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"/>
  </p:notesMasterIdLst>
  <p:sldIdLst>
    <p:sldId id="256" r:id="rId2"/>
  </p:sldIdLst>
  <p:sldSz cx="21386800" cy="30279975"/>
  <p:notesSz cx="6715125" cy="9239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ddíl bez názvu" id="{E97B1B48-55B0-4924-A0F4-25A2F8A50BF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449">
          <p15:clr>
            <a:srgbClr val="A4A3A4"/>
          </p15:clr>
        </p15:guide>
        <p15:guide id="2" orient="horz" pos="18577">
          <p15:clr>
            <a:srgbClr val="A4A3A4"/>
          </p15:clr>
        </p15:guide>
        <p15:guide id="3" orient="horz" pos="1976">
          <p15:clr>
            <a:srgbClr val="A4A3A4"/>
          </p15:clr>
        </p15:guide>
        <p15:guide id="4" pos="67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63B8"/>
    <a:srgbClr val="FF9300"/>
    <a:srgbClr val="A7C4FF"/>
    <a:srgbClr val="B3D9F3"/>
    <a:srgbClr val="003399"/>
    <a:srgbClr val="698ED9"/>
    <a:srgbClr val="C0C0C0"/>
    <a:srgbClr val="0046D2"/>
    <a:srgbClr val="FF0000"/>
    <a:srgbClr val="0030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37CE84F3-28C3-443E-9E96-99CF82512B78}" styleName="Tmavý styl 1 – zvýraznění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Tmavý sty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16DA210-FB5B-4158-B5E0-FEB733F419BA}" styleName="Světlý styl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 snapToGrid="0" showGuides="1">
      <p:cViewPr>
        <p:scale>
          <a:sx n="60" d="100"/>
          <a:sy n="60" d="100"/>
        </p:scale>
        <p:origin x="-144" y="-3440"/>
      </p:cViewPr>
      <p:guideLst>
        <p:guide orient="horz" pos="4449"/>
        <p:guide orient="horz" pos="18577"/>
        <p:guide orient="horz" pos="1976"/>
        <p:guide pos="67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'24 X 26 '!$B$3</c:f>
              <c:strCache>
                <c:ptCount val="1"/>
                <c:pt idx="0">
                  <c:v>před zavedením </c:v>
                </c:pt>
              </c:strCache>
            </c:strRef>
          </c:tx>
          <c:spPr>
            <a:solidFill>
              <a:srgbClr val="2C63B8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Technika Light" pitchFamily="2" charset="0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'24 X 26 '!$A$4:$A$7</c:f>
              <c:strCache>
                <c:ptCount val="4"/>
                <c:pt idx="0">
                  <c:v>Každý den</c:v>
                </c:pt>
                <c:pt idx="1">
                  <c:v>Několikrát týdně</c:v>
                </c:pt>
                <c:pt idx="2">
                  <c:v>Několikrát měsíčně</c:v>
                </c:pt>
                <c:pt idx="3">
                  <c:v>Méně často</c:v>
                </c:pt>
              </c:strCache>
            </c:strRef>
          </c:cat>
          <c:val>
            <c:numRef>
              <c:f>'24 X 26 '!$B$4:$B$7</c:f>
              <c:numCache>
                <c:formatCode>General</c:formatCode>
                <c:ptCount val="4"/>
                <c:pt idx="0">
                  <c:v>2</c:v>
                </c:pt>
                <c:pt idx="1">
                  <c:v>16</c:v>
                </c:pt>
                <c:pt idx="2">
                  <c:v>10</c:v>
                </c:pt>
                <c:pt idx="3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A8-FC49-BDF0-24E86A95E62C}"/>
            </c:ext>
          </c:extLst>
        </c:ser>
        <c:ser>
          <c:idx val="1"/>
          <c:order val="1"/>
          <c:tx>
            <c:strRef>
              <c:f>'24 X 26 '!$C$3</c:f>
              <c:strCache>
                <c:ptCount val="1"/>
                <c:pt idx="0">
                  <c:v>po zavedení </c:v>
                </c:pt>
              </c:strCache>
            </c:strRef>
          </c:tx>
          <c:spPr>
            <a:solidFill>
              <a:srgbClr val="FF93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Technika Light" pitchFamily="2" charset="0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'24 X 26 '!$A$4:$A$7</c:f>
              <c:strCache>
                <c:ptCount val="4"/>
                <c:pt idx="0">
                  <c:v>Každý den</c:v>
                </c:pt>
                <c:pt idx="1">
                  <c:v>Několikrát týdně</c:v>
                </c:pt>
                <c:pt idx="2">
                  <c:v>Několikrát měsíčně</c:v>
                </c:pt>
                <c:pt idx="3">
                  <c:v>Méně často</c:v>
                </c:pt>
              </c:strCache>
            </c:strRef>
          </c:cat>
          <c:val>
            <c:numRef>
              <c:f>'24 X 26 '!$C$4:$C$7</c:f>
              <c:numCache>
                <c:formatCode>General</c:formatCode>
                <c:ptCount val="4"/>
                <c:pt idx="0">
                  <c:v>2</c:v>
                </c:pt>
                <c:pt idx="1">
                  <c:v>26</c:v>
                </c:pt>
                <c:pt idx="2">
                  <c:v>4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8A8-FC49-BDF0-24E86A95E62C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1815855887"/>
        <c:axId val="1815857567"/>
      </c:barChart>
      <c:catAx>
        <c:axId val="1815855887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2"/>
                </a:solidFill>
                <a:latin typeface="Technika Light" pitchFamily="2" charset="0"/>
                <a:ea typeface="+mn-ea"/>
                <a:cs typeface="+mn-cs"/>
              </a:defRPr>
            </a:pPr>
            <a:endParaRPr lang="cs-CZ"/>
          </a:p>
        </c:txPr>
        <c:crossAx val="1815857567"/>
        <c:crosses val="autoZero"/>
        <c:auto val="1"/>
        <c:lblAlgn val="ctr"/>
        <c:lblOffset val="100"/>
        <c:noMultiLvlLbl val="0"/>
      </c:catAx>
      <c:valAx>
        <c:axId val="181585756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echnika Light" pitchFamily="2" charset="0"/>
                <a:ea typeface="+mn-ea"/>
                <a:cs typeface="+mn-cs"/>
              </a:defRPr>
            </a:pPr>
            <a:endParaRPr lang="cs-CZ"/>
          </a:p>
        </c:txPr>
        <c:crossAx val="181585588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2"/>
              </a:solidFill>
              <a:latin typeface="Technika Light" pitchFamily="2" charset="0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0" i="0">
          <a:latin typeface="Technika Light" pitchFamily="2" charset="0"/>
        </a:defRPr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'25 X 27 '!$B$5</c:f>
              <c:strCache>
                <c:ptCount val="1"/>
                <c:pt idx="0">
                  <c:v>před zavedením</c:v>
                </c:pt>
              </c:strCache>
            </c:strRef>
          </c:tx>
          <c:spPr>
            <a:solidFill>
              <a:srgbClr val="2C63B8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Technika Light" pitchFamily="2" charset="0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'25 X 27 '!$A$6:$A$9</c:f>
              <c:strCache>
                <c:ptCount val="4"/>
                <c:pt idx="0">
                  <c:v>Méně než 1 hodinu týdně</c:v>
                </c:pt>
                <c:pt idx="1">
                  <c:v>1–4 hodin týdně</c:v>
                </c:pt>
                <c:pt idx="2">
                  <c:v>5–8 hodin týdně</c:v>
                </c:pt>
                <c:pt idx="3">
                  <c:v>Více než 8 hodin týdně </c:v>
                </c:pt>
              </c:strCache>
            </c:strRef>
          </c:cat>
          <c:val>
            <c:numRef>
              <c:f>'25 X 27 '!$B$6:$B$9</c:f>
              <c:numCache>
                <c:formatCode>General</c:formatCode>
                <c:ptCount val="4"/>
                <c:pt idx="0">
                  <c:v>18</c:v>
                </c:pt>
                <c:pt idx="1">
                  <c:v>12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D2-154F-99E5-09BA1ECBEBC5}"/>
            </c:ext>
          </c:extLst>
        </c:ser>
        <c:ser>
          <c:idx val="1"/>
          <c:order val="1"/>
          <c:tx>
            <c:strRef>
              <c:f>'25 X 27 '!$C$5</c:f>
              <c:strCache>
                <c:ptCount val="1"/>
                <c:pt idx="0">
                  <c:v>po zavedení </c:v>
                </c:pt>
              </c:strCache>
            </c:strRef>
          </c:tx>
          <c:spPr>
            <a:solidFill>
              <a:srgbClr val="FF93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Technika Light" pitchFamily="2" charset="0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'25 X 27 '!$A$6:$A$9</c:f>
              <c:strCache>
                <c:ptCount val="4"/>
                <c:pt idx="0">
                  <c:v>Méně než 1 hodinu týdně</c:v>
                </c:pt>
                <c:pt idx="1">
                  <c:v>1–4 hodin týdně</c:v>
                </c:pt>
                <c:pt idx="2">
                  <c:v>5–8 hodin týdně</c:v>
                </c:pt>
                <c:pt idx="3">
                  <c:v>Více než 8 hodin týdně </c:v>
                </c:pt>
              </c:strCache>
            </c:strRef>
          </c:cat>
          <c:val>
            <c:numRef>
              <c:f>'25 X 27 '!$C$6:$C$9</c:f>
              <c:numCache>
                <c:formatCode>General</c:formatCode>
                <c:ptCount val="4"/>
                <c:pt idx="0">
                  <c:v>10</c:v>
                </c:pt>
                <c:pt idx="1">
                  <c:v>18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D2-154F-99E5-09BA1ECBEBC5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1847880703"/>
        <c:axId val="1847802223"/>
      </c:barChart>
      <c:catAx>
        <c:axId val="184788070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2"/>
                </a:solidFill>
                <a:latin typeface="Technika Light" pitchFamily="2" charset="0"/>
                <a:ea typeface="+mn-ea"/>
                <a:cs typeface="+mn-cs"/>
              </a:defRPr>
            </a:pPr>
            <a:endParaRPr lang="cs-CZ"/>
          </a:p>
        </c:txPr>
        <c:crossAx val="1847802223"/>
        <c:crosses val="autoZero"/>
        <c:auto val="1"/>
        <c:lblAlgn val="ctr"/>
        <c:lblOffset val="100"/>
        <c:noMultiLvlLbl val="0"/>
      </c:catAx>
      <c:valAx>
        <c:axId val="18478022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echnika Light" pitchFamily="2" charset="0"/>
                <a:ea typeface="+mn-ea"/>
                <a:cs typeface="+mn-cs"/>
              </a:defRPr>
            </a:pPr>
            <a:endParaRPr lang="cs-CZ"/>
          </a:p>
        </c:txPr>
        <c:crossAx val="18478807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2"/>
              </a:solidFill>
              <a:latin typeface="Technika Light" pitchFamily="2" charset="0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0" i="0">
          <a:latin typeface="Technika Light" pitchFamily="2" charset="0"/>
        </a:defRPr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35188" y="692150"/>
            <a:ext cx="2446337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67DCC78-77BF-4255-8B24-043644A95D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6448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1pPr>
    <a:lvl2pPr marL="388437"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776874"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165311"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553748" algn="l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1942186" algn="l" defTabSz="77687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30623" algn="l" defTabSz="77687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19060" algn="l" defTabSz="77687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07497" algn="l" defTabSz="77687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34AD72-92BC-4114-BFC1-733F188AB8FF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35188" y="692150"/>
            <a:ext cx="2446337" cy="3465513"/>
          </a:xfrm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04010" y="9406429"/>
            <a:ext cx="18178780" cy="6490569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08020" y="17158652"/>
            <a:ext cx="14970760" cy="77382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75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18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7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797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57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16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7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8/24/18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660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8/24/18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270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89410" y="19457699"/>
            <a:ext cx="18178780" cy="6013939"/>
          </a:xfrm>
        </p:spPr>
        <p:txBody>
          <a:bodyPr anchor="t"/>
          <a:lstStyle>
            <a:lvl1pPr algn="l">
              <a:defRPr sz="129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89410" y="12833952"/>
            <a:ext cx="18178780" cy="6623742"/>
          </a:xfrm>
        </p:spPr>
        <p:txBody>
          <a:bodyPr anchor="b"/>
          <a:lstStyle>
            <a:lvl1pPr marL="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1pPr>
            <a:lvl2pPr marL="14759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1897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7852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380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79749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5704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165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760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8/24/18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550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02554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88899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8/24/18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263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9340" y="6777950"/>
            <a:ext cx="9449551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949" indent="0">
              <a:buNone/>
              <a:defRPr sz="6500" b="1"/>
            </a:lvl2pPr>
            <a:lvl3pPr marL="2951897" indent="0">
              <a:buNone/>
              <a:defRPr sz="5800" b="1"/>
            </a:lvl3pPr>
            <a:lvl4pPr marL="4427852" indent="0">
              <a:buNone/>
              <a:defRPr sz="5200" b="1"/>
            </a:lvl4pPr>
            <a:lvl5pPr marL="5903801" indent="0">
              <a:buNone/>
              <a:defRPr sz="5200" b="1"/>
            </a:lvl5pPr>
            <a:lvl6pPr marL="7379749" indent="0">
              <a:buNone/>
              <a:defRPr sz="5200" b="1"/>
            </a:lvl6pPr>
            <a:lvl7pPr marL="8855704" indent="0">
              <a:buNone/>
              <a:defRPr sz="5200" b="1"/>
            </a:lvl7pPr>
            <a:lvl8pPr marL="10331653" indent="0">
              <a:buNone/>
              <a:defRPr sz="5200" b="1"/>
            </a:lvl8pPr>
            <a:lvl9pPr marL="11807601" indent="0">
              <a:buNone/>
              <a:defRPr sz="52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69340" y="9602677"/>
            <a:ext cx="9449551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10864203" y="6777950"/>
            <a:ext cx="9453263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949" indent="0">
              <a:buNone/>
              <a:defRPr sz="6500" b="1"/>
            </a:lvl2pPr>
            <a:lvl3pPr marL="2951897" indent="0">
              <a:buNone/>
              <a:defRPr sz="5800" b="1"/>
            </a:lvl3pPr>
            <a:lvl4pPr marL="4427852" indent="0">
              <a:buNone/>
              <a:defRPr sz="5200" b="1"/>
            </a:lvl4pPr>
            <a:lvl5pPr marL="5903801" indent="0">
              <a:buNone/>
              <a:defRPr sz="5200" b="1"/>
            </a:lvl5pPr>
            <a:lvl6pPr marL="7379749" indent="0">
              <a:buNone/>
              <a:defRPr sz="5200" b="1"/>
            </a:lvl6pPr>
            <a:lvl7pPr marL="8855704" indent="0">
              <a:buNone/>
              <a:defRPr sz="5200" b="1"/>
            </a:lvl7pPr>
            <a:lvl8pPr marL="10331653" indent="0">
              <a:buNone/>
              <a:defRPr sz="5200" b="1"/>
            </a:lvl8pPr>
            <a:lvl9pPr marL="11807601" indent="0">
              <a:buNone/>
              <a:defRPr sz="52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10864203" y="9602677"/>
            <a:ext cx="9453263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8/24/18</a:t>
            </a:fld>
            <a:endParaRPr lang="en-US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536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8/24/18</a:t>
            </a:fld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487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8/24/18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464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341" y="1205591"/>
            <a:ext cx="7036110" cy="5130774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61645" y="1205598"/>
            <a:ext cx="11955815" cy="25843120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69341" y="6336367"/>
            <a:ext cx="7036110" cy="20712346"/>
          </a:xfrm>
        </p:spPr>
        <p:txBody>
          <a:bodyPr/>
          <a:lstStyle>
            <a:lvl1pPr marL="0" indent="0">
              <a:buNone/>
              <a:defRPr sz="4500"/>
            </a:lvl1pPr>
            <a:lvl2pPr marL="1475949" indent="0">
              <a:buNone/>
              <a:defRPr sz="3900"/>
            </a:lvl2pPr>
            <a:lvl3pPr marL="2951897" indent="0">
              <a:buNone/>
              <a:defRPr sz="3200"/>
            </a:lvl3pPr>
            <a:lvl4pPr marL="4427852" indent="0">
              <a:buNone/>
              <a:defRPr sz="2900"/>
            </a:lvl4pPr>
            <a:lvl5pPr marL="5903801" indent="0">
              <a:buNone/>
              <a:defRPr sz="2900"/>
            </a:lvl5pPr>
            <a:lvl6pPr marL="7379749" indent="0">
              <a:buNone/>
              <a:defRPr sz="2900"/>
            </a:lvl6pPr>
            <a:lvl7pPr marL="8855704" indent="0">
              <a:buNone/>
              <a:defRPr sz="2900"/>
            </a:lvl7pPr>
            <a:lvl8pPr marL="10331653" indent="0">
              <a:buNone/>
              <a:defRPr sz="2900"/>
            </a:lvl8pPr>
            <a:lvl9pPr marL="11807601" indent="0">
              <a:buNone/>
              <a:defRPr sz="2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8/24/18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395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91962" y="21195982"/>
            <a:ext cx="12832080" cy="2502306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191962" y="2705572"/>
            <a:ext cx="12832080" cy="18167985"/>
          </a:xfrm>
        </p:spPr>
        <p:txBody>
          <a:bodyPr/>
          <a:lstStyle>
            <a:lvl1pPr marL="0" indent="0">
              <a:buNone/>
              <a:defRPr sz="10300"/>
            </a:lvl1pPr>
            <a:lvl2pPr marL="1475949" indent="0">
              <a:buNone/>
              <a:defRPr sz="9000"/>
            </a:lvl2pPr>
            <a:lvl3pPr marL="2951897" indent="0">
              <a:buNone/>
              <a:defRPr sz="7700"/>
            </a:lvl3pPr>
            <a:lvl4pPr marL="4427852" indent="0">
              <a:buNone/>
              <a:defRPr sz="6500"/>
            </a:lvl4pPr>
            <a:lvl5pPr marL="5903801" indent="0">
              <a:buNone/>
              <a:defRPr sz="6500"/>
            </a:lvl5pPr>
            <a:lvl6pPr marL="7379749" indent="0">
              <a:buNone/>
              <a:defRPr sz="6500"/>
            </a:lvl6pPr>
            <a:lvl7pPr marL="8855704" indent="0">
              <a:buNone/>
              <a:defRPr sz="6500"/>
            </a:lvl7pPr>
            <a:lvl8pPr marL="10331653" indent="0">
              <a:buNone/>
              <a:defRPr sz="6500"/>
            </a:lvl8pPr>
            <a:lvl9pPr marL="11807601" indent="0">
              <a:buNone/>
              <a:defRPr sz="65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191962" y="23698288"/>
            <a:ext cx="12832080" cy="3553689"/>
          </a:xfrm>
        </p:spPr>
        <p:txBody>
          <a:bodyPr/>
          <a:lstStyle>
            <a:lvl1pPr marL="0" indent="0">
              <a:buNone/>
              <a:defRPr sz="4500"/>
            </a:lvl1pPr>
            <a:lvl2pPr marL="1475949" indent="0">
              <a:buNone/>
              <a:defRPr sz="3900"/>
            </a:lvl2pPr>
            <a:lvl3pPr marL="2951897" indent="0">
              <a:buNone/>
              <a:defRPr sz="3200"/>
            </a:lvl3pPr>
            <a:lvl4pPr marL="4427852" indent="0">
              <a:buNone/>
              <a:defRPr sz="2900"/>
            </a:lvl4pPr>
            <a:lvl5pPr marL="5903801" indent="0">
              <a:buNone/>
              <a:defRPr sz="2900"/>
            </a:lvl5pPr>
            <a:lvl6pPr marL="7379749" indent="0">
              <a:buNone/>
              <a:defRPr sz="2900"/>
            </a:lvl6pPr>
            <a:lvl7pPr marL="8855704" indent="0">
              <a:buNone/>
              <a:defRPr sz="2900"/>
            </a:lvl7pPr>
            <a:lvl8pPr marL="10331653" indent="0">
              <a:buNone/>
              <a:defRPr sz="2900"/>
            </a:lvl8pPr>
            <a:lvl9pPr marL="11807601" indent="0">
              <a:buNone/>
              <a:defRPr sz="2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8/24/18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0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8/24/18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330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6264736" y="5355072"/>
            <a:ext cx="11254060" cy="114075602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02553" y="5355072"/>
            <a:ext cx="33405737" cy="114075602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8/24/18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989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  <a:prstGeom prst="rect">
            <a:avLst/>
          </a:prstGeom>
        </p:spPr>
        <p:txBody>
          <a:bodyPr vert="horz" lIns="295190" tIns="147597" rIns="295190" bIns="147597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9340" y="7065334"/>
            <a:ext cx="19248120" cy="19983384"/>
          </a:xfrm>
          <a:prstGeom prst="rect">
            <a:avLst/>
          </a:prstGeom>
        </p:spPr>
        <p:txBody>
          <a:bodyPr vert="horz" lIns="295190" tIns="147597" rIns="295190" bIns="147597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1069340" y="28065053"/>
            <a:ext cx="4990253" cy="1612128"/>
          </a:xfrm>
          <a:prstGeom prst="rect">
            <a:avLst/>
          </a:prstGeom>
        </p:spPr>
        <p:txBody>
          <a:bodyPr vert="horz" lIns="295190" tIns="147597" rIns="295190" bIns="147597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8/24/18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7307157" y="28065053"/>
            <a:ext cx="6772487" cy="1612128"/>
          </a:xfrm>
          <a:prstGeom prst="rect">
            <a:avLst/>
          </a:prstGeom>
        </p:spPr>
        <p:txBody>
          <a:bodyPr vert="horz" lIns="295190" tIns="147597" rIns="295190" bIns="147597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5327207" y="28065053"/>
            <a:ext cx="4990253" cy="1612128"/>
          </a:xfrm>
          <a:prstGeom prst="rect">
            <a:avLst/>
          </a:prstGeom>
        </p:spPr>
        <p:txBody>
          <a:bodyPr vert="horz" lIns="295190" tIns="147597" rIns="295190" bIns="147597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7" name="Object 13"/>
          <p:cNvGraphicFramePr>
            <a:graphicFrameLocks noChangeAspect="1"/>
          </p:cNvGraphicFramePr>
          <p:nvPr userDrawn="1"/>
        </p:nvGraphicFramePr>
        <p:xfrm>
          <a:off x="16176895" y="29816535"/>
          <a:ext cx="4390443" cy="1466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9" name="CorelDRAW" r:id="rId14" imgW="8833104" imgH="310896" progId="">
                  <p:embed/>
                </p:oleObj>
              </mc:Choice>
              <mc:Fallback>
                <p:oleObj name="CorelDRAW" r:id="rId14" imgW="8833104" imgH="310896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6895" y="29816535"/>
                        <a:ext cx="4390443" cy="14664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3917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2951897" rtl="0" eaLnBrk="1" latinLnBrk="0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6963" indent="-1106963" algn="l" defTabSz="29518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420" indent="-922469" algn="l" defTabSz="2951897" rtl="0" eaLnBrk="1" latinLnBrk="0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89875" indent="-737978" algn="l" defTabSz="2951897" rtl="0" eaLnBrk="1" latinLnBrk="0" hangingPunct="1">
        <a:spcBef>
          <a:spcPct val="2000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5823" indent="-737978" algn="l" defTabSz="2951897" rtl="0" eaLnBrk="1" latinLnBrk="0" hangingPunct="1">
        <a:spcBef>
          <a:spcPct val="20000"/>
        </a:spcBef>
        <a:buFont typeface="Arial" panose="020B0604020202020204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1778" indent="-737978" algn="l" defTabSz="2951897" rtl="0" eaLnBrk="1" latinLnBrk="0" hangingPunct="1">
        <a:spcBef>
          <a:spcPct val="20000"/>
        </a:spcBef>
        <a:buFont typeface="Arial" panose="020B0604020202020204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7727" indent="-737978" algn="l" defTabSz="2951897" rtl="0" eaLnBrk="1" latinLnBrk="0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3675" indent="-737978" algn="l" defTabSz="2951897" rtl="0" eaLnBrk="1" latinLnBrk="0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69624" indent="-737978" algn="l" defTabSz="2951897" rtl="0" eaLnBrk="1" latinLnBrk="0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5579" indent="-737978" algn="l" defTabSz="2951897" rtl="0" eaLnBrk="1" latinLnBrk="0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295189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5949" algn="l" defTabSz="295189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1897" algn="l" defTabSz="295189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7852" algn="l" defTabSz="295189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3801" algn="l" defTabSz="295189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79749" algn="l" defTabSz="295189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5704" algn="l" defTabSz="295189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1653" algn="l" defTabSz="295189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7601" algn="l" defTabSz="295189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100000">
              <a:srgbClr val="CBD5E0"/>
            </a:gs>
            <a:gs pos="74650">
              <a:schemeClr val="bg1">
                <a:lumMod val="85000"/>
              </a:schemeClr>
            </a:gs>
            <a:gs pos="0">
              <a:schemeClr val="bg1">
                <a:lumMod val="85000"/>
              </a:schemeClr>
            </a:gs>
            <a:gs pos="50000">
              <a:schemeClr val="bg1">
                <a:lumMod val="95000"/>
              </a:schemeClr>
            </a:gs>
            <a:gs pos="100000">
              <a:srgbClr val="00306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: se zakulacenými rohy 6"/>
          <p:cNvSpPr/>
          <p:nvPr/>
        </p:nvSpPr>
        <p:spPr>
          <a:xfrm>
            <a:off x="628487" y="17628757"/>
            <a:ext cx="10008957" cy="2282855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60000" algn="just"/>
            <a:endParaRPr lang="cs-CZ" sz="2000" dirty="0">
              <a:latin typeface="Technika Light" pitchFamily="2" charset="0"/>
            </a:endParaRPr>
          </a:p>
          <a:p>
            <a:pPr marL="360000" algn="just"/>
            <a:endParaRPr lang="cs-CZ" sz="2000" dirty="0">
              <a:latin typeface="Technika Light" pitchFamily="2" charset="0"/>
            </a:endParaRPr>
          </a:p>
          <a:p>
            <a:pPr marL="360000" algn="just"/>
            <a:r>
              <a:rPr lang="cs-CZ" sz="2000" dirty="0">
                <a:latin typeface="Technika Light" pitchFamily="2" charset="0"/>
              </a:rPr>
              <a:t>Cílem diplomové práce je popsat problematiku implementace personálního informačního systému, zmapovat proces implementace personálního informačního systému WorkDay v konkrétní společnosti a zhodnotit dopad zavedení tohoto systému prostřednictvím dotazníkového šetření. </a:t>
            </a:r>
          </a:p>
          <a:p>
            <a:pPr marL="360000" algn="just"/>
            <a:endParaRPr lang="cs-CZ" sz="2000" dirty="0">
              <a:latin typeface="Technika Light" pitchFamily="2" charset="0"/>
            </a:endParaRPr>
          </a:p>
        </p:txBody>
      </p:sp>
      <p:sp>
        <p:nvSpPr>
          <p:cNvPr id="3" name="Obdélník: se zakulacenými rohy 2"/>
          <p:cNvSpPr/>
          <p:nvPr/>
        </p:nvSpPr>
        <p:spPr>
          <a:xfrm>
            <a:off x="628487" y="7748745"/>
            <a:ext cx="10071530" cy="4365664"/>
          </a:xfrm>
          <a:prstGeom prst="roundRect">
            <a:avLst/>
          </a:prstGeom>
          <a:gradFill>
            <a:gsLst>
              <a:gs pos="52030">
                <a:srgbClr val="DCECFC"/>
              </a:gs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cs-CZ" sz="2000" dirty="0">
                <a:latin typeface="Technika Light" pitchFamily="2" charset="0"/>
              </a:rPr>
              <a:t>Diplomová práce je zaměřena na problematiku implementace personálního informačního systému. Je rozdělena na teoretickou a praktickou část. V teoretické části je definován pojem personálního informačního systému, problematika implementace personálního informačního systému a je vysvětleno, jak s tím souvisí již platné nařízení Evropské Unie o ochraně osobních údajů – GDPR. Praktická část se zaměřuje na zhodnocení procesu implementace nového personálního informačního systému WorkDay v konkrétní společnosti. Hodnocení dopadu zavedení nového personálního informačního systému vychází z dotazníkového šetření.</a:t>
            </a:r>
          </a:p>
        </p:txBody>
      </p:sp>
      <p:sp>
        <p:nvSpPr>
          <p:cNvPr id="2" name="Obdélník: se zakulacenými rohy 1"/>
          <p:cNvSpPr/>
          <p:nvPr/>
        </p:nvSpPr>
        <p:spPr>
          <a:xfrm>
            <a:off x="633251" y="12560537"/>
            <a:ext cx="10151808" cy="446462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diploma</a:t>
            </a:r>
            <a:r>
              <a:rPr lang="cs-CZ" sz="2000" dirty="0">
                <a:latin typeface="Technika Light" pitchFamily="2" charset="0"/>
              </a:rPr>
              <a:t> thesis </a:t>
            </a:r>
            <a:r>
              <a:rPr lang="cs-CZ" sz="2000" dirty="0" err="1">
                <a:latin typeface="Technika Light" pitchFamily="2" charset="0"/>
              </a:rPr>
              <a:t>is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focused</a:t>
            </a:r>
            <a:r>
              <a:rPr lang="cs-CZ" sz="2000" dirty="0">
                <a:latin typeface="Technika Light" pitchFamily="2" charset="0"/>
              </a:rPr>
              <a:t> on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implementation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of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personnel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information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system</a:t>
            </a:r>
            <a:r>
              <a:rPr lang="cs-CZ" sz="2000" dirty="0">
                <a:latin typeface="Technika Light" pitchFamily="2" charset="0"/>
              </a:rPr>
              <a:t>. </a:t>
            </a:r>
            <a:r>
              <a:rPr lang="cs-CZ" sz="2000" dirty="0" err="1">
                <a:latin typeface="Technika Light" pitchFamily="2" charset="0"/>
              </a:rPr>
              <a:t>It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is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divided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into</a:t>
            </a:r>
            <a:r>
              <a:rPr lang="cs-CZ" sz="2000" dirty="0">
                <a:latin typeface="Technika Light" pitchFamily="2" charset="0"/>
              </a:rPr>
              <a:t> a </a:t>
            </a:r>
            <a:r>
              <a:rPr lang="cs-CZ" sz="2000" dirty="0" err="1">
                <a:latin typeface="Technika Light" pitchFamily="2" charset="0"/>
              </a:rPr>
              <a:t>theoretical</a:t>
            </a:r>
            <a:r>
              <a:rPr lang="cs-CZ" sz="2000" dirty="0">
                <a:latin typeface="Technika Light" pitchFamily="2" charset="0"/>
              </a:rPr>
              <a:t> and </a:t>
            </a:r>
            <a:r>
              <a:rPr lang="cs-CZ" sz="2000" dirty="0" err="1">
                <a:latin typeface="Technika Light" pitchFamily="2" charset="0"/>
              </a:rPr>
              <a:t>practical</a:t>
            </a:r>
            <a:r>
              <a:rPr lang="cs-CZ" sz="2000" dirty="0">
                <a:latin typeface="Technika Light" pitchFamily="2" charset="0"/>
              </a:rPr>
              <a:t> part. In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theoretical</a:t>
            </a:r>
            <a:r>
              <a:rPr lang="cs-CZ" sz="2000" dirty="0">
                <a:latin typeface="Technika Light" pitchFamily="2" charset="0"/>
              </a:rPr>
              <a:t> part </a:t>
            </a:r>
            <a:r>
              <a:rPr lang="cs-CZ" sz="2000" dirty="0" err="1">
                <a:latin typeface="Technika Light" pitchFamily="2" charset="0"/>
              </a:rPr>
              <a:t>is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defined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concept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of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personnel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information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system</a:t>
            </a:r>
            <a:r>
              <a:rPr lang="cs-CZ" sz="2000" dirty="0">
                <a:latin typeface="Technika Light" pitchFamily="2" charset="0"/>
              </a:rPr>
              <a:t>,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issue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of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implementation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of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personnel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information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system</a:t>
            </a:r>
            <a:r>
              <a:rPr lang="cs-CZ" sz="2000" dirty="0">
                <a:latin typeface="Technika Light" pitchFamily="2" charset="0"/>
              </a:rPr>
              <a:t> and </a:t>
            </a:r>
            <a:r>
              <a:rPr lang="cs-CZ" sz="2000" dirty="0" err="1">
                <a:latin typeface="Technika Light" pitchFamily="2" charset="0"/>
              </a:rPr>
              <a:t>explains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how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this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is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connected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with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European</a:t>
            </a:r>
            <a:r>
              <a:rPr lang="cs-CZ" sz="2000" dirty="0">
                <a:latin typeface="Technika Light" pitchFamily="2" charset="0"/>
              </a:rPr>
              <a:t> Union </a:t>
            </a:r>
            <a:r>
              <a:rPr lang="cs-CZ" sz="2000" dirty="0" err="1">
                <a:latin typeface="Technika Light" pitchFamily="2" charset="0"/>
              </a:rPr>
              <a:t>regulation</a:t>
            </a:r>
            <a:r>
              <a:rPr lang="cs-CZ" sz="2000" dirty="0">
                <a:latin typeface="Technika Light" pitchFamily="2" charset="0"/>
              </a:rPr>
              <a:t> on General Data </a:t>
            </a:r>
            <a:r>
              <a:rPr lang="cs-CZ" sz="2000" dirty="0" err="1">
                <a:latin typeface="Technika Light" pitchFamily="2" charset="0"/>
              </a:rPr>
              <a:t>Protection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Regulation</a:t>
            </a:r>
            <a:r>
              <a:rPr lang="cs-CZ" sz="2000" dirty="0">
                <a:latin typeface="Technika Light" pitchFamily="2" charset="0"/>
              </a:rPr>
              <a:t> – GDPR.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practical</a:t>
            </a:r>
            <a:r>
              <a:rPr lang="cs-CZ" sz="2000" dirty="0">
                <a:latin typeface="Technika Light" pitchFamily="2" charset="0"/>
              </a:rPr>
              <a:t> part </a:t>
            </a:r>
            <a:r>
              <a:rPr lang="cs-CZ" sz="2000" dirty="0" err="1">
                <a:latin typeface="Technika Light" pitchFamily="2" charset="0"/>
              </a:rPr>
              <a:t>is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focused</a:t>
            </a:r>
            <a:r>
              <a:rPr lang="cs-CZ" sz="2000" dirty="0">
                <a:latin typeface="Technika Light" pitchFamily="2" charset="0"/>
              </a:rPr>
              <a:t> on </a:t>
            </a:r>
            <a:r>
              <a:rPr lang="cs-CZ" sz="2000" dirty="0" err="1">
                <a:latin typeface="Technika Light" pitchFamily="2" charset="0"/>
              </a:rPr>
              <a:t>evaluating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process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of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implementation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of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new</a:t>
            </a:r>
            <a:r>
              <a:rPr lang="cs-CZ" sz="2000" dirty="0">
                <a:latin typeface="Technika Light" pitchFamily="2" charset="0"/>
              </a:rPr>
              <a:t> WorkDay </a:t>
            </a:r>
            <a:r>
              <a:rPr lang="cs-CZ" sz="2000" dirty="0" err="1">
                <a:latin typeface="Technika Light" pitchFamily="2" charset="0"/>
              </a:rPr>
              <a:t>personal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information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system</a:t>
            </a:r>
            <a:r>
              <a:rPr lang="cs-CZ" sz="2000" dirty="0">
                <a:latin typeface="Technika Light" pitchFamily="2" charset="0"/>
              </a:rPr>
              <a:t> in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particular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company</a:t>
            </a:r>
            <a:r>
              <a:rPr lang="cs-CZ" sz="2000" dirty="0">
                <a:latin typeface="Technika Light" pitchFamily="2" charset="0"/>
              </a:rPr>
              <a:t>.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assessment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of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impact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of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introduction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of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the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new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personnel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information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system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is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based</a:t>
            </a:r>
            <a:r>
              <a:rPr lang="cs-CZ" sz="2000" dirty="0">
                <a:latin typeface="Technika Light" pitchFamily="2" charset="0"/>
              </a:rPr>
              <a:t> on a </a:t>
            </a:r>
            <a:r>
              <a:rPr lang="cs-CZ" sz="2000" dirty="0" err="1">
                <a:latin typeface="Technika Light" pitchFamily="2" charset="0"/>
              </a:rPr>
              <a:t>questionnaire</a:t>
            </a:r>
            <a:r>
              <a:rPr lang="cs-CZ" sz="2000" dirty="0">
                <a:latin typeface="Technika Light" pitchFamily="2" charset="0"/>
              </a:rPr>
              <a:t> </a:t>
            </a:r>
            <a:r>
              <a:rPr lang="cs-CZ" sz="2000" dirty="0" err="1">
                <a:latin typeface="Technika Light" pitchFamily="2" charset="0"/>
              </a:rPr>
              <a:t>survey</a:t>
            </a:r>
            <a:r>
              <a:rPr lang="cs-CZ" sz="2000" dirty="0">
                <a:latin typeface="Technika Light" pitchFamily="2" charset="0"/>
              </a:rPr>
              <a:t>.</a:t>
            </a: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92288" y="5615733"/>
            <a:ext cx="10071530" cy="1686884"/>
          </a:xfrm>
          <a:prstGeom prst="round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60000">
              <a:lnSpc>
                <a:spcPts val="2400"/>
              </a:lnSpc>
            </a:pPr>
            <a:endParaRPr lang="cs-CZ" sz="2000" dirty="0">
              <a:solidFill>
                <a:schemeClr val="dk1"/>
              </a:solidFill>
              <a:latin typeface="Technika Light" pitchFamily="2" charset="0"/>
              <a:cs typeface="Arial" panose="020B0604020202020204" pitchFamily="34" charset="0"/>
            </a:endParaRPr>
          </a:p>
          <a:p>
            <a:pPr marL="360000">
              <a:lnSpc>
                <a:spcPts val="2400"/>
              </a:lnSpc>
            </a:pPr>
            <a:r>
              <a:rPr lang="cs-CZ" sz="2000" dirty="0">
                <a:solidFill>
                  <a:schemeClr val="dk1"/>
                </a:solidFill>
                <a:latin typeface="Technika Light" pitchFamily="2" charset="0"/>
                <a:cs typeface="Arial" panose="020B0604020202020204" pitchFamily="34" charset="0"/>
              </a:rPr>
              <a:t>	</a:t>
            </a:r>
            <a:r>
              <a:rPr lang="cs-CZ" sz="2000" b="1" dirty="0">
                <a:solidFill>
                  <a:schemeClr val="dk1"/>
                </a:solidFill>
                <a:latin typeface="Technika" pitchFamily="2" charset="0"/>
                <a:cs typeface="Arial" panose="020B0604020202020204" pitchFamily="34" charset="0"/>
              </a:rPr>
              <a:t>STUDENT: 				</a:t>
            </a:r>
            <a:r>
              <a:rPr lang="cs-CZ" sz="2000" dirty="0">
                <a:latin typeface="Technika Light" pitchFamily="2" charset="0"/>
                <a:cs typeface="Arial" panose="020B0604020202020204" pitchFamily="34" charset="0"/>
              </a:rPr>
              <a:t>Jana Smolíková </a:t>
            </a:r>
            <a:endParaRPr lang="cs-CZ" sz="2000" dirty="0">
              <a:solidFill>
                <a:schemeClr val="dk1"/>
              </a:solidFill>
              <a:latin typeface="Technika Light" pitchFamily="2" charset="0"/>
              <a:cs typeface="Arial" panose="020B0604020202020204" pitchFamily="34" charset="0"/>
            </a:endParaRPr>
          </a:p>
          <a:p>
            <a:r>
              <a:rPr lang="cs-CZ" sz="2000" dirty="0">
                <a:solidFill>
                  <a:schemeClr val="dk1"/>
                </a:solidFill>
                <a:latin typeface="Technika Light" pitchFamily="2" charset="0"/>
                <a:cs typeface="Arial" panose="020B0604020202020204" pitchFamily="34" charset="0"/>
              </a:rPr>
              <a:t>	</a:t>
            </a:r>
            <a:r>
              <a:rPr lang="cs-CZ" sz="2000" b="1" dirty="0">
                <a:solidFill>
                  <a:schemeClr val="dk1"/>
                </a:solidFill>
                <a:latin typeface="Technika" pitchFamily="2" charset="0"/>
                <a:cs typeface="Arial" panose="020B0604020202020204" pitchFamily="34" charset="0"/>
              </a:rPr>
              <a:t>VEDOUCÍ PRÁCE</a:t>
            </a:r>
            <a:r>
              <a:rPr lang="cs-CZ" sz="2000" b="1" dirty="0">
                <a:solidFill>
                  <a:schemeClr val="dk1"/>
                </a:solidFill>
                <a:latin typeface="Technika Light" pitchFamily="2" charset="0"/>
                <a:cs typeface="Arial" panose="020B0604020202020204" pitchFamily="34" charset="0"/>
              </a:rPr>
              <a:t>: 		</a:t>
            </a:r>
            <a:r>
              <a:rPr lang="cs-CZ" sz="2000" dirty="0">
                <a:latin typeface="Technika Light" pitchFamily="2" charset="0"/>
              </a:rPr>
              <a:t>Ing. Martin Šikýř, Ph.D.</a:t>
            </a:r>
            <a:br>
              <a:rPr lang="cs-CZ" sz="2000" dirty="0">
                <a:solidFill>
                  <a:schemeClr val="dk1"/>
                </a:solidFill>
                <a:latin typeface="Technika Light" pitchFamily="2" charset="0"/>
                <a:cs typeface="Arial" panose="020B0604020202020204" pitchFamily="34" charset="0"/>
              </a:rPr>
            </a:br>
            <a:r>
              <a:rPr lang="cs-CZ" sz="2000" dirty="0">
                <a:solidFill>
                  <a:schemeClr val="dk1"/>
                </a:solidFill>
                <a:latin typeface="Technika Light" pitchFamily="2" charset="0"/>
                <a:cs typeface="Arial" panose="020B0604020202020204" pitchFamily="34" charset="0"/>
              </a:rPr>
              <a:t>	</a:t>
            </a:r>
            <a:r>
              <a:rPr lang="cs-CZ" sz="2000" b="1" dirty="0">
                <a:latin typeface="Technika" pitchFamily="2" charset="0"/>
                <a:cs typeface="Arial" panose="020B0604020202020204" pitchFamily="34" charset="0"/>
              </a:rPr>
              <a:t>STUDIJNÍ OBOR</a:t>
            </a:r>
            <a:r>
              <a:rPr lang="cs-CZ" sz="2000" b="1" dirty="0">
                <a:latin typeface="Technika Light" pitchFamily="2" charset="0"/>
                <a:cs typeface="Arial" panose="020B0604020202020204" pitchFamily="34" charset="0"/>
              </a:rPr>
              <a:t>: 		</a:t>
            </a:r>
            <a:r>
              <a:rPr lang="cs-CZ" sz="2000" dirty="0">
                <a:latin typeface="Technika Light" pitchFamily="2" charset="0"/>
                <a:cs typeface="Arial" panose="020B0604020202020204" pitchFamily="34" charset="0"/>
              </a:rPr>
              <a:t>Projektové řízení inovací v podniku</a:t>
            </a:r>
          </a:p>
          <a:p>
            <a:pPr marL="360000">
              <a:lnSpc>
                <a:spcPts val="2400"/>
              </a:lnSpc>
            </a:pPr>
            <a:r>
              <a:rPr lang="cs-CZ" sz="2000" b="1" dirty="0">
                <a:latin typeface="Technika Light" pitchFamily="2" charset="0"/>
                <a:cs typeface="Arial" panose="020B0604020202020204" pitchFamily="34" charset="0"/>
              </a:rPr>
              <a:t>	</a:t>
            </a:r>
            <a:r>
              <a:rPr lang="cs-CZ" sz="2000" b="1" dirty="0">
                <a:latin typeface="Technika" pitchFamily="2" charset="0"/>
                <a:cs typeface="Arial" panose="020B0604020202020204" pitchFamily="34" charset="0"/>
              </a:rPr>
              <a:t>AKADEMICKÝ ROK:</a:t>
            </a:r>
            <a:r>
              <a:rPr lang="cs-CZ" sz="2000" b="1" dirty="0">
                <a:latin typeface="Technika Light" pitchFamily="2" charset="0"/>
                <a:cs typeface="Arial" panose="020B0604020202020204" pitchFamily="34" charset="0"/>
              </a:rPr>
              <a:t> 	</a:t>
            </a:r>
            <a:r>
              <a:rPr lang="cs-CZ" sz="2000" dirty="0">
                <a:latin typeface="Technika Light" pitchFamily="2" charset="0"/>
                <a:cs typeface="Arial" panose="020B0604020202020204" pitchFamily="34" charset="0"/>
              </a:rPr>
              <a:t>2017/2018</a:t>
            </a:r>
          </a:p>
          <a:p>
            <a:pPr marL="360000"/>
            <a:endParaRPr lang="cs-CZ" dirty="0">
              <a:solidFill>
                <a:schemeClr val="dk1"/>
              </a:solidFill>
            </a:endParaRPr>
          </a:p>
        </p:txBody>
      </p:sp>
      <p:sp>
        <p:nvSpPr>
          <p:cNvPr id="2061" name="AutoShape 13"/>
          <p:cNvSpPr>
            <a:spLocks noChangeArrowheads="1"/>
          </p:cNvSpPr>
          <p:nvPr/>
        </p:nvSpPr>
        <p:spPr bwMode="auto">
          <a:xfrm>
            <a:off x="334821" y="350002"/>
            <a:ext cx="20718462" cy="4836385"/>
          </a:xfrm>
          <a:prstGeom prst="roundRect">
            <a:avLst>
              <a:gd name="adj" fmla="val 10870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2">
                  <a:lumMod val="40000"/>
                  <a:lumOff val="60000"/>
                  <a:tint val="23500"/>
                  <a:satMod val="160000"/>
                </a:schemeClr>
              </a:gs>
            </a:gsLst>
            <a:lin ang="8100000" scaled="1"/>
            <a:tileRect/>
          </a:gradFill>
          <a:ln w="9525">
            <a:solidFill>
              <a:srgbClr val="003399"/>
            </a:solidFill>
            <a:round/>
            <a:headEnd/>
            <a:tailEnd/>
          </a:ln>
          <a:effectLst/>
          <a:extLst/>
        </p:spPr>
        <p:txBody>
          <a:bodyPr wrap="none" lIns="61497" tIns="30749" rIns="61497" bIns="30749" anchor="ctr"/>
          <a:lstStyle>
            <a:lvl1pPr algn="l" defTabSz="3475038">
              <a:defRPr>
                <a:solidFill>
                  <a:schemeClr val="tx1"/>
                </a:solidFill>
                <a:latin typeface="Arial" charset="0"/>
              </a:defRPr>
            </a:lvl1pPr>
            <a:lvl2pPr marL="361950" algn="l" defTabSz="3475038">
              <a:defRPr>
                <a:solidFill>
                  <a:schemeClr val="tx1"/>
                </a:solidFill>
                <a:latin typeface="Arial" charset="0"/>
              </a:defRPr>
            </a:lvl2pPr>
            <a:lvl3pPr marL="723900" algn="l" defTabSz="3475038">
              <a:defRPr>
                <a:solidFill>
                  <a:schemeClr val="tx1"/>
                </a:solidFill>
                <a:latin typeface="Arial" charset="0"/>
              </a:defRPr>
            </a:lvl3pPr>
            <a:lvl4pPr marL="1085850" algn="l" defTabSz="3475038">
              <a:defRPr>
                <a:solidFill>
                  <a:schemeClr val="tx1"/>
                </a:solidFill>
                <a:latin typeface="Arial" charset="0"/>
              </a:defRPr>
            </a:lvl4pPr>
            <a:lvl5pPr marL="1447800" algn="l" defTabSz="3475038">
              <a:defRPr>
                <a:solidFill>
                  <a:schemeClr val="tx1"/>
                </a:solidFill>
                <a:latin typeface="Arial" charset="0"/>
              </a:defRPr>
            </a:lvl5pPr>
            <a:lvl6pPr marL="19050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3622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8194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2766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995530" y="656102"/>
            <a:ext cx="15506200" cy="4924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1497" tIns="30749" rIns="61497" bIns="30749">
            <a:spAutoFit/>
          </a:bodyPr>
          <a:lstStyle>
            <a:lvl1pPr algn="l" defTabSz="3475038">
              <a:defRPr>
                <a:solidFill>
                  <a:schemeClr val="tx1"/>
                </a:solidFill>
                <a:latin typeface="Arial" charset="0"/>
              </a:defRPr>
            </a:lvl1pPr>
            <a:lvl2pPr marL="361950" algn="l" defTabSz="3475038">
              <a:defRPr>
                <a:solidFill>
                  <a:schemeClr val="tx1"/>
                </a:solidFill>
                <a:latin typeface="Arial" charset="0"/>
              </a:defRPr>
            </a:lvl2pPr>
            <a:lvl3pPr marL="723900" algn="l" defTabSz="3475038">
              <a:defRPr>
                <a:solidFill>
                  <a:schemeClr val="tx1"/>
                </a:solidFill>
                <a:latin typeface="Arial" charset="0"/>
              </a:defRPr>
            </a:lvl3pPr>
            <a:lvl4pPr marL="1085850" algn="l" defTabSz="3475038">
              <a:defRPr>
                <a:solidFill>
                  <a:schemeClr val="tx1"/>
                </a:solidFill>
                <a:latin typeface="Arial" charset="0"/>
              </a:defRPr>
            </a:lvl4pPr>
            <a:lvl5pPr marL="1447800" algn="l" defTabSz="3475038">
              <a:defRPr>
                <a:solidFill>
                  <a:schemeClr val="tx1"/>
                </a:solidFill>
                <a:latin typeface="Arial" charset="0"/>
              </a:defRPr>
            </a:lvl5pPr>
            <a:lvl6pPr marL="19050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3622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8194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2766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cs-CZ" altLang="en-US" sz="5400" b="1" dirty="0">
                <a:latin typeface="Technika" pitchFamily="2" charset="0"/>
              </a:rPr>
              <a:t>ČESKÉ VYSOKÉ UČENÍ TECHNICKÉ V PRAZE </a:t>
            </a:r>
          </a:p>
          <a:p>
            <a:r>
              <a:rPr lang="cs-CZ" altLang="en-US" sz="5400" b="1" dirty="0">
                <a:latin typeface="Technika" pitchFamily="2" charset="0"/>
              </a:rPr>
              <a:t>MASARYKŮV ÚSTAV VYŠŠÍCH STUDÍÍ</a:t>
            </a:r>
          </a:p>
          <a:p>
            <a:endParaRPr lang="cs-CZ" altLang="en-US" sz="3600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endParaRPr lang="cs-CZ" altLang="en-US" sz="3600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endParaRPr lang="en-US" altLang="en-US" sz="2000" dirty="0">
              <a:solidFill>
                <a:schemeClr val="accent4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cs-CZ" altLang="en-US" sz="3600" b="1" dirty="0"/>
          </a:p>
          <a:p>
            <a:pPr algn="ctr"/>
            <a:br>
              <a:rPr lang="cs-CZ" altLang="en-US" sz="2000" dirty="0"/>
            </a:br>
            <a:endParaRPr lang="cs-CZ" altLang="en-US" sz="20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 algn="ctr"/>
            <a:endParaRPr lang="cs-CZ" altLang="en-US" sz="2000" dirty="0"/>
          </a:p>
          <a:p>
            <a:pPr algn="ctr"/>
            <a:endParaRPr lang="en-US" altLang="en-US" sz="2000" dirty="0"/>
          </a:p>
        </p:txBody>
      </p:sp>
      <p:sp>
        <p:nvSpPr>
          <p:cNvPr id="2086" name="Text Box 38"/>
          <p:cNvSpPr txBox="1">
            <a:spLocks noChangeArrowheads="1"/>
          </p:cNvSpPr>
          <p:nvPr/>
        </p:nvSpPr>
        <p:spPr bwMode="auto">
          <a:xfrm>
            <a:off x="628487" y="28201306"/>
            <a:ext cx="15554266" cy="1872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139" tIns="20569" rIns="41139" bIns="20569">
            <a:spAutoFit/>
          </a:bodyPr>
          <a:lstStyle>
            <a:lvl1pPr marL="271463" indent="-271463" algn="l" defTabSz="485775">
              <a:defRPr>
                <a:solidFill>
                  <a:schemeClr val="tx1"/>
                </a:solidFill>
                <a:latin typeface="Arial" charset="0"/>
              </a:defRPr>
            </a:lvl1pPr>
            <a:lvl2pPr marL="514350" indent="-271463" algn="l" defTabSz="485775">
              <a:defRPr>
                <a:solidFill>
                  <a:schemeClr val="tx1"/>
                </a:solidFill>
                <a:latin typeface="Arial" charset="0"/>
              </a:defRPr>
            </a:lvl2pPr>
            <a:lvl3pPr marL="757238" indent="-271463" algn="l" defTabSz="485775">
              <a:defRPr>
                <a:solidFill>
                  <a:schemeClr val="tx1"/>
                </a:solidFill>
                <a:latin typeface="Arial" charset="0"/>
              </a:defRPr>
            </a:lvl3pPr>
            <a:lvl4pPr marL="996950" indent="-271463" algn="l" defTabSz="485775">
              <a:defRPr>
                <a:solidFill>
                  <a:schemeClr val="tx1"/>
                </a:solidFill>
                <a:latin typeface="Arial" charset="0"/>
              </a:defRPr>
            </a:lvl4pPr>
            <a:lvl5pPr marL="1239838" indent="-271463" algn="l" defTabSz="485775">
              <a:defRPr>
                <a:solidFill>
                  <a:schemeClr val="tx1"/>
                </a:solidFill>
                <a:latin typeface="Arial" charset="0"/>
              </a:defRPr>
            </a:lvl5pPr>
            <a:lvl6pPr marL="1697038" indent="-271463" defTabSz="485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154238" indent="-271463" defTabSz="485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611438" indent="-271463" defTabSz="485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068638" indent="-271463" defTabSz="4857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cs-CZ" sz="2000" dirty="0">
                <a:latin typeface="Technika Light" pitchFamily="2" charset="0"/>
              </a:rPr>
              <a:t>BASL, Josef a Roman BLATÍČEK. Podnikové informační systémy: podnik v informační společnosti. Praha: Grada </a:t>
            </a:r>
            <a:r>
              <a:rPr lang="cs-CZ" sz="2000" dirty="0" err="1">
                <a:latin typeface="Technika Light" pitchFamily="2" charset="0"/>
              </a:rPr>
              <a:t>Publishing</a:t>
            </a:r>
            <a:r>
              <a:rPr lang="cs-CZ" sz="2000" dirty="0">
                <a:latin typeface="Technika Light" pitchFamily="2" charset="0"/>
              </a:rPr>
              <a:t>, 2012. </a:t>
            </a:r>
          </a:p>
          <a:p>
            <a:r>
              <a:rPr lang="cs-CZ" sz="2000" dirty="0">
                <a:latin typeface="Technika Light" pitchFamily="2" charset="0"/>
              </a:rPr>
              <a:t>DOLEŽAL, Jan. Projektový management: Komplexně, prakticky a podle světových standardů. Praha: Grada </a:t>
            </a:r>
            <a:r>
              <a:rPr lang="cs-CZ" sz="2000" dirty="0" err="1">
                <a:latin typeface="Technika Light" pitchFamily="2" charset="0"/>
              </a:rPr>
              <a:t>Publishing</a:t>
            </a:r>
            <a:r>
              <a:rPr lang="cs-CZ" sz="2000" dirty="0">
                <a:latin typeface="Technika Light" pitchFamily="2" charset="0"/>
              </a:rPr>
              <a:t>, 2016. </a:t>
            </a:r>
          </a:p>
          <a:p>
            <a:r>
              <a:rPr lang="cs-CZ" sz="2000" dirty="0">
                <a:latin typeface="Technika Light" pitchFamily="2" charset="0"/>
              </a:rPr>
              <a:t>KISLINGEROVÁ, Eva. Inovace nástrojů ekonomiky a managementu organizací. Praha: C. H. Beck, 2008.</a:t>
            </a:r>
          </a:p>
          <a:p>
            <a:r>
              <a:rPr lang="cs-CZ" sz="2000" dirty="0">
                <a:latin typeface="Technika Light" pitchFamily="2" charset="0"/>
              </a:rPr>
              <a:t>KOCIANOVÁ, Renata. Personální činnosti a metody personální práce. Praha: Grada </a:t>
            </a:r>
            <a:r>
              <a:rPr lang="cs-CZ" sz="2000" dirty="0" err="1">
                <a:latin typeface="Technika Light" pitchFamily="2" charset="0"/>
              </a:rPr>
              <a:t>Publishing</a:t>
            </a:r>
            <a:r>
              <a:rPr lang="cs-CZ" sz="2000" dirty="0">
                <a:latin typeface="Technika Light" pitchFamily="2" charset="0"/>
              </a:rPr>
              <a:t>, 2010.</a:t>
            </a:r>
          </a:p>
          <a:p>
            <a:br>
              <a:rPr lang="cs-CZ" sz="2000" dirty="0"/>
            </a:br>
            <a:endParaRPr lang="en-US" altLang="en-US" sz="1900" b="1" u="sng" dirty="0">
              <a:latin typeface="Times New Roman" pitchFamily="18" charset="0"/>
            </a:endParaRPr>
          </a:p>
        </p:txBody>
      </p:sp>
      <p:sp>
        <p:nvSpPr>
          <p:cNvPr id="2091" name="Text Box 43"/>
          <p:cNvSpPr txBox="1">
            <a:spLocks noChangeArrowheads="1"/>
          </p:cNvSpPr>
          <p:nvPr/>
        </p:nvSpPr>
        <p:spPr bwMode="auto">
          <a:xfrm>
            <a:off x="-780786" y="7989983"/>
            <a:ext cx="4789101" cy="40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1497" tIns="30749" rIns="61497" bIns="30749">
            <a:spAutoFit/>
          </a:bodyPr>
          <a:lstStyle>
            <a:lvl1pPr algn="l" defTabSz="3475038">
              <a:defRPr>
                <a:solidFill>
                  <a:schemeClr val="tx1"/>
                </a:solidFill>
                <a:latin typeface="Arial" charset="0"/>
              </a:defRPr>
            </a:lvl1pPr>
            <a:lvl2pPr marL="361950" algn="l" defTabSz="3475038">
              <a:defRPr>
                <a:solidFill>
                  <a:schemeClr val="tx1"/>
                </a:solidFill>
                <a:latin typeface="Arial" charset="0"/>
              </a:defRPr>
            </a:lvl2pPr>
            <a:lvl3pPr marL="723900" algn="l" defTabSz="3475038">
              <a:defRPr>
                <a:solidFill>
                  <a:schemeClr val="tx1"/>
                </a:solidFill>
                <a:latin typeface="Arial" charset="0"/>
              </a:defRPr>
            </a:lvl3pPr>
            <a:lvl4pPr marL="1085850" algn="l" defTabSz="3475038">
              <a:defRPr>
                <a:solidFill>
                  <a:schemeClr val="tx1"/>
                </a:solidFill>
                <a:latin typeface="Arial" charset="0"/>
              </a:defRPr>
            </a:lvl4pPr>
            <a:lvl5pPr marL="1447800" algn="l" defTabSz="3475038">
              <a:defRPr>
                <a:solidFill>
                  <a:schemeClr val="tx1"/>
                </a:solidFill>
                <a:latin typeface="Arial" charset="0"/>
              </a:defRPr>
            </a:lvl5pPr>
            <a:lvl6pPr marL="19050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3622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8194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2766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cs-CZ" altLang="en-US" sz="2200" b="1" dirty="0">
                <a:latin typeface="Technika" pitchFamily="2" charset="0"/>
                <a:cs typeface="Arial" panose="020B0604020202020204" pitchFamily="34" charset="0"/>
              </a:rPr>
              <a:t>ABSTRAKT</a:t>
            </a:r>
            <a:endParaRPr lang="en-US" altLang="en-US" sz="2200" b="1" dirty="0">
              <a:latin typeface="Technika" pitchFamily="2" charset="0"/>
              <a:cs typeface="Arial" panose="020B0604020202020204" pitchFamily="34" charset="0"/>
            </a:endParaRPr>
          </a:p>
        </p:txBody>
      </p:sp>
      <p:sp>
        <p:nvSpPr>
          <p:cNvPr id="2097" name="Text Box 49"/>
          <p:cNvSpPr txBox="1">
            <a:spLocks noChangeArrowheads="1"/>
          </p:cNvSpPr>
          <p:nvPr/>
        </p:nvSpPr>
        <p:spPr bwMode="auto">
          <a:xfrm>
            <a:off x="18489368" y="2058507"/>
            <a:ext cx="2488352" cy="777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1497" tIns="30749" rIns="61497" bIns="30749">
            <a:spAutoFit/>
          </a:bodyPr>
          <a:lstStyle>
            <a:lvl1pPr algn="l" defTabSz="3475038">
              <a:defRPr>
                <a:solidFill>
                  <a:schemeClr val="tx1"/>
                </a:solidFill>
                <a:latin typeface="Arial" charset="0"/>
              </a:defRPr>
            </a:lvl1pPr>
            <a:lvl2pPr marL="361950" algn="l" defTabSz="3475038">
              <a:defRPr>
                <a:solidFill>
                  <a:schemeClr val="tx1"/>
                </a:solidFill>
                <a:latin typeface="Arial" charset="0"/>
              </a:defRPr>
            </a:lvl2pPr>
            <a:lvl3pPr marL="723900" algn="l" defTabSz="3475038">
              <a:defRPr>
                <a:solidFill>
                  <a:schemeClr val="tx1"/>
                </a:solidFill>
                <a:latin typeface="Arial" charset="0"/>
              </a:defRPr>
            </a:lvl3pPr>
            <a:lvl4pPr marL="1085850" algn="l" defTabSz="3475038">
              <a:defRPr>
                <a:solidFill>
                  <a:schemeClr val="tx1"/>
                </a:solidFill>
                <a:latin typeface="Arial" charset="0"/>
              </a:defRPr>
            </a:lvl4pPr>
            <a:lvl5pPr marL="1447800" algn="l" defTabSz="3475038">
              <a:defRPr>
                <a:solidFill>
                  <a:schemeClr val="tx1"/>
                </a:solidFill>
                <a:latin typeface="Arial" charset="0"/>
              </a:defRPr>
            </a:lvl5pPr>
            <a:lvl6pPr marL="19050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3622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8194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2766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en-US" altLang="en-US" b="1" dirty="0"/>
          </a:p>
          <a:p>
            <a:pPr algn="ctr">
              <a:spcBef>
                <a:spcPct val="50000"/>
              </a:spcBef>
            </a:pPr>
            <a:endParaRPr lang="en-US" altLang="en-US" sz="1900" dirty="0">
              <a:solidFill>
                <a:srgbClr val="FF0000"/>
              </a:solidFill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11842829" y="5560997"/>
            <a:ext cx="8111908" cy="677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1497" tIns="30749" rIns="61497" bIns="30749">
            <a:spAutoFit/>
          </a:bodyPr>
          <a:lstStyle>
            <a:lvl1pPr algn="l" defTabSz="3475038">
              <a:defRPr>
                <a:solidFill>
                  <a:schemeClr val="tx1"/>
                </a:solidFill>
                <a:latin typeface="Arial" charset="0"/>
              </a:defRPr>
            </a:lvl1pPr>
            <a:lvl2pPr marL="361950" algn="l" defTabSz="3475038">
              <a:defRPr>
                <a:solidFill>
                  <a:schemeClr val="tx1"/>
                </a:solidFill>
                <a:latin typeface="Arial" charset="0"/>
              </a:defRPr>
            </a:lvl2pPr>
            <a:lvl3pPr marL="723900" algn="l" defTabSz="3475038">
              <a:defRPr>
                <a:solidFill>
                  <a:schemeClr val="tx1"/>
                </a:solidFill>
                <a:latin typeface="Arial" charset="0"/>
              </a:defRPr>
            </a:lvl3pPr>
            <a:lvl4pPr marL="1085850" algn="l" defTabSz="3475038">
              <a:defRPr>
                <a:solidFill>
                  <a:schemeClr val="tx1"/>
                </a:solidFill>
                <a:latin typeface="Arial" charset="0"/>
              </a:defRPr>
            </a:lvl4pPr>
            <a:lvl5pPr marL="1447800" algn="l" defTabSz="3475038">
              <a:defRPr>
                <a:solidFill>
                  <a:schemeClr val="tx1"/>
                </a:solidFill>
                <a:latin typeface="Arial" charset="0"/>
              </a:defRPr>
            </a:lvl5pPr>
            <a:lvl6pPr marL="19050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3622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8194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2766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endParaRPr lang="cs-CZ" sz="2000" dirty="0"/>
          </a:p>
          <a:p>
            <a:pPr algn="just"/>
            <a:endParaRPr lang="cs-CZ" sz="20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393" y="899091"/>
            <a:ext cx="4479939" cy="3618849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-883498" y="12724170"/>
            <a:ext cx="48918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latin typeface="Technika" pitchFamily="2" charset="0"/>
                <a:cs typeface="Arial" panose="020B0604020202020204" pitchFamily="34" charset="0"/>
              </a:rPr>
              <a:t>ABSTRACT</a:t>
            </a:r>
            <a:endParaRPr lang="cs-CZ" sz="2200" b="1" dirty="0">
              <a:latin typeface="Technika" pitchFamily="2" charset="0"/>
              <a:cs typeface="Arial" panose="020B0604020202020204" pitchFamily="34" charset="0"/>
            </a:endParaRPr>
          </a:p>
        </p:txBody>
      </p:sp>
      <p:sp>
        <p:nvSpPr>
          <p:cNvPr id="40" name="Obdélník: se zakulacenými rohy 1">
            <a:extLst>
              <a:ext uri="{FF2B5EF4-FFF2-40B4-BE49-F238E27FC236}">
                <a16:creationId xmlns:a16="http://schemas.microsoft.com/office/drawing/2014/main" id="{9CF2904A-39A5-9F42-84E3-74449088FD16}"/>
              </a:ext>
            </a:extLst>
          </p:cNvPr>
          <p:cNvSpPr/>
          <p:nvPr/>
        </p:nvSpPr>
        <p:spPr>
          <a:xfrm>
            <a:off x="11667817" y="5468118"/>
            <a:ext cx="9029872" cy="650368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cs-CZ" sz="2000" b="1" dirty="0">
                <a:latin typeface="Technika" pitchFamily="2" charset="0"/>
                <a:cs typeface="Arial" panose="020B0604020202020204" pitchFamily="34" charset="0"/>
              </a:rPr>
              <a:t>ZÁVĚR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cs-CZ" sz="2000" dirty="0">
                <a:latin typeface="Technika Light" pitchFamily="2" charset="0"/>
                <a:cs typeface="Arial" panose="020B0604020202020204" pitchFamily="34" charset="0"/>
              </a:rPr>
              <a:t>mplementace nového personálního informačního systému WorkDay byla vyhodnocena ze dvou hledisek. </a:t>
            </a:r>
          </a:p>
          <a:p>
            <a:pPr algn="just">
              <a:lnSpc>
                <a:spcPct val="150000"/>
              </a:lnSpc>
            </a:pPr>
            <a:r>
              <a:rPr lang="cs-CZ" sz="2000" dirty="0">
                <a:latin typeface="Technika Light" pitchFamily="2" charset="0"/>
                <a:cs typeface="Arial" panose="020B0604020202020204" pitchFamily="34" charset="0"/>
              </a:rPr>
              <a:t>	1) Dodržení stanoveného časového harmonogramu – kdy se po tří letých přípravách spustila ostrá verze pouze s 4 měsíčním zpožděním (i tak se stihly spustit všechny moduly do konce FY 2017). </a:t>
            </a:r>
          </a:p>
          <a:p>
            <a:pPr algn="just">
              <a:lnSpc>
                <a:spcPct val="150000"/>
              </a:lnSpc>
            </a:pPr>
            <a:r>
              <a:rPr lang="cs-CZ" sz="2000" dirty="0">
                <a:latin typeface="Technika Light" pitchFamily="2" charset="0"/>
                <a:cs typeface="Arial" panose="020B0604020202020204" pitchFamily="34" charset="0"/>
              </a:rPr>
              <a:t>	2) Změna organizační struktury a zapojení team leaderů do personálních procesů. Z dotazníkového šetření vyplynulo, že respondenti byli dostatečně proškoleni, seznámeni se změnou, 89% z nich považuje změnu za pozitivní. V grafech níže je vidět požadovaný nárůst času stráveného personálními činnostmi. </a:t>
            </a:r>
          </a:p>
          <a:p>
            <a:pPr algn="just">
              <a:lnSpc>
                <a:spcPct val="150000"/>
              </a:lnSpc>
            </a:pPr>
            <a:r>
              <a:rPr lang="cs-CZ" sz="2000" dirty="0">
                <a:latin typeface="Technika Light" pitchFamily="2" charset="0"/>
              </a:rPr>
              <a:t>	Z obou hledisek byla implementace vyhodnocena jako úspěšná. </a:t>
            </a:r>
          </a:p>
          <a:p>
            <a:pPr algn="just">
              <a:lnSpc>
                <a:spcPct val="150000"/>
              </a:lnSpc>
            </a:pP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 Box 43">
            <a:extLst>
              <a:ext uri="{FF2B5EF4-FFF2-40B4-BE49-F238E27FC236}">
                <a16:creationId xmlns:a16="http://schemas.microsoft.com/office/drawing/2014/main" id="{7AE9BC37-E9A3-CD49-901D-F32EF033B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780786" y="17777373"/>
            <a:ext cx="4789101" cy="40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1497" tIns="30749" rIns="61497" bIns="30749">
            <a:spAutoFit/>
          </a:bodyPr>
          <a:lstStyle>
            <a:lvl1pPr algn="l" defTabSz="3475038">
              <a:defRPr>
                <a:solidFill>
                  <a:schemeClr val="tx1"/>
                </a:solidFill>
                <a:latin typeface="Arial" charset="0"/>
              </a:defRPr>
            </a:lvl1pPr>
            <a:lvl2pPr marL="361950" algn="l" defTabSz="3475038">
              <a:defRPr>
                <a:solidFill>
                  <a:schemeClr val="tx1"/>
                </a:solidFill>
                <a:latin typeface="Arial" charset="0"/>
              </a:defRPr>
            </a:lvl2pPr>
            <a:lvl3pPr marL="723900" algn="l" defTabSz="3475038">
              <a:defRPr>
                <a:solidFill>
                  <a:schemeClr val="tx1"/>
                </a:solidFill>
                <a:latin typeface="Arial" charset="0"/>
              </a:defRPr>
            </a:lvl3pPr>
            <a:lvl4pPr marL="1085850" algn="l" defTabSz="3475038">
              <a:defRPr>
                <a:solidFill>
                  <a:schemeClr val="tx1"/>
                </a:solidFill>
                <a:latin typeface="Arial" charset="0"/>
              </a:defRPr>
            </a:lvl4pPr>
            <a:lvl5pPr marL="1447800" algn="l" defTabSz="3475038">
              <a:defRPr>
                <a:solidFill>
                  <a:schemeClr val="tx1"/>
                </a:solidFill>
                <a:latin typeface="Arial" charset="0"/>
              </a:defRPr>
            </a:lvl5pPr>
            <a:lvl6pPr marL="19050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3622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8194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2766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cs-CZ" altLang="en-US" sz="2200" b="1" dirty="0">
                <a:latin typeface="Technika" pitchFamily="2" charset="0"/>
                <a:cs typeface="Arial" panose="020B0604020202020204" pitchFamily="34" charset="0"/>
              </a:rPr>
              <a:t>CÍL PRÁCE</a:t>
            </a:r>
            <a:endParaRPr lang="en-US" altLang="en-US" sz="2200" b="1" dirty="0">
              <a:latin typeface="Technika" pitchFamily="2" charset="0"/>
              <a:cs typeface="Arial" panose="020B0604020202020204" pitchFamily="34" charset="0"/>
            </a:endParaRP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52330D67-1D4C-F141-A2DB-5CC566D122C5}"/>
              </a:ext>
            </a:extLst>
          </p:cNvPr>
          <p:cNvSpPr txBox="1"/>
          <p:nvPr/>
        </p:nvSpPr>
        <p:spPr>
          <a:xfrm>
            <a:off x="-883499" y="27581830"/>
            <a:ext cx="48918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latin typeface="Technika" pitchFamily="2" charset="0"/>
                <a:cs typeface="Arial" panose="020B0604020202020204" pitchFamily="34" charset="0"/>
              </a:rPr>
              <a:t>BIBLIOGRAFIE</a:t>
            </a:r>
            <a:endParaRPr lang="cs-CZ" sz="2200" b="1" dirty="0">
              <a:latin typeface="Technika" pitchFamily="2" charset="0"/>
              <a:cs typeface="Arial" panose="020B0604020202020204" pitchFamily="34" charset="0"/>
            </a:endParaRPr>
          </a:p>
        </p:txBody>
      </p:sp>
      <p:pic>
        <p:nvPicPr>
          <p:cNvPr id="31" name="Obrázek 30" descr="VÃ½sledek obrÃ¡zku pro workday logo">
            <a:extLst>
              <a:ext uri="{FF2B5EF4-FFF2-40B4-BE49-F238E27FC236}">
                <a16:creationId xmlns:a16="http://schemas.microsoft.com/office/drawing/2014/main" id="{1228C3BC-B253-BB42-9A5A-B5F65C638AE5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888" y="13410375"/>
            <a:ext cx="7045009" cy="2619413"/>
          </a:xfrm>
          <a:prstGeom prst="rect">
            <a:avLst/>
          </a:prstGeom>
          <a:noFill/>
        </p:spPr>
      </p:pic>
      <p:sp>
        <p:nvSpPr>
          <p:cNvPr id="54" name="Text Box 16">
            <a:extLst>
              <a:ext uri="{FF2B5EF4-FFF2-40B4-BE49-F238E27FC236}">
                <a16:creationId xmlns:a16="http://schemas.microsoft.com/office/drawing/2014/main" id="{16364731-0226-1145-B637-D7E17B37DD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71" y="2633227"/>
            <a:ext cx="14876621" cy="257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1497" tIns="30749" rIns="61497" bIns="30749">
            <a:spAutoFit/>
          </a:bodyPr>
          <a:lstStyle>
            <a:lvl1pPr algn="l" defTabSz="3475038">
              <a:defRPr>
                <a:solidFill>
                  <a:schemeClr val="tx1"/>
                </a:solidFill>
                <a:latin typeface="Arial" charset="0"/>
              </a:defRPr>
            </a:lvl1pPr>
            <a:lvl2pPr marL="361950" algn="l" defTabSz="3475038">
              <a:defRPr>
                <a:solidFill>
                  <a:schemeClr val="tx1"/>
                </a:solidFill>
                <a:latin typeface="Arial" charset="0"/>
              </a:defRPr>
            </a:lvl2pPr>
            <a:lvl3pPr marL="723900" algn="l" defTabSz="3475038">
              <a:defRPr>
                <a:solidFill>
                  <a:schemeClr val="tx1"/>
                </a:solidFill>
                <a:latin typeface="Arial" charset="0"/>
              </a:defRPr>
            </a:lvl3pPr>
            <a:lvl4pPr marL="1085850" algn="l" defTabSz="3475038">
              <a:defRPr>
                <a:solidFill>
                  <a:schemeClr val="tx1"/>
                </a:solidFill>
                <a:latin typeface="Arial" charset="0"/>
              </a:defRPr>
            </a:lvl4pPr>
            <a:lvl5pPr marL="1447800" algn="l" defTabSz="3475038">
              <a:defRPr>
                <a:solidFill>
                  <a:schemeClr val="tx1"/>
                </a:solidFill>
                <a:latin typeface="Arial" charset="0"/>
              </a:defRPr>
            </a:lvl5pPr>
            <a:lvl6pPr marL="19050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3622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8194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2766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sz="5400" dirty="0">
                <a:latin typeface="Technika" pitchFamily="2" charset="0"/>
              </a:rPr>
              <a:t>Implementace personálního systému WorkDay v nadnárodní společnosti</a:t>
            </a:r>
          </a:p>
          <a:p>
            <a:pPr algn="ctr">
              <a:spcBef>
                <a:spcPct val="50000"/>
              </a:spcBef>
            </a:pPr>
            <a:endParaRPr lang="en-US" altLang="en-US" b="1" dirty="0"/>
          </a:p>
          <a:p>
            <a:pPr algn="ctr">
              <a:spcBef>
                <a:spcPct val="50000"/>
              </a:spcBef>
            </a:pPr>
            <a:endParaRPr lang="en-US" altLang="en-US" sz="1900" dirty="0">
              <a:solidFill>
                <a:srgbClr val="FF0000"/>
              </a:solidFill>
            </a:endParaRPr>
          </a:p>
        </p:txBody>
      </p:sp>
      <p:graphicFrame>
        <p:nvGraphicFramePr>
          <p:cNvPr id="55" name="Graf 54">
            <a:extLst>
              <a:ext uri="{FF2B5EF4-FFF2-40B4-BE49-F238E27FC236}">
                <a16:creationId xmlns:a16="http://schemas.microsoft.com/office/drawing/2014/main" id="{FA884A0F-2B8B-9F42-B872-FA250AD7A7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178009"/>
              </p:ext>
            </p:extLst>
          </p:nvPr>
        </p:nvGraphicFramePr>
        <p:xfrm>
          <a:off x="691060" y="21556514"/>
          <a:ext cx="8640000" cy="54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6" name="Graf 55">
            <a:extLst>
              <a:ext uri="{FF2B5EF4-FFF2-40B4-BE49-F238E27FC236}">
                <a16:creationId xmlns:a16="http://schemas.microsoft.com/office/drawing/2014/main" id="{895A30CE-F605-AB4F-96F6-9E3D3BB950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813357"/>
              </p:ext>
            </p:extLst>
          </p:nvPr>
        </p:nvGraphicFramePr>
        <p:xfrm>
          <a:off x="11297531" y="21444401"/>
          <a:ext cx="8640000" cy="54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7" name="Obdélník: se zakulacenými rohy 6">
            <a:extLst>
              <a:ext uri="{FF2B5EF4-FFF2-40B4-BE49-F238E27FC236}">
                <a16:creationId xmlns:a16="http://schemas.microsoft.com/office/drawing/2014/main" id="{7667DEE1-E6FB-C24E-8DBC-EC2432554872}"/>
              </a:ext>
            </a:extLst>
          </p:cNvPr>
          <p:cNvSpPr/>
          <p:nvPr/>
        </p:nvSpPr>
        <p:spPr>
          <a:xfrm>
            <a:off x="11106315" y="17628495"/>
            <a:ext cx="9875797" cy="22831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60000"/>
            <a:r>
              <a:rPr lang="cs-CZ" sz="2000" dirty="0">
                <a:solidFill>
                  <a:schemeClr val="dk1"/>
                </a:solidFill>
                <a:latin typeface="Technika Light" panose="00000300000000000000" pitchFamily="2" charset="0"/>
              </a:rPr>
              <a:t>Přínosem práce je zpětná vazba na implementaci a hodnocení dopadu zavedení nového personálního informačního systému. Práce může sloužit jako návo</a:t>
            </a:r>
            <a:r>
              <a:rPr lang="cs-CZ" sz="2000" dirty="0">
                <a:latin typeface="Technika Light" panose="00000300000000000000" pitchFamily="2" charset="0"/>
              </a:rPr>
              <a:t>d pro implementaci v dalších společnostech. </a:t>
            </a:r>
            <a:endParaRPr lang="cs-CZ" sz="2000" dirty="0">
              <a:solidFill>
                <a:schemeClr val="dk1"/>
              </a:solidFill>
              <a:latin typeface="Technika Light" panose="00000300000000000000" pitchFamily="2" charset="0"/>
            </a:endParaRPr>
          </a:p>
        </p:txBody>
      </p:sp>
      <p:sp>
        <p:nvSpPr>
          <p:cNvPr id="53" name="Text Box 43">
            <a:extLst>
              <a:ext uri="{FF2B5EF4-FFF2-40B4-BE49-F238E27FC236}">
                <a16:creationId xmlns:a16="http://schemas.microsoft.com/office/drawing/2014/main" id="{5BE8DD9D-D644-D343-82CC-2F600F6C5D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0425" y="17819538"/>
            <a:ext cx="4436555" cy="407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1497" tIns="30749" rIns="61497" bIns="30749">
            <a:spAutoFit/>
          </a:bodyPr>
          <a:lstStyle>
            <a:lvl1pPr algn="l" defTabSz="3475038">
              <a:defRPr>
                <a:solidFill>
                  <a:schemeClr val="tx1"/>
                </a:solidFill>
                <a:latin typeface="Arial" charset="0"/>
              </a:defRPr>
            </a:lvl1pPr>
            <a:lvl2pPr marL="361950" algn="l" defTabSz="3475038">
              <a:defRPr>
                <a:solidFill>
                  <a:schemeClr val="tx1"/>
                </a:solidFill>
                <a:latin typeface="Arial" charset="0"/>
              </a:defRPr>
            </a:lvl2pPr>
            <a:lvl3pPr marL="723900" algn="l" defTabSz="3475038">
              <a:defRPr>
                <a:solidFill>
                  <a:schemeClr val="tx1"/>
                </a:solidFill>
                <a:latin typeface="Arial" charset="0"/>
              </a:defRPr>
            </a:lvl3pPr>
            <a:lvl4pPr marL="1085850" algn="l" defTabSz="3475038">
              <a:defRPr>
                <a:solidFill>
                  <a:schemeClr val="tx1"/>
                </a:solidFill>
                <a:latin typeface="Arial" charset="0"/>
              </a:defRPr>
            </a:lvl4pPr>
            <a:lvl5pPr marL="1447800" algn="l" defTabSz="3475038">
              <a:defRPr>
                <a:solidFill>
                  <a:schemeClr val="tx1"/>
                </a:solidFill>
                <a:latin typeface="Arial" charset="0"/>
              </a:defRPr>
            </a:lvl5pPr>
            <a:lvl6pPr marL="19050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3622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28194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276600" defTabSz="34750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cs-CZ" altLang="en-US" sz="2200" b="1" dirty="0">
                <a:latin typeface="Technika" pitchFamily="2" charset="0"/>
                <a:cs typeface="Arial" panose="020B0604020202020204" pitchFamily="34" charset="0"/>
              </a:rPr>
              <a:t>PŘÍNOS</a:t>
            </a:r>
            <a:endParaRPr lang="en-US" altLang="en-US" sz="2200" b="1" dirty="0">
              <a:latin typeface="Technika" pitchFamily="2" charset="0"/>
              <a:cs typeface="Arial" panose="020B060402020202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6141F83-9E1B-F94A-B619-54ADD7AA693F}"/>
              </a:ext>
            </a:extLst>
          </p:cNvPr>
          <p:cNvSpPr txBox="1"/>
          <p:nvPr/>
        </p:nvSpPr>
        <p:spPr>
          <a:xfrm>
            <a:off x="691060" y="20536928"/>
            <a:ext cx="96863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Technika" pitchFamily="2" charset="0"/>
              </a:rPr>
              <a:t>NÁRŮST POČTU PŘIHLAŠOVÁNÍ DO PERSONÁLNÍHO INFORMAČNÍHO SYSTÉMU WORKDAY PO JEHO SPUŠTĚNÍ. 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ECE9CE21-0370-8242-B3FE-FBE8308B983F}"/>
              </a:ext>
            </a:extLst>
          </p:cNvPr>
          <p:cNvSpPr/>
          <p:nvPr/>
        </p:nvSpPr>
        <p:spPr>
          <a:xfrm>
            <a:off x="11374227" y="20425937"/>
            <a:ext cx="87269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echnika" pitchFamily="2" charset="0"/>
              </a:rPr>
              <a:t>NÁRŮST STRÁVENÝCH HODIN V PERSONÁLNÍM INFORMAČNÍM SYSTÉMU WORKDAY PO JEHO SPUŠTĚNÍ.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1389</TotalTime>
  <Words>395</Words>
  <Application>Microsoft Macintosh PowerPoint</Application>
  <PresentationFormat>Vlastní</PresentationFormat>
  <Paragraphs>36</Paragraphs>
  <Slides>1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9" baseType="lpstr">
      <vt:lpstr>Arial</vt:lpstr>
      <vt:lpstr>Arial Black</vt:lpstr>
      <vt:lpstr>Calibri</vt:lpstr>
      <vt:lpstr>Technika</vt:lpstr>
      <vt:lpstr>Technika Light</vt:lpstr>
      <vt:lpstr>Times New Roman</vt:lpstr>
      <vt:lpstr>Motiv systému Office</vt:lpstr>
      <vt:lpstr>CorelDRAW</vt:lpstr>
      <vt:lpstr>Prezentace aplikace PowerPoint</vt:lpstr>
    </vt:vector>
  </TitlesOfParts>
  <Manager/>
  <Company>...</Company>
  <LinksUpToDate>false</LinksUpToDate>
  <SharedDoc>false</SharedDoc>
  <HyperlinkBase/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36x48 Vertical Poster</dc:title>
  <dc:subject/>
  <dc:creator>...</dc:creator>
  <cp:keywords/>
  <dc:description>©MegaPrint Inc. 2009</dc:description>
  <cp:lastModifiedBy>Smolikova, Jana</cp:lastModifiedBy>
  <cp:revision>83</cp:revision>
  <dcterms:created xsi:type="dcterms:W3CDTF">2008-12-04T00:20:37Z</dcterms:created>
  <dcterms:modified xsi:type="dcterms:W3CDTF">2018-08-23T23:29:39Z</dcterms:modified>
  <cp:category>...</cp:category>
</cp:coreProperties>
</file>