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notesMasterIdLst>
    <p:notesMasterId r:id="rId24"/>
  </p:notesMasterIdLst>
  <p:sldIdLst>
    <p:sldId id="256" r:id="rId2"/>
    <p:sldId id="394" r:id="rId3"/>
    <p:sldId id="261" r:id="rId4"/>
    <p:sldId id="380" r:id="rId5"/>
    <p:sldId id="401" r:id="rId6"/>
    <p:sldId id="395" r:id="rId7"/>
    <p:sldId id="402" r:id="rId8"/>
    <p:sldId id="398" r:id="rId9"/>
    <p:sldId id="414" r:id="rId10"/>
    <p:sldId id="415" r:id="rId11"/>
    <p:sldId id="418" r:id="rId12"/>
    <p:sldId id="406" r:id="rId13"/>
    <p:sldId id="413" r:id="rId14"/>
    <p:sldId id="419" r:id="rId15"/>
    <p:sldId id="412" r:id="rId16"/>
    <p:sldId id="416" r:id="rId17"/>
    <p:sldId id="417" r:id="rId18"/>
    <p:sldId id="407" r:id="rId19"/>
    <p:sldId id="408" r:id="rId20"/>
    <p:sldId id="411" r:id="rId21"/>
    <p:sldId id="410" r:id="rId22"/>
    <p:sldId id="260" r:id="rId23"/>
  </p:sldIdLst>
  <p:sldSz cx="9144000" cy="6858000" type="screen4x3"/>
  <p:notesSz cx="6858000" cy="9144000"/>
  <p:embeddedFontLst>
    <p:embeddedFont>
      <p:font typeface="Technika-Bold" panose="00000600000000000000" charset="-18"/>
      <p:regular r:id="rId25"/>
    </p:embeddedFont>
    <p:embeddedFont>
      <p:font typeface="Technika" panose="00000500000000000000" pitchFamily="2" charset="-18"/>
      <p:regular r:id="rId26"/>
      <p:bold r:id="rId27"/>
      <p:italic r:id="rId28"/>
      <p:boldItalic r:id="rId29"/>
    </p:embeddedFont>
    <p:embeddedFont>
      <p:font typeface="Technika Book" panose="00000400000000000000" pitchFamily="2" charset="-18"/>
      <p:regular r:id="rId30"/>
      <p:italic r:id="rId31"/>
    </p:embeddedFont>
    <p:embeddedFont>
      <p:font typeface="Webdings" panose="05030102010509060703" pitchFamily="18" charset="2"/>
      <p:regular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0070BC"/>
    <a:srgbClr val="007FBE"/>
    <a:srgbClr val="9B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Střední styl 3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13" autoAdjust="0"/>
    <p:restoredTop sz="85872" autoAdjust="0"/>
  </p:normalViewPr>
  <p:slideViewPr>
    <p:cSldViewPr snapToGrid="0">
      <p:cViewPr varScale="1">
        <p:scale>
          <a:sx n="90" d="100"/>
          <a:sy n="90" d="100"/>
        </p:scale>
        <p:origin x="85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248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74263-FF8C-4CD6-9DD6-01DBAA2BAC87}" type="datetimeFigureOut">
              <a:rPr lang="cs-CZ" smtClean="0"/>
              <a:t>14.10.2021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07906-A60B-471D-AAF4-2EA8168D20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676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07906-A60B-471D-AAF4-2EA8168D20C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35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07906-A60B-471D-AAF4-2EA8168D20C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7108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07906-A60B-471D-AAF4-2EA8168D20C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378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07906-A60B-471D-AAF4-2EA8168D20CB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250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"/>
          <a:stretch/>
        </p:blipFill>
        <p:spPr>
          <a:xfrm>
            <a:off x="0" y="4"/>
            <a:ext cx="10076688" cy="7556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0000" y="1800003"/>
            <a:ext cx="7736694" cy="1446663"/>
          </a:xfrm>
        </p:spPr>
        <p:txBody>
          <a:bodyPr anchor="t"/>
          <a:lstStyle>
            <a:lvl1pPr algn="l">
              <a:defRPr lang="cs-CZ" sz="4800" b="1" i="0" u="none" strike="noStrike" kern="4800" baseline="0" smtClean="0">
                <a:solidFill>
                  <a:schemeClr val="bg1"/>
                </a:solidFill>
                <a:latin typeface="Technika-Bold" panose="00000600000000000000" pitchFamily="50" charset="-18"/>
              </a:defRPr>
            </a:lvl1pPr>
          </a:lstStyle>
          <a:p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TITUL PREZENTACE</a:t>
            </a:r>
            <a:br>
              <a:rPr lang="cs-CZ" sz="4800" b="1" i="0" u="none" strike="noStrike" baseline="0" dirty="0">
                <a:latin typeface="Technika-Bold" panose="00000600000000000000" pitchFamily="50" charset="-18"/>
              </a:rPr>
            </a:br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PODTITUL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0001" y="3441734"/>
            <a:ext cx="7736693" cy="1771721"/>
          </a:xfrm>
        </p:spPr>
        <p:txBody>
          <a:bodyPr/>
          <a:lstStyle>
            <a:lvl1pPr marL="0" indent="0" algn="l">
              <a:buNone/>
              <a:defRPr lang="cs-CZ" sz="2400" b="1" i="0" u="none" strike="noStrike" kern="2800" baseline="0" smtClean="0">
                <a:solidFill>
                  <a:schemeClr val="bg1"/>
                </a:solidFill>
                <a:latin typeface="Technika-Bold" panose="00000600000000000000" pitchFamily="50" charset="-18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cs-CZ" dirty="0"/>
              <a:t>NÁZEV FAKULTY A PRACOVIŠTĚ</a:t>
            </a:r>
            <a:r>
              <a:rPr lang="en-US" dirty="0"/>
              <a:t/>
            </a:r>
            <a:br>
              <a:rPr lang="en-US" dirty="0"/>
            </a:br>
            <a:r>
              <a:rPr lang="cs-CZ" dirty="0"/>
              <a:t>AUTOR/TITUL JMÉNO PŘÍJMENÍ</a:t>
            </a:r>
            <a:r>
              <a:rPr lang="en-US" dirty="0"/>
              <a:t/>
            </a:r>
            <a:br>
              <a:rPr lang="en-US" dirty="0"/>
            </a:br>
            <a:r>
              <a:rPr lang="cs-CZ" dirty="0"/>
              <a:t>DATUM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3" y="274320"/>
            <a:ext cx="1773814" cy="86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0076688" cy="7555992"/>
          </a:xfrm>
          <a:prstGeom prst="rect">
            <a:avLst/>
          </a:prstGeom>
        </p:spPr>
      </p:pic>
      <p:pic>
        <p:nvPicPr>
          <p:cNvPr id="7" name="Picture 2" descr="https://www.email.cz/download/i/J_cdaADwWifiayZrAXd9jpkdWor_gYe_4QlhA3zsTzSB0jpv76wY4UUYT-LRJNvubDBn-to/logo_cvut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2" y="274322"/>
            <a:ext cx="1770611" cy="86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80000" y="1800003"/>
            <a:ext cx="7736694" cy="1446663"/>
          </a:xfrm>
        </p:spPr>
        <p:txBody>
          <a:bodyPr anchor="t"/>
          <a:lstStyle>
            <a:lvl1pPr algn="l">
              <a:defRPr lang="cs-CZ" sz="4800" b="1" i="0" u="none" strike="noStrike" kern="4800" baseline="0" smtClean="0">
                <a:solidFill>
                  <a:schemeClr val="tx1"/>
                </a:solidFill>
                <a:latin typeface="Technika-Bold" panose="00000600000000000000" pitchFamily="50" charset="-18"/>
              </a:defRPr>
            </a:lvl1pPr>
          </a:lstStyle>
          <a:p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TITUL PREZENTACE</a:t>
            </a:r>
            <a:br>
              <a:rPr lang="cs-CZ" sz="4800" b="1" i="0" u="none" strike="noStrike" baseline="0" dirty="0">
                <a:latin typeface="Technika-Bold" panose="00000600000000000000" pitchFamily="50" charset="-18"/>
              </a:rPr>
            </a:br>
            <a:r>
              <a:rPr lang="cs-CZ" sz="4800" b="1" i="0" u="none" strike="noStrike" baseline="0" dirty="0">
                <a:latin typeface="Technika-Bold" panose="00000600000000000000" pitchFamily="50" charset="-18"/>
              </a:rPr>
              <a:t>PODTITUL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0001" y="3441734"/>
            <a:ext cx="7736693" cy="1771721"/>
          </a:xfrm>
        </p:spPr>
        <p:txBody>
          <a:bodyPr/>
          <a:lstStyle>
            <a:lvl1pPr marL="0" indent="0" algn="l">
              <a:buNone/>
              <a:defRPr lang="cs-CZ" sz="2400" b="1" i="0" u="none" strike="noStrike" kern="2800" baseline="0" smtClean="0">
                <a:solidFill>
                  <a:schemeClr val="tx1"/>
                </a:solidFill>
                <a:latin typeface="Technika-Bold" panose="00000600000000000000" pitchFamily="50" charset="-18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cs-CZ" dirty="0"/>
              <a:t>NÁZEV FAKULTY A PRACOVIŠTĚ</a:t>
            </a:r>
            <a:r>
              <a:rPr lang="en-US" dirty="0"/>
              <a:t/>
            </a:r>
            <a:br>
              <a:rPr lang="en-US" dirty="0"/>
            </a:br>
            <a:r>
              <a:rPr lang="cs-CZ" dirty="0"/>
              <a:t>AUTOR/TITUL JMÉNO PŘÍJMENÍ</a:t>
            </a:r>
            <a:r>
              <a:rPr lang="en-US" dirty="0"/>
              <a:t/>
            </a:r>
            <a:br>
              <a:rPr lang="en-US" dirty="0"/>
            </a:br>
            <a:r>
              <a:rPr lang="cs-CZ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05716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0000" y="1800001"/>
            <a:ext cx="7696801" cy="4787765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000" kern="3000" baseline="0">
                <a:latin typeface="Technika-Bold" panose="00000600000000000000" pitchFamily="50" charset="-18"/>
              </a:defRPr>
            </a:lvl1pPr>
          </a:lstStyle>
          <a:p>
            <a:pPr lvl="0"/>
            <a:r>
              <a:rPr lang="cs-CZ" dirty="0"/>
              <a:t>VLOŽIT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45135" y="152400"/>
            <a:ext cx="5728864" cy="1070414"/>
          </a:xfrm>
        </p:spPr>
        <p:txBody>
          <a:bodyPr anchor="t"/>
          <a:lstStyle>
            <a:lvl1pPr algn="r">
              <a:defRPr sz="2800" kern="2800" baseline="0">
                <a:latin typeface="Technika-Bold" panose="00000600000000000000" pitchFamily="50" charset="-18"/>
              </a:defRPr>
            </a:lvl1pPr>
          </a:lstStyle>
          <a:p>
            <a:r>
              <a:rPr lang="cs-CZ" dirty="0" smtClean="0"/>
              <a:t>PODTITUL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4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77198" y="1800001"/>
            <a:ext cx="7696800" cy="4788000"/>
          </a:xfrm>
        </p:spPr>
        <p:txBody>
          <a:bodyPr>
            <a:normAutofit/>
          </a:bodyPr>
          <a:lstStyle>
            <a:lvl1pPr marL="0" indent="0">
              <a:buNone/>
              <a:defRPr sz="2000" kern="3000" baseline="0">
                <a:latin typeface="Technika-Bold" panose="00000600000000000000" pitchFamily="50" charset="-18"/>
              </a:defRPr>
            </a:lvl1pPr>
          </a:lstStyle>
          <a:p>
            <a:pPr lvl="0"/>
            <a:r>
              <a:rPr lang="cs-CZ" dirty="0"/>
              <a:t>VLOŽIT OBRÁZEK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19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2067642" y="368300"/>
            <a:ext cx="6888707" cy="12284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0000" y="270000"/>
            <a:ext cx="8604000" cy="6318000"/>
          </a:xfrm>
        </p:spPr>
        <p:txBody>
          <a:bodyPr>
            <a:normAutofit/>
          </a:bodyPr>
          <a:lstStyle>
            <a:lvl1pPr marL="0" indent="0" algn="ctr">
              <a:buNone/>
              <a:defRPr sz="2000" kern="3000" baseline="0">
                <a:latin typeface="Technika-Bold" panose="00000600000000000000" pitchFamily="50" charset="-18"/>
              </a:defRPr>
            </a:lvl1pPr>
          </a:lstStyle>
          <a:p>
            <a:pPr lvl="0"/>
            <a:r>
              <a:rPr lang="cs-CZ" dirty="0"/>
              <a:t>VLOŽIT OBRÁZEK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73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0000" y="1440002"/>
            <a:ext cx="779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000" y="2880000"/>
            <a:ext cx="7794000" cy="370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1026" name="Picture 2" descr="https://www.email.cz/download/i/J_cdaADwWifiayZrAXd9jpkdWor_gYe_4QlhA3zsTzSB0jpv76wY4UUYT-LRJNvubDBn-to/logo_cvut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2" y="274322"/>
            <a:ext cx="1770611" cy="86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43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6" r:id="rId2"/>
    <p:sldLayoutId id="2147483674" r:id="rId3"/>
    <p:sldLayoutId id="2147483685" r:id="rId4"/>
    <p:sldLayoutId id="2147483684" r:id="rId5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echnika-Bold" panose="00000600000000000000" pitchFamily="50" charset="-18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chnika" panose="00000600000000000000" pitchFamily="50" charset="-18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13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1080000" y="1800003"/>
            <a:ext cx="7736694" cy="190984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Revitalizace </a:t>
            </a:r>
            <a:r>
              <a:rPr lang="cs-CZ" dirty="0"/>
              <a:t>institucionálního </a:t>
            </a:r>
            <a:r>
              <a:rPr lang="cs-CZ" dirty="0" err="1"/>
              <a:t>repozitáře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„Digitální knihovna ČVUT"</a:t>
            </a:r>
            <a:endParaRPr lang="en-US" dirty="0"/>
          </a:p>
        </p:txBody>
      </p:sp>
      <p:sp>
        <p:nvSpPr>
          <p:cNvPr id="11" name="Podnadpis 10"/>
          <p:cNvSpPr>
            <a:spLocks noGrp="1"/>
          </p:cNvSpPr>
          <p:nvPr>
            <p:ph type="subTitle" idx="1"/>
          </p:nvPr>
        </p:nvSpPr>
        <p:spPr>
          <a:xfrm>
            <a:off x="1080001" y="4290378"/>
            <a:ext cx="7736693" cy="1771721"/>
          </a:xfrm>
        </p:spPr>
        <p:txBody>
          <a:bodyPr>
            <a:normAutofit/>
          </a:bodyPr>
          <a:lstStyle/>
          <a:p>
            <a:r>
              <a:rPr lang="cs-CZ" b="0" dirty="0" smtClean="0">
                <a:latin typeface="+mn-lt"/>
              </a:rPr>
              <a:t>Helena Kováříková, Ivo </a:t>
            </a:r>
            <a:r>
              <a:rPr lang="cs-CZ" b="0" dirty="0" err="1" smtClean="0">
                <a:latin typeface="+mn-lt"/>
              </a:rPr>
              <a:t>Prajer</a:t>
            </a:r>
            <a:endParaRPr lang="cs-CZ" b="0" dirty="0" smtClean="0">
              <a:latin typeface="+mn-lt"/>
            </a:endParaRPr>
          </a:p>
          <a:p>
            <a:endParaRPr lang="cs-CZ" sz="800" b="0" dirty="0" smtClean="0">
              <a:latin typeface="+mn-lt"/>
            </a:endParaRPr>
          </a:p>
          <a:p>
            <a:endParaRPr lang="en-US" sz="1700" b="0" dirty="0">
              <a:latin typeface="Technika" panose="00000500000000000000" pitchFamily="2" charset="-18"/>
            </a:endParaRPr>
          </a:p>
          <a:p>
            <a:endParaRPr lang="en-US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45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10933" y="152400"/>
            <a:ext cx="6063066" cy="1070414"/>
          </a:xfrm>
        </p:spPr>
        <p:txBody>
          <a:bodyPr>
            <a:normAutofit fontScale="90000"/>
          </a:bodyPr>
          <a:lstStyle/>
          <a:p>
            <a:r>
              <a:rPr lang="cs-CZ" dirty="0"/>
              <a:t>Přizpůsobení datového schématu dle </a:t>
            </a:r>
            <a:r>
              <a:rPr lang="cs-CZ" dirty="0" err="1" smtClean="0"/>
              <a:t>OpenAIRE</a:t>
            </a:r>
            <a:r>
              <a:rPr lang="cs-CZ" dirty="0" smtClean="0"/>
              <a:t> GL4</a:t>
            </a:r>
            <a:r>
              <a:rPr lang="cs-CZ" dirty="0"/>
              <a:t/>
            </a:r>
            <a:br>
              <a:rPr lang="cs-CZ" dirty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I </a:t>
            </a: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– příklady výstupů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518" y="1393370"/>
            <a:ext cx="6008889" cy="5128889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8051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10933" y="152400"/>
            <a:ext cx="6063066" cy="1070414"/>
          </a:xfrm>
        </p:spPr>
        <p:txBody>
          <a:bodyPr>
            <a:normAutofit fontScale="90000"/>
          </a:bodyPr>
          <a:lstStyle/>
          <a:p>
            <a:r>
              <a:rPr lang="cs-CZ" dirty="0"/>
              <a:t>Přizpůsobení datového schématu dle </a:t>
            </a:r>
            <a:r>
              <a:rPr lang="cs-CZ" dirty="0" err="1" smtClean="0"/>
              <a:t>OpenAIRE</a:t>
            </a:r>
            <a:r>
              <a:rPr lang="cs-CZ" dirty="0" smtClean="0"/>
              <a:t> GL4</a:t>
            </a:r>
            <a:r>
              <a:rPr lang="cs-CZ" dirty="0"/>
              <a:t/>
            </a:r>
            <a:br>
              <a:rPr lang="cs-CZ" dirty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II </a:t>
            </a: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– příklady výstupů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313" y="1410796"/>
            <a:ext cx="6212063" cy="509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04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Úprava vyhledávání dle sjednocené typologie dokumentů, </a:t>
            </a:r>
            <a:r>
              <a:rPr lang="cs-CZ" dirty="0" smtClean="0"/>
              <a:t>vytvoření </a:t>
            </a:r>
            <a:r>
              <a:rPr lang="cs-CZ" dirty="0"/>
              <a:t>řízeného slovníku, </a:t>
            </a:r>
            <a:r>
              <a:rPr lang="cs-CZ" dirty="0" err="1"/>
              <a:t>Request</a:t>
            </a:r>
            <a:r>
              <a:rPr lang="cs-CZ" dirty="0"/>
              <a:t> </a:t>
            </a:r>
            <a:r>
              <a:rPr lang="cs-CZ" dirty="0" err="1"/>
              <a:t>Button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80001" y="5521234"/>
            <a:ext cx="7736693" cy="656046"/>
          </a:xfrm>
        </p:spPr>
        <p:txBody>
          <a:bodyPr>
            <a:normAutofit/>
          </a:bodyPr>
          <a:lstStyle/>
          <a:p>
            <a:r>
              <a:rPr lang="cs-CZ" dirty="0" smtClean="0"/>
              <a:t>Přehled činností a výstupů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88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Provedena analýza používaných termínů pro typy dokumentů v komponentách V3S, KOS a </a:t>
            </a:r>
            <a:r>
              <a:rPr lang="cs-CZ" dirty="0" err="1"/>
              <a:t>DSpace</a:t>
            </a:r>
            <a:r>
              <a:rPr lang="cs-CZ" dirty="0"/>
              <a:t> pro českou i anglickou </a:t>
            </a:r>
            <a:r>
              <a:rPr lang="cs-CZ" dirty="0" smtClean="0"/>
              <a:t>mutaci</a:t>
            </a:r>
            <a:endParaRPr lang="cs-CZ" sz="1800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Porovnání s používanými termíny dle slovníku COAR (Konfederace </a:t>
            </a:r>
            <a:r>
              <a:rPr lang="cs-CZ" dirty="0" err="1"/>
              <a:t>repozitářů</a:t>
            </a:r>
            <a:r>
              <a:rPr lang="cs-CZ" dirty="0"/>
              <a:t> s otevřeným přístupem) pro verzi </a:t>
            </a:r>
            <a:r>
              <a:rPr lang="cs-CZ" dirty="0" smtClean="0"/>
              <a:t>GL3 </a:t>
            </a:r>
            <a:r>
              <a:rPr lang="cs-CZ" dirty="0"/>
              <a:t>i  verzi GL4</a:t>
            </a: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Sjednocení </a:t>
            </a:r>
            <a:r>
              <a:rPr lang="cs-CZ" dirty="0"/>
              <a:t>typologie dokumentů a transformace do vlastního řízeného slovníku pro </a:t>
            </a:r>
            <a:r>
              <a:rPr lang="cs-CZ" dirty="0" err="1"/>
              <a:t>DSpace</a:t>
            </a:r>
            <a:r>
              <a:rPr lang="cs-CZ" dirty="0"/>
              <a:t> </a:t>
            </a:r>
            <a:r>
              <a:rPr lang="cs-CZ" dirty="0" smtClean="0"/>
              <a:t>ČVUT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/>
          </a:bodyPr>
          <a:lstStyle/>
          <a:p>
            <a:r>
              <a:rPr lang="cs-CZ" sz="2500" b="1" dirty="0" smtClean="0"/>
              <a:t>Vytvoření řízeného slovníku dle COAR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804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Implementace </a:t>
            </a:r>
            <a:r>
              <a:rPr lang="cs-CZ" dirty="0"/>
              <a:t>termínů do záznamů i do filtrů pro </a:t>
            </a:r>
            <a:r>
              <a:rPr lang="cs-CZ" dirty="0" smtClean="0"/>
              <a:t>vyhledávání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/>
          </a:bodyPr>
          <a:lstStyle/>
          <a:p>
            <a:r>
              <a:rPr lang="cs-CZ" sz="2500" b="1" dirty="0"/>
              <a:t>Úprava vyhledávání dle sjednocené typologie </a:t>
            </a:r>
            <a:r>
              <a:rPr lang="cs-CZ" sz="2500" b="1" dirty="0" smtClean="0"/>
              <a:t>dokumentů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61" y="2743217"/>
            <a:ext cx="3461333" cy="3301333"/>
          </a:xfrm>
          <a:prstGeom prst="rect">
            <a:avLst/>
          </a:prstGeom>
          <a:ln w="6350">
            <a:gradFill>
              <a:gsLst>
                <a:gs pos="0">
                  <a:schemeClr val="tx1"/>
                </a:gs>
                <a:gs pos="24000">
                  <a:schemeClr val="bg1">
                    <a:lumMod val="50000"/>
                  </a:schemeClr>
                </a:gs>
                <a:gs pos="3700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</a:gradFill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468" y="2743217"/>
            <a:ext cx="3461333" cy="3301333"/>
          </a:xfrm>
          <a:prstGeom prst="rect">
            <a:avLst/>
          </a:prstGeom>
          <a:ln w="6350">
            <a:gradFill>
              <a:gsLst>
                <a:gs pos="0">
                  <a:schemeClr val="tx1"/>
                </a:gs>
                <a:gs pos="24000">
                  <a:schemeClr val="bg1">
                    <a:lumMod val="50000"/>
                  </a:schemeClr>
                </a:gs>
                <a:gs pos="3700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</a:gradFill>
          </a:ln>
        </p:spPr>
      </p:pic>
    </p:spTree>
    <p:extLst>
      <p:ext uri="{BB962C8B-B14F-4D97-AF65-F5344CB8AC3E}">
        <p14:creationId xmlns:p14="http://schemas.microsoft.com/office/powerpoint/2010/main" val="208589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Některé záznamy v </a:t>
            </a:r>
            <a:r>
              <a:rPr lang="cs-CZ" dirty="0" err="1"/>
              <a:t>repozitáři</a:t>
            </a:r>
            <a:r>
              <a:rPr lang="cs-CZ" dirty="0"/>
              <a:t> ČVUT mají omezený přístup k souboru s plným textem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Restricted</a:t>
            </a:r>
            <a:r>
              <a:rPr lang="cs-CZ" sz="1800" dirty="0" smtClean="0"/>
              <a:t> (dostupný po přihlášení)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Embargoed</a:t>
            </a:r>
            <a:r>
              <a:rPr lang="cs-CZ" sz="1800" dirty="0" smtClean="0"/>
              <a:t> (dostupný po časovém omezení)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Close</a:t>
            </a:r>
            <a:r>
              <a:rPr lang="cs-CZ" sz="1800" dirty="0" smtClean="0"/>
              <a:t> (zcela nepřístupný)</a:t>
            </a:r>
            <a:endParaRPr lang="cs-CZ" sz="1800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Standardní informace v </a:t>
            </a:r>
            <a:r>
              <a:rPr lang="cs-CZ" dirty="0" err="1" smtClean="0"/>
              <a:t>DSpace</a:t>
            </a:r>
            <a:r>
              <a:rPr lang="cs-CZ" dirty="0" smtClean="0"/>
              <a:t> je pro uživatele nesrozumitelná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/>
          </a:bodyPr>
          <a:lstStyle/>
          <a:p>
            <a:r>
              <a:rPr lang="cs-CZ" sz="2500" b="1" dirty="0" err="1"/>
              <a:t>Request</a:t>
            </a:r>
            <a:r>
              <a:rPr lang="cs-CZ" sz="2500" b="1" dirty="0"/>
              <a:t> </a:t>
            </a:r>
            <a:r>
              <a:rPr lang="cs-CZ" sz="2500" b="1" dirty="0" err="1"/>
              <a:t>Button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Úvod do problému,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585" y="4153368"/>
            <a:ext cx="5949206" cy="229206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985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Text </a:t>
            </a:r>
            <a:r>
              <a:rPr lang="cs-CZ" dirty="0"/>
              <a:t>upraven pro českou i anglickou mutaci, stránka kompletně </a:t>
            </a:r>
            <a:r>
              <a:rPr lang="cs-CZ" dirty="0" smtClean="0"/>
              <a:t>přepracována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/>
          </a:bodyPr>
          <a:lstStyle/>
          <a:p>
            <a:r>
              <a:rPr lang="cs-CZ" sz="2500" b="1" dirty="0" err="1"/>
              <a:t>Request</a:t>
            </a:r>
            <a:r>
              <a:rPr lang="cs-CZ" sz="2500" b="1" dirty="0"/>
              <a:t> </a:t>
            </a:r>
            <a:r>
              <a:rPr lang="cs-CZ" sz="2500" b="1" dirty="0" err="1"/>
              <a:t>Button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II – přehled provedených </a:t>
            </a: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úprav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2590706"/>
            <a:ext cx="6411428" cy="346285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004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Vytvořeno </a:t>
            </a:r>
            <a:r>
              <a:rPr lang="cs-CZ" dirty="0"/>
              <a:t>propojení ze jména autora v záznamu </a:t>
            </a:r>
            <a:r>
              <a:rPr lang="cs-CZ" dirty="0" err="1"/>
              <a:t>DSpace</a:t>
            </a:r>
            <a:r>
              <a:rPr lang="cs-CZ" dirty="0"/>
              <a:t> na jeho profil v prostředí </a:t>
            </a:r>
            <a:r>
              <a:rPr lang="cs-CZ" dirty="0" err="1"/>
              <a:t>Usermap</a:t>
            </a:r>
            <a:r>
              <a:rPr lang="cs-CZ" dirty="0"/>
              <a:t> </a:t>
            </a:r>
            <a:r>
              <a:rPr lang="cs-CZ" dirty="0" smtClean="0"/>
              <a:t>obrázek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/>
          </a:bodyPr>
          <a:lstStyle/>
          <a:p>
            <a:r>
              <a:rPr lang="cs-CZ" sz="2500" b="1" dirty="0" err="1"/>
              <a:t>Request</a:t>
            </a:r>
            <a:r>
              <a:rPr lang="cs-CZ" sz="2500" b="1" dirty="0"/>
              <a:t> </a:t>
            </a:r>
            <a:r>
              <a:rPr lang="cs-CZ" sz="2500" b="1" dirty="0" err="1"/>
              <a:t>Button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II – přehled provedených </a:t>
            </a: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úprav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79" y="2603871"/>
            <a:ext cx="3585270" cy="381206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285" y="3048559"/>
            <a:ext cx="5688889" cy="3171556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228600" dist="76200" dir="8400000" algn="r" rotWithShape="0">
              <a:prstClr val="black">
                <a:alpha val="31000"/>
              </a:prstClr>
            </a:outerShdw>
          </a:effectLst>
        </p:spPr>
      </p:pic>
      <p:cxnSp>
        <p:nvCxnSpPr>
          <p:cNvPr id="7" name="Zakřivená spojnice 6"/>
          <p:cNvCxnSpPr/>
          <p:nvPr/>
        </p:nvCxnSpPr>
        <p:spPr>
          <a:xfrm rot="16200000" flipH="1">
            <a:off x="1907057" y="4550914"/>
            <a:ext cx="956567" cy="949234"/>
          </a:xfrm>
          <a:prstGeom prst="curvedConnector3">
            <a:avLst>
              <a:gd name="adj1" fmla="val 99162"/>
            </a:avLst>
          </a:prstGeom>
          <a:ln w="31750">
            <a:solidFill>
              <a:srgbClr val="C00000"/>
            </a:solidFill>
            <a:prstDash val="sysDot"/>
            <a:headEnd type="oval" w="sm" len="sm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21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Implementace metrik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80001" y="3441734"/>
            <a:ext cx="7736693" cy="2735546"/>
          </a:xfrm>
        </p:spPr>
        <p:txBody>
          <a:bodyPr>
            <a:normAutofit/>
          </a:bodyPr>
          <a:lstStyle/>
          <a:p>
            <a:r>
              <a:rPr lang="cs-CZ" dirty="0" smtClean="0"/>
              <a:t>Přehled činností a výstupů</a:t>
            </a:r>
          </a:p>
          <a:p>
            <a:r>
              <a:rPr lang="cs-CZ" dirty="0" smtClean="0"/>
              <a:t>Ukázky implementace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58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S využitím identifikátoru DOI byly implementovány tři různé metriky dostupné ve verzi pro akademické prostředí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PlumX</a:t>
            </a:r>
            <a:endParaRPr lang="cs-CZ" sz="1800" dirty="0" smtClean="0"/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Altmetric</a:t>
            </a:r>
            <a:endParaRPr lang="cs-CZ" sz="1800" dirty="0" smtClean="0"/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Dimensions</a:t>
            </a:r>
            <a:endParaRPr lang="cs-CZ" dirty="0" smtClean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endParaRPr lang="cs-CZ" dirty="0" smtClean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Pro uživatele jednoduchá, srozumitelná a nenásilná forma pomocí ikon umožňuje</a:t>
            </a:r>
            <a:endParaRPr lang="cs-CZ" dirty="0"/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Přímý náhled klíčových informací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err="1" smtClean="0"/>
              <a:t>Proklik</a:t>
            </a:r>
            <a:r>
              <a:rPr lang="cs-CZ" sz="1800" dirty="0" smtClean="0"/>
              <a:t> na detailní metriky</a:t>
            </a:r>
            <a:endParaRPr lang="cs-CZ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Z různých pohledů zprostředkovávají zpětnou vazbu pro autory i veřejnost o dopadu a využití publikačního výstupu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/>
          </a:bodyPr>
          <a:lstStyle/>
          <a:p>
            <a:r>
              <a:rPr lang="cs-CZ" sz="2500" b="1" dirty="0" smtClean="0"/>
              <a:t>Implementace metrik</a:t>
            </a:r>
            <a:r>
              <a:rPr lang="cs-CZ" sz="2500" dirty="0" smtClean="0"/>
              <a:t/>
            </a:r>
            <a:br>
              <a:rPr lang="cs-CZ" sz="2500" dirty="0" smtClean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Přehled provedených činností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540" y="2641003"/>
            <a:ext cx="914400" cy="9144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023" y="2563461"/>
            <a:ext cx="1143000" cy="1143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06" y="2666461"/>
            <a:ext cx="819047" cy="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Úprava a revize organizační </a:t>
            </a:r>
            <a:r>
              <a:rPr lang="cs-CZ" dirty="0" smtClean="0"/>
              <a:t>struktury</a:t>
            </a:r>
            <a:endParaRPr lang="cs-CZ" sz="1800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Přizpůsobení </a:t>
            </a:r>
            <a:r>
              <a:rPr lang="cs-CZ" dirty="0"/>
              <a:t>datového schématu dle </a:t>
            </a:r>
            <a:r>
              <a:rPr lang="cs-CZ" dirty="0" smtClean="0"/>
              <a:t>GL4 </a:t>
            </a:r>
            <a:r>
              <a:rPr lang="cs-CZ" dirty="0" err="1"/>
              <a:t>OpenAIRE</a:t>
            </a:r>
            <a:endParaRPr lang="cs-CZ" dirty="0" smtClean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Úprava vyhledávání dle sjednocené typologie dokumentů,  vytvoření řízeného slovníku, </a:t>
            </a:r>
            <a:r>
              <a:rPr lang="cs-CZ" dirty="0" err="1"/>
              <a:t>Request</a:t>
            </a:r>
            <a:r>
              <a:rPr lang="cs-CZ" dirty="0"/>
              <a:t> </a:t>
            </a:r>
            <a:r>
              <a:rPr lang="cs-CZ" dirty="0" err="1" smtClean="0"/>
              <a:t>Button</a:t>
            </a:r>
            <a:endParaRPr lang="cs-CZ" dirty="0" smtClean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Implementace </a:t>
            </a:r>
            <a:r>
              <a:rPr lang="cs-CZ" dirty="0" err="1" smtClean="0"/>
              <a:t>altmetriky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38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10933" y="152400"/>
            <a:ext cx="6063066" cy="1070414"/>
          </a:xfrm>
        </p:spPr>
        <p:txBody>
          <a:bodyPr>
            <a:normAutofit/>
          </a:bodyPr>
          <a:lstStyle/>
          <a:p>
            <a:r>
              <a:rPr lang="cs-CZ" sz="2500" dirty="0"/>
              <a:t>Implementace </a:t>
            </a:r>
            <a:r>
              <a:rPr lang="cs-CZ" sz="2500" dirty="0" smtClean="0"/>
              <a:t>metrik</a:t>
            </a:r>
            <a:r>
              <a:rPr lang="cs-CZ" sz="2500" dirty="0"/>
              <a:t/>
            </a:r>
            <a:br>
              <a:rPr lang="cs-CZ" sz="2500" dirty="0"/>
            </a:b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P</a:t>
            </a: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říklady provedení implementace v </a:t>
            </a:r>
            <a:r>
              <a:rPr lang="cs-CZ" sz="1800" dirty="0" err="1" smtClean="0">
                <a:solidFill>
                  <a:prstClr val="black"/>
                </a:solidFill>
                <a:latin typeface="Technika" panose="020B0604020202020204" charset="0"/>
              </a:rPr>
              <a:t>DSpace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0" y="1936469"/>
            <a:ext cx="3149206" cy="452698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98" y="1447580"/>
            <a:ext cx="4717460" cy="501587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144" y="2087579"/>
            <a:ext cx="1377777" cy="3104762"/>
          </a:xfrm>
          <a:prstGeom prst="rect">
            <a:avLst/>
          </a:prstGeom>
          <a:effectLst>
            <a:outerShdw blurRad="127000" dist="38100" dir="10800000" algn="ctr" rotWithShape="0">
              <a:srgbClr val="000000">
                <a:alpha val="10000"/>
              </a:srgbClr>
            </a:outerShdw>
          </a:effectLst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80" y="2678127"/>
            <a:ext cx="2069841" cy="793651"/>
          </a:xfrm>
          <a:prstGeom prst="rect">
            <a:avLst/>
          </a:prstGeom>
          <a:effectLst>
            <a:outerShdw blurRad="127000" dist="38100" dir="10800000" algn="ctr" rotWithShape="0">
              <a:srgbClr val="000000">
                <a:alpha val="10000"/>
              </a:srgbClr>
            </a:outerShdw>
          </a:effectLst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491" y="3316617"/>
            <a:ext cx="2260318" cy="723810"/>
          </a:xfrm>
          <a:prstGeom prst="rect">
            <a:avLst/>
          </a:prstGeom>
          <a:effectLst>
            <a:outerShdw blurRad="127000" dist="38100" dir="10800000" algn="ctr" rotWithShape="0">
              <a:srgbClr val="000000">
                <a:alpha val="1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422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10933" y="152400"/>
            <a:ext cx="6063066" cy="1070414"/>
          </a:xfrm>
        </p:spPr>
        <p:txBody>
          <a:bodyPr>
            <a:normAutofit/>
          </a:bodyPr>
          <a:lstStyle/>
          <a:p>
            <a:r>
              <a:rPr lang="cs-CZ" sz="2500" dirty="0"/>
              <a:t>Implementace </a:t>
            </a:r>
            <a:r>
              <a:rPr lang="cs-CZ" sz="2500" dirty="0" smtClean="0"/>
              <a:t>metrik</a:t>
            </a:r>
            <a:r>
              <a:rPr lang="cs-CZ" sz="2500" dirty="0"/>
              <a:t/>
            </a:r>
            <a:br>
              <a:rPr lang="cs-CZ" sz="2500" dirty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Zobrazení </a:t>
            </a:r>
            <a:r>
              <a:rPr lang="cs-CZ" sz="1800" dirty="0" err="1" smtClean="0">
                <a:solidFill>
                  <a:prstClr val="black"/>
                </a:solidFill>
                <a:latin typeface="Technika" panose="020B0604020202020204" charset="0"/>
              </a:rPr>
              <a:t>prokliku</a:t>
            </a: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 detailního náhledu 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952" y="1630395"/>
            <a:ext cx="2519365" cy="4850794"/>
          </a:xfrm>
          <a:prstGeom prst="rect">
            <a:avLst/>
          </a:prstGeom>
          <a:ln w="6350">
            <a:solidFill>
              <a:schemeClr val="tx1"/>
            </a:solidFill>
          </a:ln>
          <a:effectLst/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0" y="2234840"/>
            <a:ext cx="2519365" cy="424634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76" y="1163094"/>
            <a:ext cx="2519365" cy="531809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496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Helena Kováříková</a:t>
            </a:r>
            <a:br>
              <a:rPr lang="cs-CZ" dirty="0" smtClean="0"/>
            </a:br>
            <a:r>
              <a:rPr lang="cs-CZ" dirty="0" smtClean="0"/>
              <a:t>Ivo </a:t>
            </a:r>
            <a:r>
              <a:rPr lang="cs-CZ" dirty="0" err="1" smtClean="0"/>
              <a:t>Prajer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  <a:p>
            <a:endParaRPr lang="cs-CZ" dirty="0" smtClean="0"/>
          </a:p>
        </p:txBody>
      </p:sp>
      <p:sp>
        <p:nvSpPr>
          <p:cNvPr id="6" name="Obdélník 5"/>
          <p:cNvSpPr/>
          <p:nvPr/>
        </p:nvSpPr>
        <p:spPr>
          <a:xfrm>
            <a:off x="1080000" y="432952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České vysoké učení technické v </a:t>
            </a:r>
            <a:r>
              <a:rPr lang="cs-CZ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Praze</a:t>
            </a:r>
          </a:p>
          <a:p>
            <a:r>
              <a:rPr lang="cs-CZ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Jugoslávských </a:t>
            </a:r>
            <a:r>
              <a:rPr lang="cs-CZ" dirty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partyzánů 1580/3</a:t>
            </a:r>
          </a:p>
          <a:p>
            <a:r>
              <a:rPr lang="es-ES" dirty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160 00 Praha 6 </a:t>
            </a:r>
            <a:r>
              <a:rPr lang="cs-CZ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ES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Dejvice</a:t>
            </a:r>
            <a:endParaRPr lang="cs-CZ" dirty="0" smtClean="0">
              <a:solidFill>
                <a:srgbClr val="898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800" dirty="0" smtClean="0">
              <a:solidFill>
                <a:srgbClr val="898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 panose="05030102010509060703" pitchFamily="18" charset="2"/>
              </a:rPr>
              <a:t></a:t>
            </a:r>
            <a:r>
              <a:rPr lang="cs-CZ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http</a:t>
            </a:r>
            <a:r>
              <a:rPr lang="cs-CZ" dirty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://www.cvut.cz</a:t>
            </a:r>
          </a:p>
        </p:txBody>
      </p:sp>
    </p:spTree>
    <p:extLst>
      <p:ext uri="{BB962C8B-B14F-4D97-AF65-F5344CB8AC3E}">
        <p14:creationId xmlns:p14="http://schemas.microsoft.com/office/powerpoint/2010/main" val="247041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Úprava a revize organizační struktury</a:t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80001" y="3441734"/>
            <a:ext cx="7736693" cy="2735546"/>
          </a:xfrm>
        </p:spPr>
        <p:txBody>
          <a:bodyPr>
            <a:normAutofit/>
          </a:bodyPr>
          <a:lstStyle/>
          <a:p>
            <a:r>
              <a:rPr lang="cs-CZ" dirty="0" smtClean="0"/>
              <a:t>Přehled činností a výstupů</a:t>
            </a:r>
          </a:p>
          <a:p>
            <a:r>
              <a:rPr lang="cs-CZ" dirty="0" smtClean="0"/>
              <a:t>Ukázky implementace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65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Povýšení struktury komunit v rámci hierarchické struktury </a:t>
            </a:r>
            <a:r>
              <a:rPr lang="cs-CZ" dirty="0" err="1"/>
              <a:t>DSpace</a:t>
            </a:r>
            <a:endParaRPr lang="cs-CZ" dirty="0"/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/>
              <a:t>Zvýšení přehlednosti a rychlejší navigace</a:t>
            </a: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Přepracování </a:t>
            </a:r>
            <a:r>
              <a:rPr lang="cs-CZ" dirty="0"/>
              <a:t>vstupního rozcestníku – </a:t>
            </a:r>
            <a:r>
              <a:rPr lang="cs-CZ" dirty="0" smtClean="0"/>
              <a:t>reorganizace </a:t>
            </a:r>
            <a:r>
              <a:rPr lang="cs-CZ" dirty="0"/>
              <a:t>celé stávající </a:t>
            </a:r>
            <a:r>
              <a:rPr lang="cs-CZ" dirty="0" smtClean="0"/>
              <a:t>formy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Přímý link na publikační činnost ČVUT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Fokus na výstupy fakult a ústavů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Přímé zviditelnění typizovaných výstupů (</a:t>
            </a:r>
            <a:r>
              <a:rPr lang="cs-CZ" sz="1800" dirty="0" err="1" smtClean="0"/>
              <a:t>OpenAIRE</a:t>
            </a:r>
            <a:r>
              <a:rPr lang="cs-CZ" sz="1800" dirty="0" smtClean="0"/>
              <a:t>, časopisy, certifikované metodiky, atp.)</a:t>
            </a: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Rozšíření o další </a:t>
            </a:r>
            <a:r>
              <a:rPr lang="cs-CZ" dirty="0" smtClean="0"/>
              <a:t>kolekce (časopisy, monografie, sborníky, studijní materiály, atp.)</a:t>
            </a:r>
            <a:endParaRPr lang="cs-CZ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Sjednocení </a:t>
            </a:r>
            <a:r>
              <a:rPr lang="cs-CZ" dirty="0"/>
              <a:t>záznamů publikační činnosti do jedné zdrojové kolekce „Publikační činnost </a:t>
            </a:r>
            <a:r>
              <a:rPr lang="cs-CZ" dirty="0" smtClean="0"/>
              <a:t>ČVUT“</a:t>
            </a: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Sjednocení </a:t>
            </a:r>
            <a:r>
              <a:rPr lang="cs-CZ" dirty="0"/>
              <a:t>pojmenování kolekcí </a:t>
            </a:r>
            <a:r>
              <a:rPr lang="cs-CZ" dirty="0" smtClean="0"/>
              <a:t>disertačních prací</a:t>
            </a: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err="1" smtClean="0"/>
              <a:t>Namapování</a:t>
            </a:r>
            <a:r>
              <a:rPr lang="cs-CZ" dirty="0" smtClean="0"/>
              <a:t> </a:t>
            </a:r>
            <a:r>
              <a:rPr lang="cs-CZ" dirty="0"/>
              <a:t>záznamů do odpovídajících </a:t>
            </a:r>
            <a:r>
              <a:rPr lang="cs-CZ" dirty="0" smtClean="0"/>
              <a:t>kolekcí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Úprava a revize organizační struktury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I – přehled provedených činností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99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27867" y="152400"/>
            <a:ext cx="6046132" cy="10704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Úprava a revize organizační struktury</a:t>
            </a:r>
            <a:r>
              <a:rPr lang="cs-CZ" dirty="0"/>
              <a:t/>
            </a:r>
            <a:br>
              <a:rPr lang="cs-CZ" dirty="0"/>
            </a:b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I – </a:t>
            </a: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příklady výstupů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72" y="1677914"/>
            <a:ext cx="3946031" cy="470476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1677914"/>
            <a:ext cx="3946032" cy="470476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460070" y="1222814"/>
            <a:ext cx="827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PŘED</a:t>
            </a:r>
            <a:endParaRPr lang="cs-CZ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7869677" y="1222814"/>
            <a:ext cx="54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PO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0176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Synchronizace organizační struktury </a:t>
            </a:r>
            <a:r>
              <a:rPr lang="cs-CZ" dirty="0" err="1"/>
              <a:t>DSpace</a:t>
            </a:r>
            <a:r>
              <a:rPr lang="cs-CZ" dirty="0"/>
              <a:t> se strukturou </a:t>
            </a:r>
            <a:r>
              <a:rPr lang="cs-CZ" dirty="0" err="1" smtClean="0"/>
              <a:t>Usermap</a:t>
            </a:r>
            <a:endParaRPr lang="cs-CZ" dirty="0" smtClean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Automatické skrývání </a:t>
            </a:r>
            <a:r>
              <a:rPr lang="cs-CZ" dirty="0" smtClean="0"/>
              <a:t>komunit, </a:t>
            </a:r>
            <a:r>
              <a:rPr lang="cs-CZ" dirty="0" err="1"/>
              <a:t>podkomunit</a:t>
            </a:r>
            <a:r>
              <a:rPr lang="cs-CZ" dirty="0"/>
              <a:t> a kolekcí s nulovým </a:t>
            </a:r>
            <a:r>
              <a:rPr lang="cs-CZ" dirty="0" smtClean="0"/>
              <a:t>obsahem pro nepřihlášené uživatele</a:t>
            </a:r>
            <a:endParaRPr lang="cs-CZ" dirty="0"/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Zpřehlednění a výrazně lepší orientace</a:t>
            </a:r>
            <a:endParaRPr lang="cs-CZ" sz="1800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Realizace </a:t>
            </a:r>
            <a:r>
              <a:rPr lang="cs-CZ" dirty="0"/>
              <a:t>dvojjazyčné struktury komunit, </a:t>
            </a:r>
            <a:r>
              <a:rPr lang="cs-CZ" dirty="0" err="1"/>
              <a:t>podkomunit</a:t>
            </a:r>
            <a:r>
              <a:rPr lang="cs-CZ" dirty="0"/>
              <a:t> a </a:t>
            </a:r>
            <a:r>
              <a:rPr lang="cs-CZ" dirty="0" smtClean="0"/>
              <a:t>kolekcí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Zlepšení orientace a hledání pro nečesky mluvící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Provedeny úpravy přehledu struktury, šablon komunit/kolekcí a dalších souvisejících </a:t>
            </a:r>
            <a:r>
              <a:rPr lang="cs-CZ" sz="1800" dirty="0"/>
              <a:t>stránek či jejich částí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Strojově doplněny skupinové anglické názvy (např. </a:t>
            </a:r>
            <a:r>
              <a:rPr lang="cs-CZ" sz="1800" dirty="0" err="1" smtClean="0"/>
              <a:t>teaching</a:t>
            </a:r>
            <a:r>
              <a:rPr lang="cs-CZ" sz="1800" dirty="0" smtClean="0"/>
              <a:t> </a:t>
            </a:r>
            <a:r>
              <a:rPr lang="cs-CZ" sz="1800" dirty="0" err="1" smtClean="0"/>
              <a:t>materials</a:t>
            </a:r>
            <a:r>
              <a:rPr lang="cs-CZ" sz="1800" dirty="0" smtClean="0"/>
              <a:t>, </a:t>
            </a:r>
            <a:r>
              <a:rPr lang="cs-CZ" sz="1800" dirty="0" err="1" smtClean="0"/>
              <a:t>other</a:t>
            </a:r>
            <a:r>
              <a:rPr lang="cs-CZ" sz="1800" dirty="0" smtClean="0"/>
              <a:t> </a:t>
            </a:r>
            <a:r>
              <a:rPr lang="cs-CZ" sz="1800" dirty="0" err="1" smtClean="0"/>
              <a:t>documents</a:t>
            </a:r>
            <a:r>
              <a:rPr lang="cs-CZ" sz="1800" dirty="0" smtClean="0"/>
              <a:t>, Acta </a:t>
            </a:r>
            <a:r>
              <a:rPr lang="cs-CZ" sz="1800" dirty="0" err="1" smtClean="0"/>
              <a:t>Polytechnica</a:t>
            </a:r>
            <a:r>
              <a:rPr lang="cs-CZ" sz="1800" dirty="0" smtClean="0"/>
              <a:t>, atp.)</a:t>
            </a:r>
          </a:p>
          <a:p>
            <a:pPr marL="901700" lvl="1" indent="-217488">
              <a:buSzPct val="100000"/>
              <a:buFont typeface="Wingdings" panose="05000000000000000000" pitchFamily="2" charset="2"/>
              <a:buChar char="§"/>
            </a:pPr>
            <a:r>
              <a:rPr lang="cs-CZ" sz="1800" dirty="0" smtClean="0"/>
              <a:t>Ručně doplněny </a:t>
            </a:r>
            <a:r>
              <a:rPr lang="cs-CZ" sz="1800" dirty="0"/>
              <a:t>anglické názvy, které organizační struktura ČVUT </a:t>
            </a:r>
            <a:r>
              <a:rPr lang="cs-CZ" sz="1800" dirty="0" smtClean="0"/>
              <a:t>neobsahuje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82240" y="152400"/>
            <a:ext cx="6191759" cy="10704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Úprava a revize organizační struktury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II – přehled provedených činností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365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10933" y="152400"/>
            <a:ext cx="6063066" cy="10704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Úprava a revize organizační struktury</a:t>
            </a:r>
            <a:r>
              <a:rPr lang="cs-CZ" dirty="0"/>
              <a:t/>
            </a:r>
            <a:br>
              <a:rPr lang="cs-CZ" dirty="0"/>
            </a:br>
            <a:r>
              <a:rPr lang="cs-CZ" sz="1800" dirty="0" smtClean="0">
                <a:solidFill>
                  <a:prstClr val="black"/>
                </a:solidFill>
                <a:latin typeface="Technika" panose="020B0604020202020204" charset="0"/>
              </a:rPr>
              <a:t>II </a:t>
            </a:r>
            <a:r>
              <a:rPr lang="cs-CZ" sz="1800" dirty="0">
                <a:solidFill>
                  <a:prstClr val="black"/>
                </a:solidFill>
                <a:latin typeface="Technika" panose="020B0604020202020204" charset="0"/>
              </a:rPr>
              <a:t>– příklady výstupů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00" y="1698174"/>
            <a:ext cx="2917460" cy="470476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83" y="1698174"/>
            <a:ext cx="2917460" cy="47047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666" y="1698174"/>
            <a:ext cx="2600930" cy="4705200"/>
          </a:xfrm>
          <a:prstGeom prst="rect">
            <a:avLst/>
          </a:prstGeom>
        </p:spPr>
      </p:pic>
      <p:cxnSp>
        <p:nvCxnSpPr>
          <p:cNvPr id="63" name="Pravoúhlá spojnice 62"/>
          <p:cNvCxnSpPr/>
          <p:nvPr/>
        </p:nvCxnSpPr>
        <p:spPr>
          <a:xfrm rot="16200000" flipV="1">
            <a:off x="4721349" y="4142232"/>
            <a:ext cx="2267712" cy="1078992"/>
          </a:xfrm>
          <a:prstGeom prst="bentConnector3">
            <a:avLst>
              <a:gd name="adj1" fmla="val 100000"/>
            </a:avLst>
          </a:prstGeom>
          <a:ln w="47625" cap="flat" cmpd="sng">
            <a:solidFill>
              <a:srgbClr val="C00000"/>
            </a:solidFill>
            <a:prstDash val="sysDot"/>
            <a:miter lim="800000"/>
            <a:headEnd type="diamond" w="sm" len="sm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56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Přizpůsobení datového schématu dle GL4 </a:t>
            </a:r>
            <a:r>
              <a:rPr lang="cs-CZ" dirty="0" err="1"/>
              <a:t>OpenAIRE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80001" y="3441734"/>
            <a:ext cx="7736693" cy="2735546"/>
          </a:xfrm>
        </p:spPr>
        <p:txBody>
          <a:bodyPr>
            <a:normAutofit/>
          </a:bodyPr>
          <a:lstStyle/>
          <a:p>
            <a:r>
              <a:rPr lang="cs-CZ" dirty="0" smtClean="0"/>
              <a:t>Přehled činností a výstupů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87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Provedena implementace a zprovoznění transformace dat pro </a:t>
            </a:r>
            <a:r>
              <a:rPr lang="cs-CZ" dirty="0" err="1"/>
              <a:t>OpenAIRE</a:t>
            </a:r>
            <a:r>
              <a:rPr lang="cs-CZ" dirty="0"/>
              <a:t> dle </a:t>
            </a:r>
            <a:r>
              <a:rPr lang="cs-CZ" dirty="0" smtClean="0"/>
              <a:t>GL3</a:t>
            </a: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Záznamy </a:t>
            </a:r>
            <a:r>
              <a:rPr lang="cs-CZ" dirty="0"/>
              <a:t>publikačních výstupů, které odpovídají podmínkám stanoveným v rámci projektů </a:t>
            </a:r>
            <a:r>
              <a:rPr lang="cs-CZ" dirty="0" smtClean="0"/>
              <a:t>EK, </a:t>
            </a:r>
            <a:r>
              <a:rPr lang="cs-CZ" dirty="0"/>
              <a:t>jsou      umístěny do speciální kolekce „</a:t>
            </a:r>
            <a:r>
              <a:rPr lang="cs-CZ" dirty="0" err="1"/>
              <a:t>OpenAIRE</a:t>
            </a:r>
            <a:r>
              <a:rPr lang="cs-CZ" dirty="0" smtClean="0"/>
              <a:t>“</a:t>
            </a:r>
            <a:endParaRPr lang="cs-CZ" dirty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Vystaven </a:t>
            </a:r>
            <a:r>
              <a:rPr lang="cs-CZ" dirty="0"/>
              <a:t>samostatný kontext a </a:t>
            </a:r>
            <a:r>
              <a:rPr lang="cs-CZ" dirty="0" err="1"/>
              <a:t>dataset</a:t>
            </a:r>
            <a:r>
              <a:rPr lang="cs-CZ" dirty="0"/>
              <a:t> v </a:t>
            </a:r>
            <a:r>
              <a:rPr lang="cs-CZ" dirty="0" smtClean="0"/>
              <a:t>OAI </a:t>
            </a:r>
            <a:r>
              <a:rPr lang="cs-CZ" dirty="0"/>
              <a:t>rozhraní pro </a:t>
            </a:r>
            <a:r>
              <a:rPr lang="cs-CZ" dirty="0" err="1"/>
              <a:t>harvestování</a:t>
            </a:r>
            <a:r>
              <a:rPr lang="cs-CZ" dirty="0"/>
              <a:t> robotem </a:t>
            </a:r>
            <a:r>
              <a:rPr lang="cs-CZ" dirty="0" err="1"/>
              <a:t>OpenAIRE</a:t>
            </a:r>
            <a:r>
              <a:rPr lang="cs-CZ" dirty="0"/>
              <a:t>:</a:t>
            </a:r>
            <a:br>
              <a:rPr lang="cs-CZ" dirty="0"/>
            </a:br>
            <a:r>
              <a:rPr lang="cs-CZ" dirty="0" smtClean="0"/>
              <a:t>  </a:t>
            </a:r>
            <a:r>
              <a:rPr lang="cs-CZ" dirty="0"/>
              <a:t>– </a:t>
            </a:r>
            <a:r>
              <a:rPr lang="cs-CZ" sz="1800" dirty="0">
                <a:latin typeface="Technika Book" panose="00000400000000000000" pitchFamily="2" charset="0"/>
              </a:rPr>
              <a:t>https://</a:t>
            </a:r>
            <a:r>
              <a:rPr lang="cs-CZ" sz="1800" dirty="0" smtClean="0">
                <a:latin typeface="Technika Book" panose="00000400000000000000" pitchFamily="2" charset="0"/>
              </a:rPr>
              <a:t>dspace.cvut.cz/oai/openaire?verb=ListIdentifiers</a:t>
            </a:r>
            <a:br>
              <a:rPr lang="cs-CZ" sz="1800" dirty="0" smtClean="0">
                <a:latin typeface="Technika Book" panose="00000400000000000000" pitchFamily="2" charset="0"/>
              </a:rPr>
            </a:br>
            <a:r>
              <a:rPr lang="cs-CZ" sz="1800" dirty="0" smtClean="0">
                <a:latin typeface="Technika Book" panose="00000400000000000000" pitchFamily="2" charset="0"/>
              </a:rPr>
              <a:t>&amp;</a:t>
            </a:r>
            <a:r>
              <a:rPr lang="cs-CZ" sz="1800" dirty="0" err="1" smtClean="0">
                <a:latin typeface="Technika Book" panose="00000400000000000000" pitchFamily="2" charset="0"/>
              </a:rPr>
              <a:t>metadataPrefix</a:t>
            </a:r>
            <a:r>
              <a:rPr lang="cs-CZ" sz="1800" dirty="0" smtClean="0">
                <a:latin typeface="Technika Book" panose="00000400000000000000" pitchFamily="2" charset="0"/>
              </a:rPr>
              <a:t>=</a:t>
            </a:r>
            <a:r>
              <a:rPr lang="cs-CZ" sz="1800" dirty="0" err="1" smtClean="0">
                <a:latin typeface="Technika Book" panose="00000400000000000000" pitchFamily="2" charset="0"/>
              </a:rPr>
              <a:t>oai_dc</a:t>
            </a:r>
            <a:endParaRPr lang="cs-CZ" dirty="0" smtClean="0"/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Všechny záznamy vystavované pro </a:t>
            </a:r>
            <a:r>
              <a:rPr lang="cs-CZ" dirty="0" err="1" smtClean="0"/>
              <a:t>OpenAIRE</a:t>
            </a:r>
            <a:r>
              <a:rPr lang="cs-CZ" dirty="0" smtClean="0"/>
              <a:t> jsou dostupné na adrese:</a:t>
            </a:r>
            <a:br>
              <a:rPr lang="cs-CZ" dirty="0" smtClean="0"/>
            </a:br>
            <a:r>
              <a:rPr lang="cs-CZ" dirty="0"/>
              <a:t> </a:t>
            </a:r>
            <a:r>
              <a:rPr lang="cs-CZ" dirty="0" smtClean="0"/>
              <a:t> – </a:t>
            </a:r>
            <a:r>
              <a:rPr lang="cs-CZ" sz="1800" dirty="0" smtClean="0">
                <a:latin typeface="Technika Book" panose="00000400000000000000" pitchFamily="2" charset="0"/>
              </a:rPr>
              <a:t>https://dspace.cvut.cz/handle/10467/62205</a:t>
            </a:r>
            <a:endParaRPr lang="cs-CZ" dirty="0" smtClean="0">
              <a:latin typeface="Technika Book" panose="00000400000000000000" pitchFamily="2" charset="0"/>
            </a:endParaRPr>
          </a:p>
          <a:p>
            <a:pPr marL="342900" indent="-342900">
              <a:buSzPct val="90000"/>
              <a:buFont typeface="Wingdings" panose="05000000000000000000" pitchFamily="2" charset="2"/>
              <a:buChar char="q"/>
            </a:pPr>
            <a:r>
              <a:rPr lang="cs-CZ" dirty="0" smtClean="0"/>
              <a:t>Dostupné na </a:t>
            </a:r>
            <a:r>
              <a:rPr lang="cs-CZ" dirty="0" err="1" smtClean="0"/>
              <a:t>OpenAIRE</a:t>
            </a:r>
            <a:r>
              <a:rPr lang="cs-CZ" dirty="0" smtClean="0"/>
              <a:t>: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  – </a:t>
            </a:r>
            <a:r>
              <a:rPr lang="cs-CZ" sz="1800" dirty="0">
                <a:latin typeface="Technika Book" panose="00000400000000000000" pitchFamily="2" charset="0"/>
              </a:rPr>
              <a:t>https://</a:t>
            </a:r>
            <a:r>
              <a:rPr lang="cs-CZ" sz="1800" dirty="0" smtClean="0">
                <a:latin typeface="Technika Book" panose="00000400000000000000" pitchFamily="2" charset="0"/>
              </a:rPr>
              <a:t>explore.openaire.eu/search/dataprovider?datasourceId</a:t>
            </a:r>
            <a:br>
              <a:rPr lang="cs-CZ" sz="1800" dirty="0" smtClean="0">
                <a:latin typeface="Technika Book" panose="00000400000000000000" pitchFamily="2" charset="0"/>
              </a:rPr>
            </a:br>
            <a:r>
              <a:rPr lang="cs-CZ" sz="1800" dirty="0" smtClean="0">
                <a:latin typeface="Technika Book" panose="00000400000000000000" pitchFamily="2" charset="0"/>
              </a:rPr>
              <a:t>=</a:t>
            </a:r>
            <a:r>
              <a:rPr lang="cs-CZ" sz="1800" dirty="0" err="1">
                <a:latin typeface="Technika Book" panose="00000400000000000000" pitchFamily="2" charset="0"/>
              </a:rPr>
              <a:t>opendoar</a:t>
            </a:r>
            <a:r>
              <a:rPr lang="cs-CZ" sz="1800" dirty="0">
                <a:latin typeface="Technika Book" panose="00000400000000000000" pitchFamily="2" charset="0"/>
              </a:rPr>
              <a:t>____::a431d70133ef6cf688bc4f6093922b48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479800" y="152400"/>
            <a:ext cx="5394199" cy="1070414"/>
          </a:xfrm>
        </p:spPr>
        <p:txBody>
          <a:bodyPr>
            <a:normAutofit/>
          </a:bodyPr>
          <a:lstStyle/>
          <a:p>
            <a:r>
              <a:rPr lang="cs-CZ" sz="2500" dirty="0"/>
              <a:t>Přizpůsobení datového schématu dle </a:t>
            </a:r>
            <a:r>
              <a:rPr lang="cs-CZ" sz="2500" dirty="0" err="1" smtClean="0"/>
              <a:t>OpenAIRE</a:t>
            </a:r>
            <a:r>
              <a:rPr lang="cs-CZ" sz="2500" dirty="0" smtClean="0"/>
              <a:t> </a:t>
            </a:r>
            <a:r>
              <a:rPr lang="cs-CZ" sz="2500" dirty="0"/>
              <a:t>GL4 </a:t>
            </a:r>
          </a:p>
        </p:txBody>
      </p:sp>
    </p:spTree>
    <p:extLst>
      <p:ext uri="{BB962C8B-B14F-4D97-AF65-F5344CB8AC3E}">
        <p14:creationId xmlns:p14="http://schemas.microsoft.com/office/powerpoint/2010/main" val="60402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chnika">
      <a:majorFont>
        <a:latin typeface="Technika-Bold"/>
        <a:ea typeface=""/>
        <a:cs typeface=""/>
      </a:majorFont>
      <a:minorFont>
        <a:latin typeface="Technika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CZ.potx" id="{1BD4F44E-F71F-4A14-9EF9-FF6613634235}" vid="{496B007D-76DB-4922-86C8-13F7F6C54EC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PowerPoint_CS</Template>
  <TotalTime>15177</TotalTime>
  <Words>515</Words>
  <Application>Microsoft Office PowerPoint</Application>
  <PresentationFormat>Předvádění na obrazovce (4:3)</PresentationFormat>
  <Paragraphs>88</Paragraphs>
  <Slides>22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30" baseType="lpstr">
      <vt:lpstr>Arial</vt:lpstr>
      <vt:lpstr>Wingdings</vt:lpstr>
      <vt:lpstr>Technika-Bold</vt:lpstr>
      <vt:lpstr>Technika</vt:lpstr>
      <vt:lpstr>Technika Book</vt:lpstr>
      <vt:lpstr>Webdings</vt:lpstr>
      <vt:lpstr>Calibri</vt:lpstr>
      <vt:lpstr>Motiv Office</vt:lpstr>
      <vt:lpstr>Revitalizace institucionálního repozitáře  „Digitální knihovna ČVUT"</vt:lpstr>
      <vt:lpstr>Prezentace aplikace PowerPoint</vt:lpstr>
      <vt:lpstr>Úprava a revize organizační struktury </vt:lpstr>
      <vt:lpstr>Úprava a revize organizační struktury I – přehled provedených činností</vt:lpstr>
      <vt:lpstr>Úprava a revize organizační struktury I – příklady výstupů</vt:lpstr>
      <vt:lpstr>Úprava a revize organizační struktury II – přehled provedených činností</vt:lpstr>
      <vt:lpstr>Úprava a revize organizační struktury II – příklady výstupů</vt:lpstr>
      <vt:lpstr>Přizpůsobení datového schématu dle GL4 OpenAIRE </vt:lpstr>
      <vt:lpstr>Přizpůsobení datového schématu dle OpenAIRE GL4 </vt:lpstr>
      <vt:lpstr>Přizpůsobení datového schématu dle OpenAIRE GL4 I – příklady výstupů</vt:lpstr>
      <vt:lpstr>Přizpůsobení datového schématu dle OpenAIRE GL4 II – příklady výstupů</vt:lpstr>
      <vt:lpstr>Úprava vyhledávání dle sjednocené typologie dokumentů, vytvoření řízeného slovníku, Request Button </vt:lpstr>
      <vt:lpstr>Vytvoření řízeného slovníku dle COAR</vt:lpstr>
      <vt:lpstr>Úprava vyhledávání dle sjednocené typologie dokumentů</vt:lpstr>
      <vt:lpstr>Request Button Úvod do problému, </vt:lpstr>
      <vt:lpstr>Request Button II – přehled provedených úprav </vt:lpstr>
      <vt:lpstr>Request Button II – přehled provedených úprav</vt:lpstr>
      <vt:lpstr>Implementace metrik </vt:lpstr>
      <vt:lpstr>Implementace metrik Přehled provedených činností</vt:lpstr>
      <vt:lpstr>Implementace metrik Příklady provedení implementace v DSpace</vt:lpstr>
      <vt:lpstr>Implementace metrik Zobrazení prokliku detailního náhledu </vt:lpstr>
      <vt:lpstr>Děkuji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DÚ35 - Revitalizace institucionálního repozitáře</dc:title>
  <dc:creator>Ivo Prajer</dc:creator>
  <cp:lastModifiedBy>Kovarikova, Helena</cp:lastModifiedBy>
  <cp:revision>396</cp:revision>
  <dcterms:created xsi:type="dcterms:W3CDTF">2018-05-21T08:25:30Z</dcterms:created>
  <dcterms:modified xsi:type="dcterms:W3CDTF">2021-10-14T10:08:38Z</dcterms:modified>
</cp:coreProperties>
</file>