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79975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388437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776874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165311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553748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1942186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330623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2719060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107497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9">
          <p15:clr>
            <a:srgbClr val="A4A3A4"/>
          </p15:clr>
        </p15:guide>
        <p15:guide id="2" orient="horz" pos="18577">
          <p15:clr>
            <a:srgbClr val="A4A3A4"/>
          </p15:clr>
        </p15:guide>
        <p15:guide id="3" orient="horz" pos="1976">
          <p15:clr>
            <a:srgbClr val="A4A3A4"/>
          </p15:clr>
        </p15:guide>
        <p15:guide id="4" pos="67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gmar Camska" initials="DC" lastIdx="6" clrIdx="0">
    <p:extLst>
      <p:ext uri="{19B8F6BF-5375-455C-9EA6-DF929625EA0E}">
        <p15:presenceInfo xmlns:p15="http://schemas.microsoft.com/office/powerpoint/2012/main" userId="Dagmar Cams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7CED2D"/>
    <a:srgbClr val="C0C0C0"/>
    <a:srgbClr val="0046D2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25" d="100"/>
          <a:sy n="25" d="100"/>
        </p:scale>
        <p:origin x="1568" y="192"/>
      </p:cViewPr>
      <p:guideLst>
        <p:guide orient="horz" pos="4449"/>
        <p:guide orient="horz" pos="18577"/>
        <p:guide orient="horz" pos="197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danielhonzik\Desktop\BCP%20C&#780;VUT\2.%20cast%20BP-priloh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danielhonzik\Desktop\BCP%20C&#780;VUT\2.%20cast%20BP-priloh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0" i="0" u="none" strike="noStrike" kern="1200" spc="0" baseline="0">
                <a:solidFill>
                  <a:schemeClr val="tx1"/>
                </a:solidFill>
                <a:latin typeface="Technika" pitchFamily="2" charset="0"/>
                <a:ea typeface="+mn-ea"/>
                <a:cs typeface="+mn-cs"/>
              </a:defRPr>
            </a:pPr>
            <a:r>
              <a:rPr lang="en-US" sz="2500" dirty="0" err="1">
                <a:solidFill>
                  <a:schemeClr val="tx1"/>
                </a:solidFill>
                <a:latin typeface="Technika" pitchFamily="2" charset="0"/>
              </a:rPr>
              <a:t>Vývoj</a:t>
            </a:r>
            <a:r>
              <a:rPr lang="en-US" sz="2500" baseline="0" dirty="0">
                <a:solidFill>
                  <a:schemeClr val="tx1"/>
                </a:solidFill>
                <a:latin typeface="Technika" pitchFamily="2" charset="0"/>
              </a:rPr>
              <a:t> </a:t>
            </a:r>
            <a:r>
              <a:rPr lang="en-US" sz="2500" baseline="0" dirty="0" err="1">
                <a:solidFill>
                  <a:schemeClr val="tx1"/>
                </a:solidFill>
                <a:latin typeface="Technika" pitchFamily="2" charset="0"/>
              </a:rPr>
              <a:t>výsledku</a:t>
            </a:r>
            <a:r>
              <a:rPr lang="en-US" sz="2500" dirty="0">
                <a:solidFill>
                  <a:schemeClr val="tx1"/>
                </a:solidFill>
                <a:latin typeface="Technika" pitchFamily="2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echnika" pitchFamily="2" charset="0"/>
              </a:rPr>
              <a:t>hospodaření</a:t>
            </a:r>
            <a:r>
              <a:rPr lang="en-US" sz="2500" dirty="0">
                <a:solidFill>
                  <a:schemeClr val="tx1"/>
                </a:solidFill>
                <a:latin typeface="Technika" pitchFamily="2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echnika" pitchFamily="2" charset="0"/>
              </a:rPr>
              <a:t>za</a:t>
            </a:r>
            <a:r>
              <a:rPr lang="en-US" sz="2500" dirty="0">
                <a:solidFill>
                  <a:schemeClr val="tx1"/>
                </a:solidFill>
                <a:latin typeface="Technika" pitchFamily="2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echnika" pitchFamily="2" charset="0"/>
              </a:rPr>
              <a:t>účetní</a:t>
            </a:r>
            <a:r>
              <a:rPr lang="en-US" sz="2500" dirty="0">
                <a:solidFill>
                  <a:schemeClr val="tx1"/>
                </a:solidFill>
                <a:latin typeface="Technika" pitchFamily="2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Technika" pitchFamily="2" charset="0"/>
              </a:rPr>
              <a:t>období</a:t>
            </a:r>
            <a:endParaRPr lang="en-US" sz="2500" dirty="0">
              <a:solidFill>
                <a:schemeClr val="tx1"/>
              </a:solidFill>
              <a:latin typeface="Technika" pitchFamily="2" charset="0"/>
            </a:endParaRPr>
          </a:p>
          <a:p>
            <a:pPr>
              <a:defRPr sz="2500">
                <a:solidFill>
                  <a:schemeClr val="tx1"/>
                </a:solidFill>
                <a:latin typeface="Technika" pitchFamily="2" charset="0"/>
              </a:defRPr>
            </a:pPr>
            <a:r>
              <a:rPr lang="en-US" sz="2500" dirty="0">
                <a:solidFill>
                  <a:schemeClr val="tx1"/>
                </a:solidFill>
                <a:latin typeface="Technika" pitchFamily="2" charset="0"/>
              </a:rPr>
              <a:t>2014-2018</a:t>
            </a:r>
            <a:r>
              <a:rPr lang="en-US" sz="2500" baseline="0" dirty="0">
                <a:solidFill>
                  <a:schemeClr val="tx1"/>
                </a:solidFill>
                <a:latin typeface="Technika" pitchFamily="2" charset="0"/>
              </a:rPr>
              <a:t> (v tis. </a:t>
            </a:r>
            <a:r>
              <a:rPr lang="en-US" sz="2500" baseline="0" dirty="0" err="1">
                <a:solidFill>
                  <a:schemeClr val="tx1"/>
                </a:solidFill>
                <a:latin typeface="Technika" pitchFamily="2" charset="0"/>
              </a:rPr>
              <a:t>Kč</a:t>
            </a:r>
            <a:r>
              <a:rPr lang="en-US" sz="2500" baseline="0" dirty="0">
                <a:solidFill>
                  <a:schemeClr val="tx1"/>
                </a:solidFill>
                <a:latin typeface="Technika" pitchFamily="2" charset="0"/>
              </a:rPr>
              <a:t>)</a:t>
            </a:r>
            <a:endParaRPr lang="en-US" sz="2500" dirty="0">
              <a:solidFill>
                <a:schemeClr val="tx1"/>
              </a:solidFill>
              <a:latin typeface="Technika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0" i="0" u="none" strike="noStrike" kern="1200" spc="0" baseline="0">
              <a:solidFill>
                <a:schemeClr val="tx1"/>
              </a:solidFill>
              <a:latin typeface="Technika" pitchFamily="2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'VZZ - hor. + vert. an.'!$E$50</c:f>
              <c:strCache>
                <c:ptCount val="1"/>
                <c:pt idx="0">
                  <c:v>výsledek hospodaření za účetní období</c:v>
                </c:pt>
              </c:strCache>
            </c:strRef>
          </c:tx>
          <c:spPr>
            <a:ln w="762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5.5555555555556061E-3"/>
                  <c:y val="-9.2592592592592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FB-BB4D-9A91-6B5BD34E8A10}"/>
                </c:ext>
              </c:extLst>
            </c:dLbl>
            <c:dLbl>
              <c:idx val="2"/>
              <c:layout>
                <c:manualLayout>
                  <c:x val="2.4999999999999897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FB-BB4D-9A91-6B5BD34E8A10}"/>
                </c:ext>
              </c:extLst>
            </c:dLbl>
            <c:dLbl>
              <c:idx val="3"/>
              <c:layout>
                <c:manualLayout>
                  <c:x val="2.2222222222222223E-2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FB-BB4D-9A91-6B5BD34E8A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Technika Light" pitchFamily="2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'VZZ - hor. + vert. an.'!$F$49:$J$49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'VZZ - hor. + vert. an.'!$F$50:$J$50</c:f>
              <c:numCache>
                <c:formatCode>#,##0</c:formatCode>
                <c:ptCount val="5"/>
                <c:pt idx="0">
                  <c:v>156442</c:v>
                </c:pt>
                <c:pt idx="1">
                  <c:v>198998</c:v>
                </c:pt>
                <c:pt idx="2">
                  <c:v>192552</c:v>
                </c:pt>
                <c:pt idx="3">
                  <c:v>148343</c:v>
                </c:pt>
                <c:pt idx="4">
                  <c:v>130451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FB-BB4D-9A91-6B5BD34E8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1787200"/>
        <c:axId val="1901904864"/>
      </c:lineChart>
      <c:catAx>
        <c:axId val="190178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Technika Light" pitchFamily="2" charset="0"/>
                <a:ea typeface="+mn-ea"/>
                <a:cs typeface="+mn-cs"/>
              </a:defRPr>
            </a:pPr>
            <a:endParaRPr lang="cs-CZ"/>
          </a:p>
        </c:txPr>
        <c:crossAx val="1901904864"/>
        <c:crosses val="autoZero"/>
        <c:auto val="1"/>
        <c:lblAlgn val="ctr"/>
        <c:lblOffset val="100"/>
        <c:noMultiLvlLbl val="0"/>
      </c:catAx>
      <c:valAx>
        <c:axId val="190190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Technika Light" pitchFamily="2" charset="0"/>
                <a:ea typeface="+mn-ea"/>
                <a:cs typeface="+mn-cs"/>
              </a:defRPr>
            </a:pPr>
            <a:endParaRPr lang="cs-CZ"/>
          </a:p>
        </c:txPr>
        <c:crossAx val="190178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Vývoj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 </a:t>
            </a: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čistého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 </a:t>
            </a: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obratu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 </a:t>
            </a: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za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 </a:t>
            </a: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účetní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 </a:t>
            </a: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období</a:t>
            </a:r>
            <a:r>
              <a:rPr lang="cs-CZ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 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2014-2018 (v tis. </a:t>
            </a:r>
            <a:r>
              <a:rPr lang="en-US" sz="2500" b="0" i="0" baseline="0" dirty="0" err="1">
                <a:solidFill>
                  <a:schemeClr val="tx1"/>
                </a:solidFill>
                <a:effectLst/>
                <a:latin typeface="Technika" pitchFamily="2" charset="0"/>
              </a:rPr>
              <a:t>Kč</a:t>
            </a:r>
            <a:r>
              <a:rPr lang="en-US" sz="2500" b="0" i="0" baseline="0" dirty="0">
                <a:solidFill>
                  <a:schemeClr val="tx1"/>
                </a:solidFill>
                <a:effectLst/>
                <a:latin typeface="Technika" pitchFamily="2" charset="0"/>
              </a:rPr>
              <a:t>)</a:t>
            </a:r>
            <a:endParaRPr lang="cs-CZ" sz="2500" dirty="0">
              <a:solidFill>
                <a:schemeClr val="tx1"/>
              </a:solidFill>
              <a:effectLst/>
              <a:latin typeface="Technika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'VZZ - hor. + vert. an.'!$E$53</c:f>
              <c:strCache>
                <c:ptCount val="1"/>
                <c:pt idx="0">
                  <c:v>Čistý obrat za účetní období</c:v>
                </c:pt>
              </c:strCache>
            </c:strRef>
          </c:tx>
          <c:spPr>
            <a:ln w="762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048481496843178E-2"/>
                  <c:y val="-0.166589506172839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B7-C840-8F10-F67CD04416B1}"/>
                </c:ext>
              </c:extLst>
            </c:dLbl>
            <c:dLbl>
              <c:idx val="1"/>
              <c:layout>
                <c:manualLayout>
                  <c:x val="-7.3160053458684732E-3"/>
                  <c:y val="-0.171489197530864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B7-C840-8F10-F67CD04416B1}"/>
                </c:ext>
              </c:extLst>
            </c:dLbl>
            <c:dLbl>
              <c:idx val="2"/>
              <c:layout>
                <c:manualLayout>
                  <c:x val="-1.1705608553389557E-2"/>
                  <c:y val="0.178838734567901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B7-C840-8F10-F67CD04416B1}"/>
                </c:ext>
              </c:extLst>
            </c:dLbl>
            <c:dLbl>
              <c:idx val="3"/>
              <c:layout>
                <c:manualLayout>
                  <c:x val="7.3160053458684732E-3"/>
                  <c:y val="-9.0644290123456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B7-C840-8F10-F67CD04416B1}"/>
                </c:ext>
              </c:extLst>
            </c:dLbl>
            <c:dLbl>
              <c:idx val="4"/>
              <c:layout>
                <c:manualLayout>
                  <c:x val="-1.0730017219865875E-16"/>
                  <c:y val="0.13229166666666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B7-C840-8F10-F67CD04416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Technika Light" pitchFamily="2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'VZZ - hor. + vert. an.'!$F$52:$J$52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'VZZ - hor. + vert. an.'!$F$53:$J$53</c:f>
              <c:numCache>
                <c:formatCode>#,##0</c:formatCode>
                <c:ptCount val="5"/>
                <c:pt idx="0">
                  <c:v>4120043</c:v>
                </c:pt>
                <c:pt idx="1">
                  <c:v>5352559</c:v>
                </c:pt>
                <c:pt idx="2">
                  <c:v>6522826</c:v>
                </c:pt>
                <c:pt idx="3">
                  <c:v>6749933</c:v>
                </c:pt>
                <c:pt idx="4">
                  <c:v>5883328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B7-C840-8F10-F67CD0441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7288288"/>
        <c:axId val="1970516368"/>
      </c:lineChart>
      <c:catAx>
        <c:axId val="196728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Technika Light" pitchFamily="2" charset="0"/>
                <a:ea typeface="+mn-ea"/>
                <a:cs typeface="+mn-cs"/>
              </a:defRPr>
            </a:pPr>
            <a:endParaRPr lang="cs-CZ"/>
          </a:p>
        </c:txPr>
        <c:crossAx val="1970516368"/>
        <c:crosses val="autoZero"/>
        <c:auto val="1"/>
        <c:lblAlgn val="ctr"/>
        <c:lblOffset val="100"/>
        <c:noMultiLvlLbl val="0"/>
      </c:catAx>
      <c:valAx>
        <c:axId val="197051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Technika Light" pitchFamily="2" charset="0"/>
                <a:ea typeface="+mn-ea"/>
                <a:cs typeface="+mn-cs"/>
              </a:defRPr>
            </a:pPr>
            <a:endParaRPr lang="cs-CZ"/>
          </a:p>
        </c:txPr>
        <c:crossAx val="196728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5188" y="692150"/>
            <a:ext cx="2446337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7DCC78-77BF-4255-8B24-043644A95D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44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8437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76874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6531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53748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42186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0623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19060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07497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4AD72-92BC-4114-BFC1-733F188AB8F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5188" y="692150"/>
            <a:ext cx="2446337" cy="34655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50" y="9405773"/>
            <a:ext cx="18179301" cy="6490938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7499" y="17158377"/>
            <a:ext cx="14971802" cy="7738769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 algn="ctr">
              <a:buNone/>
              <a:defRPr/>
            </a:lvl1pPr>
            <a:lvl2pPr marL="388437" indent="0" algn="ctr">
              <a:buNone/>
              <a:defRPr/>
            </a:lvl2pPr>
            <a:lvl3pPr marL="776874" indent="0" algn="ctr">
              <a:buNone/>
              <a:defRPr/>
            </a:lvl3pPr>
            <a:lvl4pPr marL="1165311" indent="0" algn="ctr">
              <a:buNone/>
              <a:defRPr/>
            </a:lvl4pPr>
            <a:lvl5pPr marL="1553748" indent="0" algn="ctr">
              <a:buNone/>
              <a:defRPr/>
            </a:lvl5pPr>
            <a:lvl6pPr marL="1942186" indent="0" algn="ctr">
              <a:buNone/>
              <a:defRPr/>
            </a:lvl6pPr>
            <a:lvl7pPr marL="2330623" indent="0" algn="ctr">
              <a:buNone/>
              <a:defRPr/>
            </a:lvl7pPr>
            <a:lvl8pPr marL="2719060" indent="0" algn="ctr">
              <a:buNone/>
              <a:defRPr/>
            </a:lvl8pPr>
            <a:lvl9pPr marL="310749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63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601" y="7065052"/>
            <a:ext cx="19247599" cy="19983289"/>
          </a:xfrm>
          <a:prstGeom prst="rect">
            <a:avLst/>
          </a:prstGeom>
        </p:spPr>
        <p:txBody>
          <a:bodyPr lIns="77687" tIns="38844" rIns="77687" bIns="3884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15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735" y="19457596"/>
            <a:ext cx="18177998" cy="6013662"/>
          </a:xfrm>
          <a:prstGeom prst="rect">
            <a:avLst/>
          </a:prstGeom>
        </p:spPr>
        <p:txBody>
          <a:bodyPr lIns="77687" tIns="38844" rIns="77687" bIns="38844" anchor="t"/>
          <a:lstStyle>
            <a:lvl1pPr algn="l">
              <a:defRPr sz="3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735" y="12833851"/>
            <a:ext cx="18177998" cy="6623745"/>
          </a:xfrm>
          <a:prstGeom prst="rect">
            <a:avLst/>
          </a:prstGeom>
        </p:spPr>
        <p:txBody>
          <a:bodyPr lIns="77687" tIns="38844" rIns="77687" bIns="38844" anchor="b"/>
          <a:lstStyle>
            <a:lvl1pPr marL="0" indent="0">
              <a:buNone/>
              <a:defRPr sz="1700"/>
            </a:lvl1pPr>
            <a:lvl2pPr marL="388437" indent="0">
              <a:buNone/>
              <a:defRPr sz="1500"/>
            </a:lvl2pPr>
            <a:lvl3pPr marL="776874" indent="0">
              <a:buNone/>
              <a:defRPr sz="1400"/>
            </a:lvl3pPr>
            <a:lvl4pPr marL="1165311" indent="0">
              <a:buNone/>
              <a:defRPr sz="1200"/>
            </a:lvl4pPr>
            <a:lvl5pPr marL="1553748" indent="0">
              <a:buNone/>
              <a:defRPr sz="1200"/>
            </a:lvl5pPr>
            <a:lvl6pPr marL="1942186" indent="0">
              <a:buNone/>
              <a:defRPr sz="1200"/>
            </a:lvl6pPr>
            <a:lvl7pPr marL="2330623" indent="0">
              <a:buNone/>
              <a:defRPr sz="1200"/>
            </a:lvl7pPr>
            <a:lvl8pPr marL="2719060" indent="0">
              <a:buNone/>
              <a:defRPr sz="1200"/>
            </a:lvl8pPr>
            <a:lvl9pPr marL="310749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716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601" y="7065052"/>
            <a:ext cx="9561265" cy="19983289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55935" y="7065052"/>
            <a:ext cx="9561265" cy="19983289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356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601" y="6777303"/>
            <a:ext cx="9449224" cy="2824914"/>
          </a:xfrm>
          <a:prstGeom prst="rect">
            <a:avLst/>
          </a:prstGeom>
        </p:spPr>
        <p:txBody>
          <a:bodyPr lIns="77687" tIns="38844" rIns="77687" bIns="38844" anchor="b"/>
          <a:lstStyle>
            <a:lvl1pPr marL="0" indent="0">
              <a:buNone/>
              <a:defRPr sz="2000" b="1"/>
            </a:lvl1pPr>
            <a:lvl2pPr marL="388437" indent="0">
              <a:buNone/>
              <a:defRPr sz="1700" b="1"/>
            </a:lvl2pPr>
            <a:lvl3pPr marL="776874" indent="0">
              <a:buNone/>
              <a:defRPr sz="1500" b="1"/>
            </a:lvl3pPr>
            <a:lvl4pPr marL="1165311" indent="0">
              <a:buNone/>
              <a:defRPr sz="1400" b="1"/>
            </a:lvl4pPr>
            <a:lvl5pPr marL="1553748" indent="0">
              <a:buNone/>
              <a:defRPr sz="1400" b="1"/>
            </a:lvl5pPr>
            <a:lvl6pPr marL="1942186" indent="0">
              <a:buNone/>
              <a:defRPr sz="1400" b="1"/>
            </a:lvl6pPr>
            <a:lvl7pPr marL="2330623" indent="0">
              <a:buNone/>
              <a:defRPr sz="1400" b="1"/>
            </a:lvl7pPr>
            <a:lvl8pPr marL="2719060" indent="0">
              <a:buNone/>
              <a:defRPr sz="1400" b="1"/>
            </a:lvl8pPr>
            <a:lvl9pPr marL="310749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601" y="9602216"/>
            <a:ext cx="9449224" cy="17446124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4068" y="6777303"/>
            <a:ext cx="9453132" cy="2824914"/>
          </a:xfrm>
          <a:prstGeom prst="rect">
            <a:avLst/>
          </a:prstGeom>
        </p:spPr>
        <p:txBody>
          <a:bodyPr lIns="77687" tIns="38844" rIns="77687" bIns="38844" anchor="b"/>
          <a:lstStyle>
            <a:lvl1pPr marL="0" indent="0">
              <a:buNone/>
              <a:defRPr sz="2000" b="1"/>
            </a:lvl1pPr>
            <a:lvl2pPr marL="388437" indent="0">
              <a:buNone/>
              <a:defRPr sz="1700" b="1"/>
            </a:lvl2pPr>
            <a:lvl3pPr marL="776874" indent="0">
              <a:buNone/>
              <a:defRPr sz="1500" b="1"/>
            </a:lvl3pPr>
            <a:lvl4pPr marL="1165311" indent="0">
              <a:buNone/>
              <a:defRPr sz="1400" b="1"/>
            </a:lvl4pPr>
            <a:lvl5pPr marL="1553748" indent="0">
              <a:buNone/>
              <a:defRPr sz="1400" b="1"/>
            </a:lvl5pPr>
            <a:lvl6pPr marL="1942186" indent="0">
              <a:buNone/>
              <a:defRPr sz="1400" b="1"/>
            </a:lvl6pPr>
            <a:lvl7pPr marL="2330623" indent="0">
              <a:buNone/>
              <a:defRPr sz="1400" b="1"/>
            </a:lvl7pPr>
            <a:lvl8pPr marL="2719060" indent="0">
              <a:buNone/>
              <a:defRPr sz="1400" b="1"/>
            </a:lvl8pPr>
            <a:lvl9pPr marL="310749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4068" y="9602216"/>
            <a:ext cx="9453132" cy="17446124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196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485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57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04947"/>
            <a:ext cx="7036434" cy="5131050"/>
          </a:xfrm>
          <a:prstGeom prst="rect">
            <a:avLst/>
          </a:prstGeom>
        </p:spPr>
        <p:txBody>
          <a:bodyPr lIns="77687" tIns="38844" rIns="77687" bIns="38844"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384" y="1204947"/>
            <a:ext cx="11955816" cy="25843394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601" y="6335996"/>
            <a:ext cx="7036434" cy="20712344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>
              <a:buNone/>
              <a:defRPr sz="1200"/>
            </a:lvl1pPr>
            <a:lvl2pPr marL="388437" indent="0">
              <a:buNone/>
              <a:defRPr sz="1000"/>
            </a:lvl2pPr>
            <a:lvl3pPr marL="776874" indent="0">
              <a:buNone/>
              <a:defRPr sz="800"/>
            </a:lvl3pPr>
            <a:lvl4pPr marL="1165311" indent="0">
              <a:buNone/>
              <a:defRPr sz="800"/>
            </a:lvl4pPr>
            <a:lvl5pPr marL="1553748" indent="0">
              <a:buNone/>
              <a:defRPr sz="800"/>
            </a:lvl5pPr>
            <a:lvl6pPr marL="1942186" indent="0">
              <a:buNone/>
              <a:defRPr sz="800"/>
            </a:lvl6pPr>
            <a:lvl7pPr marL="2330623" indent="0">
              <a:buNone/>
              <a:defRPr sz="800"/>
            </a:lvl7pPr>
            <a:lvl8pPr marL="2719060" indent="0">
              <a:buNone/>
              <a:defRPr sz="800"/>
            </a:lvl8pPr>
            <a:lvl9pPr marL="310749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897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2417" y="21196536"/>
            <a:ext cx="12831299" cy="2501197"/>
          </a:xfrm>
          <a:prstGeom prst="rect">
            <a:avLst/>
          </a:prstGeom>
        </p:spPr>
        <p:txBody>
          <a:bodyPr lIns="77687" tIns="38844" rIns="77687" bIns="38844"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2417" y="2705941"/>
            <a:ext cx="12831299" cy="18168262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>
              <a:buNone/>
              <a:defRPr sz="2700"/>
            </a:lvl1pPr>
            <a:lvl2pPr marL="388437" indent="0">
              <a:buNone/>
              <a:defRPr sz="2400"/>
            </a:lvl2pPr>
            <a:lvl3pPr marL="776874" indent="0">
              <a:buNone/>
              <a:defRPr sz="2000"/>
            </a:lvl3pPr>
            <a:lvl4pPr marL="1165311" indent="0">
              <a:buNone/>
              <a:defRPr sz="1700"/>
            </a:lvl4pPr>
            <a:lvl5pPr marL="1553748" indent="0">
              <a:buNone/>
              <a:defRPr sz="1700"/>
            </a:lvl5pPr>
            <a:lvl6pPr marL="1942186" indent="0">
              <a:buNone/>
              <a:defRPr sz="1700"/>
            </a:lvl6pPr>
            <a:lvl7pPr marL="2330623" indent="0">
              <a:buNone/>
              <a:defRPr sz="1700"/>
            </a:lvl7pPr>
            <a:lvl8pPr marL="2719060" indent="0">
              <a:buNone/>
              <a:defRPr sz="1700"/>
            </a:lvl8pPr>
            <a:lvl9pPr marL="3107497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2417" y="23697732"/>
            <a:ext cx="12831299" cy="3553969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>
              <a:buNone/>
              <a:defRPr sz="1200"/>
            </a:lvl1pPr>
            <a:lvl2pPr marL="388437" indent="0">
              <a:buNone/>
              <a:defRPr sz="1000"/>
            </a:lvl2pPr>
            <a:lvl3pPr marL="776874" indent="0">
              <a:buNone/>
              <a:defRPr sz="800"/>
            </a:lvl3pPr>
            <a:lvl4pPr marL="1165311" indent="0">
              <a:buNone/>
              <a:defRPr sz="800"/>
            </a:lvl4pPr>
            <a:lvl5pPr marL="1553748" indent="0">
              <a:buNone/>
              <a:defRPr sz="800"/>
            </a:lvl5pPr>
            <a:lvl6pPr marL="1942186" indent="0">
              <a:buNone/>
              <a:defRPr sz="800"/>
            </a:lvl6pPr>
            <a:lvl7pPr marL="2330623" indent="0">
              <a:buNone/>
              <a:defRPr sz="800"/>
            </a:lvl7pPr>
            <a:lvl8pPr marL="2719060" indent="0">
              <a:buNone/>
              <a:defRPr sz="800"/>
            </a:lvl8pPr>
            <a:lvl9pPr marL="310749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1079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9601" y="7065052"/>
            <a:ext cx="19247599" cy="19983289"/>
          </a:xfrm>
          <a:prstGeom prst="rect">
            <a:avLst/>
          </a:prstGeom>
        </p:spPr>
        <p:txBody>
          <a:bodyPr vert="eaVert" lIns="77687" tIns="38844" rIns="77687" bIns="3884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14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05951" y="1213247"/>
            <a:ext cx="4811249" cy="25835093"/>
          </a:xfrm>
          <a:prstGeom prst="rect">
            <a:avLst/>
          </a:prstGeom>
        </p:spPr>
        <p:txBody>
          <a:bodyPr vert="eaVert" lIns="77687" tIns="38844" rIns="77687" bIns="3884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9601" y="1213247"/>
            <a:ext cx="14311281" cy="25835093"/>
          </a:xfrm>
          <a:prstGeom prst="rect">
            <a:avLst/>
          </a:prstGeom>
        </p:spPr>
        <p:txBody>
          <a:bodyPr vert="eaVert" lIns="77687" tIns="38844" rIns="77687" bIns="3884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842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Object 13"/>
          <p:cNvGraphicFramePr>
            <a:graphicFrameLocks noChangeAspect="1"/>
          </p:cNvGraphicFramePr>
          <p:nvPr userDrawn="1"/>
        </p:nvGraphicFramePr>
        <p:xfrm>
          <a:off x="16176895" y="29816535"/>
          <a:ext cx="4390443" cy="146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CorelDRAW" r:id="rId14" imgW="8833104" imgH="310896" progId="">
                  <p:embed/>
                </p:oleObj>
              </mc:Choice>
              <mc:Fallback>
                <p:oleObj name="CorelDRAW" r:id="rId14" imgW="8833104" imgH="310896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895" y="29816535"/>
                        <a:ext cx="4390443" cy="146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2pPr>
      <a:lvl3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3pPr>
      <a:lvl4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4pPr>
      <a:lvl5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5pPr>
      <a:lvl6pPr marL="388437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6pPr>
      <a:lvl7pPr marL="776874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7pPr>
      <a:lvl8pPr marL="1165311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8pPr>
      <a:lvl9pPr marL="1553748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9pPr>
    </p:titleStyle>
    <p:bodyStyle>
      <a:lvl1pPr marL="1107316" indent="-1107316" algn="l" defTabSz="2952392" rtl="0" fontAlgn="base">
        <a:spcBef>
          <a:spcPct val="20000"/>
        </a:spcBef>
        <a:spcAft>
          <a:spcPct val="0"/>
        </a:spcAft>
        <a:buChar char="•"/>
        <a:defRPr sz="10400">
          <a:solidFill>
            <a:schemeClr val="tx1"/>
          </a:solidFill>
          <a:latin typeface="+mn-lt"/>
          <a:ea typeface="+mn-ea"/>
          <a:cs typeface="+mn-cs"/>
        </a:defRPr>
      </a:lvl1pPr>
      <a:lvl2pPr marL="2398060" indent="-922538" algn="l" defTabSz="2952392" rtl="0" fontAlgn="base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2pPr>
      <a:lvl3pPr marL="3690153" indent="-737761" algn="l" defTabSz="2952392" rtl="0" fontAlgn="base">
        <a:spcBef>
          <a:spcPct val="20000"/>
        </a:spcBef>
        <a:spcAft>
          <a:spcPct val="0"/>
        </a:spcAft>
        <a:buChar char="•"/>
        <a:defRPr sz="7700">
          <a:solidFill>
            <a:schemeClr val="tx1"/>
          </a:solidFill>
          <a:latin typeface="+mn-lt"/>
        </a:defRPr>
      </a:lvl3pPr>
      <a:lvl4pPr marL="5165674" indent="-737761" algn="l" defTabSz="2952392" rtl="0" fontAlgn="base">
        <a:spcBef>
          <a:spcPct val="20000"/>
        </a:spcBef>
        <a:spcAft>
          <a:spcPct val="0"/>
        </a:spcAft>
        <a:buChar char="–"/>
        <a:defRPr sz="6500">
          <a:solidFill>
            <a:schemeClr val="tx1"/>
          </a:solidFill>
          <a:latin typeface="+mn-lt"/>
        </a:defRPr>
      </a:lvl4pPr>
      <a:lvl5pPr marL="6642545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5pPr>
      <a:lvl6pPr marL="7030982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6pPr>
      <a:lvl7pPr marL="7419419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7pPr>
      <a:lvl8pPr marL="7807856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8pPr>
      <a:lvl9pPr marL="8196293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437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6874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5311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3748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2186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0623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19060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07497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064"/>
            </a:gs>
            <a:gs pos="50000">
              <a:schemeClr val="bg1"/>
            </a:gs>
            <a:gs pos="100000">
              <a:srgbClr val="003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AutoShape 50"/>
          <p:cNvSpPr>
            <a:spLocks noChangeArrowheads="1"/>
          </p:cNvSpPr>
          <p:nvPr/>
        </p:nvSpPr>
        <p:spPr bwMode="auto">
          <a:xfrm>
            <a:off x="10904455" y="5633227"/>
            <a:ext cx="10061541" cy="23902477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cs-CZ" dirty="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13304" y="7139756"/>
            <a:ext cx="9703270" cy="1000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Cílem bakalářské práce je zhodnocení finanční situace společnosti AUTO JAROV, s.r.o., pomocí nástrojů finanční analýzy, a to v analyzovaném období hospodářských let 2014-2018. Práce je rozdělena na dvě základní části.</a:t>
            </a:r>
          </a:p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První, teoretická část je věnována základním informacím, metodám a ukazatelům finanční analýzy. V úvodu druhé, praktické části, jsou představeny základní informace o analyzované společnosti a v následujících kapitolách je pozornost věnována aplikovaným nástrojům a metodám finanční analýzy. </a:t>
            </a:r>
          </a:p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V závěru stojí celkově shrnutí výsledků a kompletní zhodnocení analyzované společnosti.</a:t>
            </a:r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334821" y="350002"/>
            <a:ext cx="20718462" cy="4836385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1497" tIns="30749" rIns="61497" bIns="30749" anchor="ctr"/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cs-CZ" altLang="en-US">
              <a:solidFill>
                <a:schemeClr val="bg1"/>
              </a:solidFill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25010" y="726723"/>
            <a:ext cx="19938084" cy="421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6000" dirty="0">
                <a:latin typeface="Technika" pitchFamily="2" charset="0"/>
              </a:rPr>
              <a:t>Finanční analýza společnosti AUTO JAROV, s.r.o.</a:t>
            </a:r>
            <a:br>
              <a:rPr lang="cs-CZ" altLang="en-US" sz="4200" dirty="0">
                <a:latin typeface="Technika" pitchFamily="2" charset="0"/>
              </a:rPr>
            </a:br>
            <a:br>
              <a:rPr lang="cs-CZ" altLang="en-US" sz="4200" dirty="0">
                <a:latin typeface="Technika" pitchFamily="2" charset="0"/>
              </a:rPr>
            </a:br>
            <a:r>
              <a:rPr lang="cs-CZ" altLang="en-US" sz="4200" dirty="0">
                <a:latin typeface="Technika" pitchFamily="2" charset="0"/>
              </a:rPr>
              <a:t>Daniel Honzík</a:t>
            </a:r>
            <a:br>
              <a:rPr lang="cs-CZ" altLang="en-US" sz="4200" dirty="0">
                <a:latin typeface="Technika" pitchFamily="2" charset="0"/>
              </a:rPr>
            </a:br>
            <a:r>
              <a:rPr lang="cs-CZ" altLang="en-US" sz="4200" dirty="0">
                <a:latin typeface="Technika" pitchFamily="2" charset="0"/>
              </a:rPr>
              <a:t>2020</a:t>
            </a:r>
            <a:br>
              <a:rPr lang="cs-CZ" altLang="en-US" sz="4200" dirty="0">
                <a:latin typeface="Technika" pitchFamily="2" charset="0"/>
              </a:rPr>
            </a:br>
            <a:br>
              <a:rPr lang="cs-CZ" altLang="en-US" sz="4200" dirty="0">
                <a:latin typeface="Technika" pitchFamily="2" charset="0"/>
              </a:rPr>
            </a:br>
            <a:r>
              <a:rPr lang="cs-CZ" altLang="en-US" sz="4200" dirty="0">
                <a:latin typeface="Technika" pitchFamily="2" charset="0"/>
              </a:rPr>
              <a:t>České vysoké učení technické v Praze, Masarykův ústav vyšších studií 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11266633" y="26190629"/>
            <a:ext cx="9006272" cy="31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marL="271463" indent="-271463"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514350" indent="-271463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757238" indent="-271463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996950" indent="-271463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1239838" indent="-271463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6970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1542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6114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068638" indent="-271463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95000"/>
              </a:lnSpc>
              <a:buFont typeface="Symbol" pitchFamily="18" charset="2"/>
              <a:buAutoNum type="arabicPeriod"/>
            </a:pPr>
            <a:endParaRPr lang="cs-CZ" altLang="en-US" sz="1900" b="1" dirty="0">
              <a:latin typeface="Times New Roman" pitchFamily="18" charset="0"/>
            </a:endParaRP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859651" y="6027497"/>
            <a:ext cx="4789101" cy="96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>
                <a:latin typeface="Technika" pitchFamily="2" charset="0"/>
              </a:rPr>
              <a:t>Abstrakt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E322AAB-4227-094E-AB18-0DE837CAF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00" y="2035514"/>
            <a:ext cx="2032907" cy="189289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757C24C-67A8-5546-9333-35A74FDAC2E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8905" y="2080637"/>
            <a:ext cx="2034000" cy="1890000"/>
          </a:xfrm>
          <a:prstGeom prst="rect">
            <a:avLst/>
          </a:prstGeom>
        </p:spPr>
      </p:pic>
      <p:sp>
        <p:nvSpPr>
          <p:cNvPr id="34" name="Text Box 42">
            <a:extLst>
              <a:ext uri="{FF2B5EF4-FFF2-40B4-BE49-F238E27FC236}">
                <a16:creationId xmlns:a16="http://schemas.microsoft.com/office/drawing/2014/main" id="{0D8D217B-68AB-9E4D-AE4F-513EABFCD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391" y="17100273"/>
            <a:ext cx="4789101" cy="96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>
                <a:latin typeface="Technika" pitchFamily="2" charset="0"/>
              </a:rPr>
              <a:t>Metodika</a:t>
            </a:r>
          </a:p>
        </p:txBody>
      </p:sp>
      <p:sp>
        <p:nvSpPr>
          <p:cNvPr id="35" name="Text Box 9">
            <a:extLst>
              <a:ext uri="{FF2B5EF4-FFF2-40B4-BE49-F238E27FC236}">
                <a16:creationId xmlns:a16="http://schemas.microsoft.com/office/drawing/2014/main" id="{1872E9C5-C3AF-F341-8153-C88EA2CEE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66" y="18217142"/>
            <a:ext cx="9703270" cy="76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K finanční analýze byly použity informace z účetních závěrek v období let 2014-2018. Jednalo se konkrétně o rozvahu a výkaz zisku a ztráty.</a:t>
            </a:r>
          </a:p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V praktické části jsou aplikovány všechny metody a ukazatele, které byly představeny v teoretické části. Na základě praktické části autor vyhodnotil finanční zdraví, finanční stabilitu a celkovou výkonnost společnosti AUTO JAROV, s.r.o., v analyzovaném období 2014-2018.</a:t>
            </a:r>
          </a:p>
          <a:p>
            <a:pPr algn="just" eaLnBrk="0" hangingPunct="0">
              <a:lnSpc>
                <a:spcPct val="95000"/>
              </a:lnSpc>
            </a:pPr>
            <a:endParaRPr lang="cs-CZ" altLang="en-US" sz="4000" dirty="0">
              <a:latin typeface="Technika Light" pitchFamily="2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454D3E1C-66A3-E24A-9ECF-17C37AD91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87276" y="25107669"/>
            <a:ext cx="2708244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43" name="Graf 42">
            <a:extLst>
              <a:ext uri="{FF2B5EF4-FFF2-40B4-BE49-F238E27FC236}">
                <a16:creationId xmlns:a16="http://schemas.microsoft.com/office/drawing/2014/main" id="{4A367CD5-FD9B-A248-B1B6-EE747EA1B6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4768740"/>
              </p:ext>
            </p:extLst>
          </p:nvPr>
        </p:nvGraphicFramePr>
        <p:xfrm>
          <a:off x="11266633" y="5995942"/>
          <a:ext cx="8680302" cy="496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6" name="Graf 45">
            <a:extLst>
              <a:ext uri="{FF2B5EF4-FFF2-40B4-BE49-F238E27FC236}">
                <a16:creationId xmlns:a16="http://schemas.microsoft.com/office/drawing/2014/main" id="{E8E018A0-800D-9740-98DD-5FCC4D668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2921157"/>
              </p:ext>
            </p:extLst>
          </p:nvPr>
        </p:nvGraphicFramePr>
        <p:xfrm>
          <a:off x="11266633" y="20292194"/>
          <a:ext cx="8679600" cy="486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5" name="Text Box 42">
            <a:extLst>
              <a:ext uri="{FF2B5EF4-FFF2-40B4-BE49-F238E27FC236}">
                <a16:creationId xmlns:a16="http://schemas.microsoft.com/office/drawing/2014/main" id="{9E7DF971-D22C-7F47-91FE-36BF0A848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19917" y="11457942"/>
            <a:ext cx="5299704" cy="95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>
                <a:latin typeface="Technika" pitchFamily="2" charset="0"/>
              </a:rPr>
              <a:t>O společnosti</a:t>
            </a:r>
          </a:p>
        </p:txBody>
      </p:sp>
      <p:sp>
        <p:nvSpPr>
          <p:cNvPr id="57" name="Text Box 9">
            <a:extLst>
              <a:ext uri="{FF2B5EF4-FFF2-40B4-BE49-F238E27FC236}">
                <a16:creationId xmlns:a16="http://schemas.microsoft.com/office/drawing/2014/main" id="{476BDFD9-61B8-AA45-BCAF-E5FA51C80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3158" y="12715916"/>
            <a:ext cx="9703270" cy="76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Společnost AUTO JAROV, s.r.o., vznikla jako ryze česká společnost, založena v roce 1993. Její hlavní podnikatelskou činností je prodej nových, zánovních, předváděcích a ojetých vozů koncernových značek.</a:t>
            </a:r>
          </a:p>
          <a:p>
            <a:pPr algn="just" eaLnBrk="0" hangingPunct="0">
              <a:lnSpc>
                <a:spcPct val="95000"/>
              </a:lnSpc>
            </a:pPr>
            <a:r>
              <a:rPr lang="cs-CZ" altLang="en-US" sz="4000" dirty="0">
                <a:latin typeface="Technika Light" pitchFamily="2" charset="0"/>
              </a:rPr>
              <a:t>Dále nabízejí široké spektrum servisních a doplňkových služeb, a to nejen v Praze 3 na Jarově, ale od roku 2012 také v Praze 4 – Kunraticích, kde se společnost AUTO JAROV, s.r.o., pyšní největším a nejmodernějším </a:t>
            </a:r>
            <a:r>
              <a:rPr lang="cs-CZ" altLang="en-US" sz="4000" dirty="0" err="1">
                <a:latin typeface="Technika Light" pitchFamily="2" charset="0"/>
              </a:rPr>
              <a:t>showroomem</a:t>
            </a:r>
            <a:r>
              <a:rPr lang="cs-CZ" altLang="en-US" sz="4000" dirty="0">
                <a:latin typeface="Technika Light" pitchFamily="2" charset="0"/>
              </a:rPr>
              <a:t> značek Volkswagen a Audi v ČR.</a:t>
            </a:r>
          </a:p>
        </p:txBody>
      </p:sp>
      <p:pic>
        <p:nvPicPr>
          <p:cNvPr id="60" name="Obrázek 59">
            <a:extLst>
              <a:ext uri="{FF2B5EF4-FFF2-40B4-BE49-F238E27FC236}">
                <a16:creationId xmlns:a16="http://schemas.microsoft.com/office/drawing/2014/main" id="{BEF36D03-575F-BD41-A1AB-1D1C6C5A6C3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00" y="25881321"/>
            <a:ext cx="8396386" cy="266102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1" name="Text Box 9">
            <a:extLst>
              <a:ext uri="{FF2B5EF4-FFF2-40B4-BE49-F238E27FC236}">
                <a16:creationId xmlns:a16="http://schemas.microsoft.com/office/drawing/2014/main" id="{A5821051-18B4-9D40-BE3D-01E8847FF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470" y="26111146"/>
            <a:ext cx="9703270" cy="3424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0" hangingPunct="0">
              <a:lnSpc>
                <a:spcPct val="95000"/>
              </a:lnSpc>
              <a:buAutoNum type="arabicPeriod"/>
            </a:pPr>
            <a:r>
              <a:rPr lang="cs-CZ" altLang="en-US" sz="2300" dirty="0">
                <a:latin typeface="Technika Light" pitchFamily="2" charset="0"/>
              </a:rPr>
              <a:t>HOLEČKOVÁ, Jaroslava. Finanční analýza firmy. Praha: ASPI, 2008. ISBN 978-80-7357-392-8.</a:t>
            </a:r>
          </a:p>
          <a:p>
            <a:pPr marL="457200" indent="-457200" algn="just" eaLnBrk="0" hangingPunct="0">
              <a:lnSpc>
                <a:spcPct val="95000"/>
              </a:lnSpc>
              <a:buAutoNum type="arabicPeriod"/>
            </a:pPr>
            <a:r>
              <a:rPr lang="cs-CZ" altLang="en-US" sz="2300" dirty="0">
                <a:latin typeface="Technika Light" pitchFamily="2" charset="0"/>
              </a:rPr>
              <a:t>KUBÍČKOVÁ, Dana a Irena JINDŘICHOVSKÁ. Finanční analýza a hodnocení výkonnosti firmy. Praha: C.H. Beck, 2015. ISBN 978-80-7400-538-1.</a:t>
            </a:r>
          </a:p>
          <a:p>
            <a:pPr marL="457200" indent="-457200" algn="just" eaLnBrk="0" hangingPunct="0">
              <a:lnSpc>
                <a:spcPct val="95000"/>
              </a:lnSpc>
              <a:buAutoNum type="arabicPeriod"/>
            </a:pPr>
            <a:r>
              <a:rPr lang="cs-CZ" altLang="en-US" sz="2300" dirty="0">
                <a:latin typeface="Technika Light" pitchFamily="2" charset="0"/>
              </a:rPr>
              <a:t>SCHOLLEOVÁ, Hana. Ekonomické a finanční řízení pro neekonomy. 3., aktualizované vydání. Praha: </a:t>
            </a:r>
            <a:r>
              <a:rPr lang="cs-CZ" altLang="en-US" sz="2300" dirty="0" err="1">
                <a:latin typeface="Technika Light" pitchFamily="2" charset="0"/>
              </a:rPr>
              <a:t>Grada</a:t>
            </a:r>
            <a:r>
              <a:rPr lang="cs-CZ" altLang="en-US" sz="2300" dirty="0">
                <a:latin typeface="Technika Light" pitchFamily="2" charset="0"/>
              </a:rPr>
              <a:t> </a:t>
            </a:r>
            <a:r>
              <a:rPr lang="cs-CZ" altLang="en-US" sz="2300" dirty="0" err="1">
                <a:latin typeface="Technika Light" pitchFamily="2" charset="0"/>
              </a:rPr>
              <a:t>Publishing</a:t>
            </a:r>
            <a:r>
              <a:rPr lang="cs-CZ" altLang="en-US" sz="2300" dirty="0">
                <a:latin typeface="Technika Light" pitchFamily="2" charset="0"/>
              </a:rPr>
              <a:t>. 2017. ISBN 978-80-271-0413-0.</a:t>
            </a:r>
          </a:p>
          <a:p>
            <a:pPr marL="457200" indent="-457200" algn="just" eaLnBrk="0" hangingPunct="0">
              <a:lnSpc>
                <a:spcPct val="95000"/>
              </a:lnSpc>
              <a:buAutoNum type="arabicPeriod"/>
            </a:pPr>
            <a:r>
              <a:rPr lang="cs-CZ" altLang="en-US" sz="2300" dirty="0">
                <a:latin typeface="Technika Light" pitchFamily="2" charset="0"/>
              </a:rPr>
              <a:t>SYNEK, Miloslav. Manažerská ekonomika. 5., aktualizované vydání. Praha: </a:t>
            </a:r>
            <a:r>
              <a:rPr lang="cs-CZ" altLang="en-US" sz="2300" dirty="0" err="1">
                <a:latin typeface="Technika Light" pitchFamily="2" charset="0"/>
              </a:rPr>
              <a:t>Grada</a:t>
            </a:r>
            <a:r>
              <a:rPr lang="cs-CZ" altLang="en-US" sz="2300" dirty="0">
                <a:latin typeface="Technika Light" pitchFamily="2" charset="0"/>
              </a:rPr>
              <a:t> </a:t>
            </a:r>
            <a:r>
              <a:rPr lang="cs-CZ" altLang="en-US" sz="2300" dirty="0" err="1">
                <a:latin typeface="Technika Light" pitchFamily="2" charset="0"/>
              </a:rPr>
              <a:t>Publishing</a:t>
            </a:r>
            <a:r>
              <a:rPr lang="cs-CZ" altLang="en-US" sz="2300" dirty="0">
                <a:latin typeface="Technika Light" pitchFamily="2" charset="0"/>
              </a:rPr>
              <a:t>, 2011. ISBN 978-80-247-3494-1.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29D2092-4577-BF4D-82AB-340A10BC8719}"/>
              </a:ext>
            </a:extLst>
          </p:cNvPr>
          <p:cNvSpPr txBox="1"/>
          <p:nvPr/>
        </p:nvSpPr>
        <p:spPr>
          <a:xfrm>
            <a:off x="10124467" y="25662171"/>
            <a:ext cx="72464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latin typeface="Technika" pitchFamily="2" charset="0"/>
              </a:rPr>
              <a:t>Základní seznam použité literatury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0DF0031-0871-944C-8CBE-1ECB3A042B60}"/>
              </a:ext>
            </a:extLst>
          </p:cNvPr>
          <p:cNvSpPr txBox="1"/>
          <p:nvPr/>
        </p:nvSpPr>
        <p:spPr>
          <a:xfrm>
            <a:off x="12873466" y="25092280"/>
            <a:ext cx="7399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Technika Light" pitchFamily="2" charset="0"/>
              </a:rPr>
              <a:t>Zdroj: Vlastní zpracování dle účetních závěrek společnosti Auto Jarov, s.r.o.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FCC4D072-68FD-E248-AD51-F4A40F7C7D5A}"/>
              </a:ext>
            </a:extLst>
          </p:cNvPr>
          <p:cNvSpPr txBox="1"/>
          <p:nvPr/>
        </p:nvSpPr>
        <p:spPr>
          <a:xfrm>
            <a:off x="12873465" y="10799861"/>
            <a:ext cx="7399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Technika Light" pitchFamily="2" charset="0"/>
              </a:rPr>
              <a:t>Zdroj: Vlastní zpracování dle účetních závěrek společnosti Auto Jarov, s.r.o.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34750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6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34750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6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456</Words>
  <Application>Microsoft Macintosh PowerPoint</Application>
  <PresentationFormat>Vlastní</PresentationFormat>
  <Paragraphs>30</Paragraphs>
  <Slides>1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Symbol</vt:lpstr>
      <vt:lpstr>Technika</vt:lpstr>
      <vt:lpstr>Technika Light</vt:lpstr>
      <vt:lpstr>Times New Roman</vt:lpstr>
      <vt:lpstr>Default Design</vt:lpstr>
      <vt:lpstr>CorelDRAW</vt:lpstr>
      <vt:lpstr>Prezentace aplikace PowerPoint</vt:lpstr>
    </vt:vector>
  </TitlesOfParts>
  <Company>MegaPrint Inc.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Vertical Poster</dc:title>
  <dc:creator>Ethan Shulda</dc:creator>
  <dc:description>©MegaPrint Inc. 2009</dc:description>
  <cp:lastModifiedBy>Daniel Honzik</cp:lastModifiedBy>
  <cp:revision>43</cp:revision>
  <dcterms:created xsi:type="dcterms:W3CDTF">2008-12-04T00:20:37Z</dcterms:created>
  <dcterms:modified xsi:type="dcterms:W3CDTF">2020-05-13T09:07:26Z</dcterms:modified>
  <cp:category>Research Poster</cp:category>
</cp:coreProperties>
</file>