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21386800" cy="30279975"/>
  <p:notesSz cx="6715125" cy="9239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49">
          <p15:clr>
            <a:srgbClr val="A4A3A4"/>
          </p15:clr>
        </p15:guide>
        <p15:guide id="2" orient="horz" pos="18577">
          <p15:clr>
            <a:srgbClr val="A4A3A4"/>
          </p15:clr>
        </p15:guide>
        <p15:guide id="3" orient="horz" pos="1976">
          <p15:clr>
            <a:srgbClr val="A4A3A4"/>
          </p15:clr>
        </p15:guide>
        <p15:guide id="4" pos="67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0046D2"/>
    <a:srgbClr val="FF0000"/>
    <a:srgbClr val="698ED9"/>
    <a:srgbClr val="A7C4FF"/>
    <a:srgbClr val="003064"/>
    <a:srgbClr val="003399"/>
    <a:srgbClr val="002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howGuides="1">
      <p:cViewPr>
        <p:scale>
          <a:sx n="51" d="100"/>
          <a:sy n="51" d="100"/>
        </p:scale>
        <p:origin x="2368" y="-3848"/>
      </p:cViewPr>
      <p:guideLst>
        <p:guide orient="horz" pos="4449"/>
        <p:guide orient="horz" pos="18577"/>
        <p:guide orient="horz" pos="1976"/>
        <p:guide pos="67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35188" y="692150"/>
            <a:ext cx="2446337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7DCC78-77BF-4255-8B24-043644A95D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44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388437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776874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165311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553748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1942186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0623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19060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07497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34AD72-92BC-4114-BFC1-733F188AB8FF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5188" y="692150"/>
            <a:ext cx="2446337" cy="34655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010" y="4955545"/>
            <a:ext cx="18178780" cy="10541917"/>
          </a:xfrm>
        </p:spPr>
        <p:txBody>
          <a:bodyPr anchor="b"/>
          <a:lstStyle>
            <a:lvl1pPr algn="ctr">
              <a:defRPr sz="1403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3350" y="15903998"/>
            <a:ext cx="16040100" cy="7310649"/>
          </a:xfrm>
        </p:spPr>
        <p:txBody>
          <a:bodyPr/>
          <a:lstStyle>
            <a:lvl1pPr marL="0" indent="0" algn="ctr">
              <a:buNone/>
              <a:defRPr sz="5613"/>
            </a:lvl1pPr>
            <a:lvl2pPr marL="1069345" indent="0" algn="ctr">
              <a:buNone/>
              <a:defRPr sz="4678"/>
            </a:lvl2pPr>
            <a:lvl3pPr marL="2138690" indent="0" algn="ctr">
              <a:buNone/>
              <a:defRPr sz="4210"/>
            </a:lvl3pPr>
            <a:lvl4pPr marL="3208035" indent="0" algn="ctr">
              <a:buNone/>
              <a:defRPr sz="3742"/>
            </a:lvl4pPr>
            <a:lvl5pPr marL="4277380" indent="0" algn="ctr">
              <a:buNone/>
              <a:defRPr sz="3742"/>
            </a:lvl5pPr>
            <a:lvl6pPr marL="5346725" indent="0" algn="ctr">
              <a:buNone/>
              <a:defRPr sz="3742"/>
            </a:lvl6pPr>
            <a:lvl7pPr marL="6416070" indent="0" algn="ctr">
              <a:buNone/>
              <a:defRPr sz="3742"/>
            </a:lvl7pPr>
            <a:lvl8pPr marL="7485416" indent="0" algn="ctr">
              <a:buNone/>
              <a:defRPr sz="3742"/>
            </a:lvl8pPr>
            <a:lvl9pPr marL="8554761" indent="0" algn="ctr">
              <a:buNone/>
              <a:defRPr sz="3742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08DE-79E8-5347-B831-EB1A941B44E1}" type="datetimeFigureOut">
              <a:rPr lang="cs-CZ" smtClean="0"/>
              <a:t>21.08.19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CEAE-0779-6146-94A5-B46E441DC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2810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08DE-79E8-5347-B831-EB1A941B44E1}" type="datetimeFigureOut">
              <a:rPr lang="cs-CZ" smtClean="0"/>
              <a:t>21.08.19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CEAE-0779-6146-94A5-B46E441DC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8982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205" y="7548975"/>
            <a:ext cx="18446115" cy="12595626"/>
          </a:xfrm>
        </p:spPr>
        <p:txBody>
          <a:bodyPr anchor="b"/>
          <a:lstStyle>
            <a:lvl1pPr>
              <a:defRPr sz="1403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9205" y="20263761"/>
            <a:ext cx="18446115" cy="6623742"/>
          </a:xfrm>
        </p:spPr>
        <p:txBody>
          <a:bodyPr/>
          <a:lstStyle>
            <a:lvl1pPr marL="0" indent="0">
              <a:buNone/>
              <a:defRPr sz="5613">
                <a:solidFill>
                  <a:schemeClr val="tx1"/>
                </a:solidFill>
              </a:defRPr>
            </a:lvl1pPr>
            <a:lvl2pPr marL="1069345" indent="0">
              <a:buNone/>
              <a:defRPr sz="4678">
                <a:solidFill>
                  <a:schemeClr val="tx1">
                    <a:tint val="75000"/>
                  </a:schemeClr>
                </a:solidFill>
              </a:defRPr>
            </a:lvl2pPr>
            <a:lvl3pPr marL="2138690" indent="0">
              <a:buNone/>
              <a:defRPr sz="4210">
                <a:solidFill>
                  <a:schemeClr val="tx1">
                    <a:tint val="75000"/>
                  </a:schemeClr>
                </a:solidFill>
              </a:defRPr>
            </a:lvl3pPr>
            <a:lvl4pPr marL="32080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7380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672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6070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5416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476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08DE-79E8-5347-B831-EB1A941B44E1}" type="datetimeFigureOut">
              <a:rPr lang="cs-CZ" smtClean="0"/>
              <a:t>21.08.19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CEAE-0779-6146-94A5-B46E441DC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870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343" y="8060641"/>
            <a:ext cx="9089390" cy="1921236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7068" y="8060641"/>
            <a:ext cx="9089390" cy="1921236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08DE-79E8-5347-B831-EB1A941B44E1}" type="datetimeFigureOut">
              <a:rPr lang="cs-CZ" smtClean="0"/>
              <a:t>21.08.19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CEAE-0779-6146-94A5-B46E441DC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491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128" y="1612135"/>
            <a:ext cx="18446115" cy="585272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131" y="7422802"/>
            <a:ext cx="9047617" cy="3637800"/>
          </a:xfrm>
        </p:spPr>
        <p:txBody>
          <a:bodyPr anchor="b"/>
          <a:lstStyle>
            <a:lvl1pPr marL="0" indent="0">
              <a:buNone/>
              <a:defRPr sz="5613" b="1"/>
            </a:lvl1pPr>
            <a:lvl2pPr marL="1069345" indent="0">
              <a:buNone/>
              <a:defRPr sz="4678" b="1"/>
            </a:lvl2pPr>
            <a:lvl3pPr marL="2138690" indent="0">
              <a:buNone/>
              <a:defRPr sz="4210" b="1"/>
            </a:lvl3pPr>
            <a:lvl4pPr marL="3208035" indent="0">
              <a:buNone/>
              <a:defRPr sz="3742" b="1"/>
            </a:lvl4pPr>
            <a:lvl5pPr marL="4277380" indent="0">
              <a:buNone/>
              <a:defRPr sz="3742" b="1"/>
            </a:lvl5pPr>
            <a:lvl6pPr marL="5346725" indent="0">
              <a:buNone/>
              <a:defRPr sz="3742" b="1"/>
            </a:lvl6pPr>
            <a:lvl7pPr marL="6416070" indent="0">
              <a:buNone/>
              <a:defRPr sz="3742" b="1"/>
            </a:lvl7pPr>
            <a:lvl8pPr marL="7485416" indent="0">
              <a:buNone/>
              <a:defRPr sz="3742" b="1"/>
            </a:lvl8pPr>
            <a:lvl9pPr marL="8554761" indent="0">
              <a:buNone/>
              <a:defRPr sz="3742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3131" y="11060602"/>
            <a:ext cx="9047617" cy="1626848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7068" y="7422802"/>
            <a:ext cx="9092176" cy="3637800"/>
          </a:xfrm>
        </p:spPr>
        <p:txBody>
          <a:bodyPr anchor="b"/>
          <a:lstStyle>
            <a:lvl1pPr marL="0" indent="0">
              <a:buNone/>
              <a:defRPr sz="5613" b="1"/>
            </a:lvl1pPr>
            <a:lvl2pPr marL="1069345" indent="0">
              <a:buNone/>
              <a:defRPr sz="4678" b="1"/>
            </a:lvl2pPr>
            <a:lvl3pPr marL="2138690" indent="0">
              <a:buNone/>
              <a:defRPr sz="4210" b="1"/>
            </a:lvl3pPr>
            <a:lvl4pPr marL="3208035" indent="0">
              <a:buNone/>
              <a:defRPr sz="3742" b="1"/>
            </a:lvl4pPr>
            <a:lvl5pPr marL="4277380" indent="0">
              <a:buNone/>
              <a:defRPr sz="3742" b="1"/>
            </a:lvl5pPr>
            <a:lvl6pPr marL="5346725" indent="0">
              <a:buNone/>
              <a:defRPr sz="3742" b="1"/>
            </a:lvl6pPr>
            <a:lvl7pPr marL="6416070" indent="0">
              <a:buNone/>
              <a:defRPr sz="3742" b="1"/>
            </a:lvl7pPr>
            <a:lvl8pPr marL="7485416" indent="0">
              <a:buNone/>
              <a:defRPr sz="3742" b="1"/>
            </a:lvl8pPr>
            <a:lvl9pPr marL="8554761" indent="0">
              <a:buNone/>
              <a:defRPr sz="3742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7068" y="11060602"/>
            <a:ext cx="9092176" cy="1626848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08DE-79E8-5347-B831-EB1A941B44E1}" type="datetimeFigureOut">
              <a:rPr lang="cs-CZ" smtClean="0"/>
              <a:t>21.08.19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CEAE-0779-6146-94A5-B46E441DC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690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08DE-79E8-5347-B831-EB1A941B44E1}" type="datetimeFigureOut">
              <a:rPr lang="cs-CZ" smtClean="0"/>
              <a:t>21.08.19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CEAE-0779-6146-94A5-B46E441DC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923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08DE-79E8-5347-B831-EB1A941B44E1}" type="datetimeFigureOut">
              <a:rPr lang="cs-CZ" smtClean="0"/>
              <a:t>21.08.19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CEAE-0779-6146-94A5-B46E441DC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291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128" y="2018665"/>
            <a:ext cx="6897800" cy="7065328"/>
          </a:xfrm>
        </p:spPr>
        <p:txBody>
          <a:bodyPr anchor="b"/>
          <a:lstStyle>
            <a:lvl1pPr>
              <a:defRPr sz="7484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2175" y="4359762"/>
            <a:ext cx="10827068" cy="21518408"/>
          </a:xfrm>
        </p:spPr>
        <p:txBody>
          <a:bodyPr/>
          <a:lstStyle>
            <a:lvl1pPr>
              <a:defRPr sz="7484"/>
            </a:lvl1pPr>
            <a:lvl2pPr>
              <a:defRPr sz="6549"/>
            </a:lvl2pPr>
            <a:lvl3pPr>
              <a:defRPr sz="5613"/>
            </a:lvl3pPr>
            <a:lvl4pPr>
              <a:defRPr sz="4678"/>
            </a:lvl4pPr>
            <a:lvl5pPr>
              <a:defRPr sz="4678"/>
            </a:lvl5pPr>
            <a:lvl6pPr>
              <a:defRPr sz="4678"/>
            </a:lvl6pPr>
            <a:lvl7pPr>
              <a:defRPr sz="4678"/>
            </a:lvl7pPr>
            <a:lvl8pPr>
              <a:defRPr sz="4678"/>
            </a:lvl8pPr>
            <a:lvl9pPr>
              <a:defRPr sz="4678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128" y="9083992"/>
            <a:ext cx="6897800" cy="16829220"/>
          </a:xfrm>
        </p:spPr>
        <p:txBody>
          <a:bodyPr/>
          <a:lstStyle>
            <a:lvl1pPr marL="0" indent="0">
              <a:buNone/>
              <a:defRPr sz="3742"/>
            </a:lvl1pPr>
            <a:lvl2pPr marL="1069345" indent="0">
              <a:buNone/>
              <a:defRPr sz="3274"/>
            </a:lvl2pPr>
            <a:lvl3pPr marL="2138690" indent="0">
              <a:buNone/>
              <a:defRPr sz="2807"/>
            </a:lvl3pPr>
            <a:lvl4pPr marL="3208035" indent="0">
              <a:buNone/>
              <a:defRPr sz="2339"/>
            </a:lvl4pPr>
            <a:lvl5pPr marL="4277380" indent="0">
              <a:buNone/>
              <a:defRPr sz="2339"/>
            </a:lvl5pPr>
            <a:lvl6pPr marL="5346725" indent="0">
              <a:buNone/>
              <a:defRPr sz="2339"/>
            </a:lvl6pPr>
            <a:lvl7pPr marL="6416070" indent="0">
              <a:buNone/>
              <a:defRPr sz="2339"/>
            </a:lvl7pPr>
            <a:lvl8pPr marL="7485416" indent="0">
              <a:buNone/>
              <a:defRPr sz="2339"/>
            </a:lvl8pPr>
            <a:lvl9pPr marL="8554761" indent="0">
              <a:buNone/>
              <a:defRPr sz="2339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08DE-79E8-5347-B831-EB1A941B44E1}" type="datetimeFigureOut">
              <a:rPr lang="cs-CZ" smtClean="0"/>
              <a:t>21.08.19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CEAE-0779-6146-94A5-B46E441DC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622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128" y="2018665"/>
            <a:ext cx="6897800" cy="7065328"/>
          </a:xfrm>
        </p:spPr>
        <p:txBody>
          <a:bodyPr anchor="b"/>
          <a:lstStyle>
            <a:lvl1pPr>
              <a:defRPr sz="7484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2175" y="4359762"/>
            <a:ext cx="10827068" cy="21518408"/>
          </a:xfrm>
        </p:spPr>
        <p:txBody>
          <a:bodyPr anchor="t"/>
          <a:lstStyle>
            <a:lvl1pPr marL="0" indent="0">
              <a:buNone/>
              <a:defRPr sz="7484"/>
            </a:lvl1pPr>
            <a:lvl2pPr marL="1069345" indent="0">
              <a:buNone/>
              <a:defRPr sz="6549"/>
            </a:lvl2pPr>
            <a:lvl3pPr marL="2138690" indent="0">
              <a:buNone/>
              <a:defRPr sz="5613"/>
            </a:lvl3pPr>
            <a:lvl4pPr marL="3208035" indent="0">
              <a:buNone/>
              <a:defRPr sz="4678"/>
            </a:lvl4pPr>
            <a:lvl5pPr marL="4277380" indent="0">
              <a:buNone/>
              <a:defRPr sz="4678"/>
            </a:lvl5pPr>
            <a:lvl6pPr marL="5346725" indent="0">
              <a:buNone/>
              <a:defRPr sz="4678"/>
            </a:lvl6pPr>
            <a:lvl7pPr marL="6416070" indent="0">
              <a:buNone/>
              <a:defRPr sz="4678"/>
            </a:lvl7pPr>
            <a:lvl8pPr marL="7485416" indent="0">
              <a:buNone/>
              <a:defRPr sz="4678"/>
            </a:lvl8pPr>
            <a:lvl9pPr marL="8554761" indent="0">
              <a:buNone/>
              <a:defRPr sz="4678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128" y="9083992"/>
            <a:ext cx="6897800" cy="16829220"/>
          </a:xfrm>
        </p:spPr>
        <p:txBody>
          <a:bodyPr/>
          <a:lstStyle>
            <a:lvl1pPr marL="0" indent="0">
              <a:buNone/>
              <a:defRPr sz="3742"/>
            </a:lvl1pPr>
            <a:lvl2pPr marL="1069345" indent="0">
              <a:buNone/>
              <a:defRPr sz="3274"/>
            </a:lvl2pPr>
            <a:lvl3pPr marL="2138690" indent="0">
              <a:buNone/>
              <a:defRPr sz="2807"/>
            </a:lvl3pPr>
            <a:lvl4pPr marL="3208035" indent="0">
              <a:buNone/>
              <a:defRPr sz="2339"/>
            </a:lvl4pPr>
            <a:lvl5pPr marL="4277380" indent="0">
              <a:buNone/>
              <a:defRPr sz="2339"/>
            </a:lvl5pPr>
            <a:lvl6pPr marL="5346725" indent="0">
              <a:buNone/>
              <a:defRPr sz="2339"/>
            </a:lvl6pPr>
            <a:lvl7pPr marL="6416070" indent="0">
              <a:buNone/>
              <a:defRPr sz="2339"/>
            </a:lvl7pPr>
            <a:lvl8pPr marL="7485416" indent="0">
              <a:buNone/>
              <a:defRPr sz="2339"/>
            </a:lvl8pPr>
            <a:lvl9pPr marL="8554761" indent="0">
              <a:buNone/>
              <a:defRPr sz="2339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08DE-79E8-5347-B831-EB1A941B44E1}" type="datetimeFigureOut">
              <a:rPr lang="cs-CZ" smtClean="0"/>
              <a:t>21.08.19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CEAE-0779-6146-94A5-B46E441DC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5918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08DE-79E8-5347-B831-EB1A941B44E1}" type="datetimeFigureOut">
              <a:rPr lang="cs-CZ" smtClean="0"/>
              <a:t>21.08.19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CEAE-0779-6146-94A5-B46E441DC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7930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4930" y="1612128"/>
            <a:ext cx="4611529" cy="25660879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344" y="1612128"/>
            <a:ext cx="13567251" cy="2566087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08DE-79E8-5347-B831-EB1A941B44E1}" type="datetimeFigureOut">
              <a:rPr lang="cs-CZ" smtClean="0"/>
              <a:t>21.08.19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CEAE-0779-6146-94A5-B46E441DC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1364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343" y="1612135"/>
            <a:ext cx="18446115" cy="5852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343" y="8060641"/>
            <a:ext cx="18446115" cy="19212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343" y="28065058"/>
            <a:ext cx="4812030" cy="161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508DE-79E8-5347-B831-EB1A941B44E1}" type="datetimeFigureOut">
              <a:rPr lang="cs-CZ" smtClean="0"/>
              <a:t>21.08.19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4378" y="28065058"/>
            <a:ext cx="7218045" cy="161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4428" y="28065058"/>
            <a:ext cx="4812030" cy="161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8CEAE-0779-6146-94A5-B46E441DC195}" type="slidenum">
              <a:rPr lang="cs-CZ" smtClean="0"/>
              <a:t>‹#›</a:t>
            </a:fld>
            <a:endParaRPr lang="cs-CZ"/>
          </a:p>
        </p:txBody>
      </p:sp>
      <p:graphicFrame>
        <p:nvGraphicFramePr>
          <p:cNvPr id="7" name="Object 13">
            <a:extLst>
              <a:ext uri="{FF2B5EF4-FFF2-40B4-BE49-F238E27FC236}">
                <a16:creationId xmlns:a16="http://schemas.microsoft.com/office/drawing/2014/main" id="{F59A900F-49A4-A84D-9345-DFD3E5A3FC7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6176895" y="29816535"/>
          <a:ext cx="4390443" cy="146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CorelDRAW" r:id="rId14" imgW="8833104" imgH="310896" progId="">
                  <p:embed/>
                </p:oleObj>
              </mc:Choice>
              <mc:Fallback>
                <p:oleObj name="CorelDRAW" r:id="rId14" imgW="8833104" imgH="310896" progId="">
                  <p:embed/>
                  <p:pic>
                    <p:nvPicPr>
                      <p:cNvPr id="7" name="Object 13">
                        <a:extLst>
                          <a:ext uri="{FF2B5EF4-FFF2-40B4-BE49-F238E27FC236}">
                            <a16:creationId xmlns:a16="http://schemas.microsoft.com/office/drawing/2014/main" id="{E2BB1595-4D93-104D-A3D2-B6DAF2A75A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76895" y="29816535"/>
                        <a:ext cx="4390443" cy="1466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88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138690" rtl="0" eaLnBrk="1" latinLnBrk="0" hangingPunct="1">
        <a:lnSpc>
          <a:spcPct val="90000"/>
        </a:lnSpc>
        <a:spcBef>
          <a:spcPct val="0"/>
        </a:spcBef>
        <a:buNone/>
        <a:defRPr sz="102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673" indent="-534673" algn="l" defTabSz="2138690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9" kern="1200">
          <a:solidFill>
            <a:schemeClr val="tx1"/>
          </a:solidFill>
          <a:latin typeface="+mn-lt"/>
          <a:ea typeface="+mn-ea"/>
          <a:cs typeface="+mn-cs"/>
        </a:defRPr>
      </a:lvl1pPr>
      <a:lvl2pPr marL="1604018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2pPr>
      <a:lvl3pPr marL="2673363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8" kern="1200">
          <a:solidFill>
            <a:schemeClr val="tx1"/>
          </a:solidFill>
          <a:latin typeface="+mn-lt"/>
          <a:ea typeface="+mn-ea"/>
          <a:cs typeface="+mn-cs"/>
        </a:defRPr>
      </a:lvl3pPr>
      <a:lvl4pPr marL="3742708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4pPr>
      <a:lvl5pPr marL="4812053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5pPr>
      <a:lvl6pPr marL="5881398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6pPr>
      <a:lvl7pPr marL="6950743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7pPr>
      <a:lvl8pPr marL="8020088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8pPr>
      <a:lvl9pPr marL="9089433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1pPr>
      <a:lvl2pPr marL="1069345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2pPr>
      <a:lvl3pPr marL="2138690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3pPr>
      <a:lvl4pPr marL="3208035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4pPr>
      <a:lvl5pPr marL="4277380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5pPr>
      <a:lvl6pPr marL="5346725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6pPr>
      <a:lvl7pPr marL="6416070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7pPr>
      <a:lvl8pPr marL="7485416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8pPr>
      <a:lvl9pPr marL="8554761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064"/>
            </a:gs>
            <a:gs pos="50000">
              <a:schemeClr val="bg1"/>
            </a:gs>
            <a:gs pos="100000">
              <a:srgbClr val="003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371299" y="5606942"/>
            <a:ext cx="10062844" cy="23902477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687" tIns="38844" rIns="77687" bIns="38844" anchor="ctr"/>
          <a:lstStyle/>
          <a:p>
            <a:endParaRPr lang="en-US"/>
          </a:p>
        </p:txBody>
      </p:sp>
      <p:sp>
        <p:nvSpPr>
          <p:cNvPr id="22" name="Text Box 9">
            <a:extLst>
              <a:ext uri="{FF2B5EF4-FFF2-40B4-BE49-F238E27FC236}">
                <a16:creationId xmlns:a16="http://schemas.microsoft.com/office/drawing/2014/main" id="{E648D636-021C-954D-816A-E02F6FF40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86" y="12404691"/>
            <a:ext cx="9703270" cy="4078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cs-CZ" dirty="0" err="1"/>
              <a:t>This</a:t>
            </a:r>
            <a:r>
              <a:rPr lang="cs-CZ" dirty="0"/>
              <a:t> thesis </a:t>
            </a:r>
            <a:r>
              <a:rPr lang="cs-CZ" dirty="0" err="1"/>
              <a:t>deals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issue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online marketing, </a:t>
            </a:r>
            <a:r>
              <a:rPr lang="cs-CZ" dirty="0" err="1"/>
              <a:t>specifically</a:t>
            </a:r>
            <a:r>
              <a:rPr lang="cs-CZ" dirty="0"/>
              <a:t> </a:t>
            </a:r>
            <a:r>
              <a:rPr lang="cs-CZ" dirty="0" err="1"/>
              <a:t>optimization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web</a:t>
            </a:r>
          </a:p>
          <a:p>
            <a:pPr>
              <a:lnSpc>
                <a:spcPct val="150000"/>
              </a:lnSpc>
            </a:pPr>
            <a:r>
              <a:rPr lang="cs-CZ" dirty="0" err="1"/>
              <a:t>page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fulltext </a:t>
            </a:r>
            <a:r>
              <a:rPr lang="cs-CZ" dirty="0" err="1"/>
              <a:t>search</a:t>
            </a:r>
            <a:r>
              <a:rPr lang="cs-CZ" dirty="0"/>
              <a:t> </a:t>
            </a:r>
            <a:r>
              <a:rPr lang="cs-CZ" dirty="0" err="1"/>
              <a:t>engines</a:t>
            </a:r>
            <a:r>
              <a:rPr lang="cs-CZ" dirty="0"/>
              <a:t>.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purpose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thesis </a:t>
            </a:r>
            <a:r>
              <a:rPr lang="cs-CZ" dirty="0" err="1"/>
              <a:t>is</a:t>
            </a:r>
            <a:r>
              <a:rPr lang="cs-CZ" dirty="0"/>
              <a:t> to design and </a:t>
            </a:r>
            <a:r>
              <a:rPr lang="cs-CZ" dirty="0" err="1"/>
              <a:t>optimize</a:t>
            </a:r>
            <a:r>
              <a:rPr lang="cs-CZ" dirty="0"/>
              <a:t> </a:t>
            </a:r>
            <a:r>
              <a:rPr lang="cs-CZ" dirty="0" err="1"/>
              <a:t>the</a:t>
            </a: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web </a:t>
            </a:r>
            <a:r>
              <a:rPr lang="cs-CZ" dirty="0" err="1"/>
              <a:t>page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higher</a:t>
            </a:r>
            <a:r>
              <a:rPr lang="cs-CZ" dirty="0"/>
              <a:t> </a:t>
            </a:r>
            <a:r>
              <a:rPr lang="cs-CZ" dirty="0" err="1"/>
              <a:t>traffic</a:t>
            </a:r>
            <a:r>
              <a:rPr lang="cs-CZ" dirty="0"/>
              <a:t>, </a:t>
            </a:r>
            <a:r>
              <a:rPr lang="cs-CZ" dirty="0" err="1"/>
              <a:t>higher</a:t>
            </a:r>
            <a:r>
              <a:rPr lang="cs-CZ" dirty="0"/>
              <a:t> </a:t>
            </a:r>
            <a:r>
              <a:rPr lang="cs-CZ" dirty="0" err="1"/>
              <a:t>conversion</a:t>
            </a:r>
            <a:r>
              <a:rPr lang="cs-CZ" dirty="0"/>
              <a:t> </a:t>
            </a:r>
            <a:r>
              <a:rPr lang="cs-CZ" dirty="0" err="1"/>
              <a:t>rate</a:t>
            </a:r>
            <a:r>
              <a:rPr lang="cs-CZ" dirty="0"/>
              <a:t> and </a:t>
            </a:r>
            <a:r>
              <a:rPr lang="cs-CZ" dirty="0" err="1"/>
              <a:t>better</a:t>
            </a:r>
            <a:r>
              <a:rPr lang="cs-CZ" dirty="0"/>
              <a:t> </a:t>
            </a:r>
            <a:r>
              <a:rPr lang="cs-CZ" dirty="0" err="1"/>
              <a:t>search</a:t>
            </a:r>
            <a:r>
              <a:rPr lang="cs-CZ" dirty="0"/>
              <a:t> </a:t>
            </a:r>
            <a:r>
              <a:rPr lang="cs-CZ" dirty="0" err="1"/>
              <a:t>position</a:t>
            </a:r>
            <a:r>
              <a:rPr lang="cs-CZ" dirty="0"/>
              <a:t>.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purpose</a:t>
            </a:r>
            <a:endParaRPr lang="cs-CZ" dirty="0"/>
          </a:p>
          <a:p>
            <a:pPr>
              <a:lnSpc>
                <a:spcPct val="150000"/>
              </a:lnSpc>
            </a:pP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achieved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Google Analytics and </a:t>
            </a:r>
            <a:r>
              <a:rPr lang="cs-CZ" dirty="0" err="1"/>
              <a:t>others</a:t>
            </a:r>
            <a:r>
              <a:rPr lang="cs-CZ" dirty="0"/>
              <a:t>, </a:t>
            </a:r>
            <a:r>
              <a:rPr lang="cs-CZ" dirty="0" err="1"/>
              <a:t>which</a:t>
            </a:r>
            <a:r>
              <a:rPr lang="cs-CZ" dirty="0"/>
              <a:t> are </a:t>
            </a:r>
            <a:r>
              <a:rPr lang="cs-CZ" dirty="0" err="1"/>
              <a:t>used</a:t>
            </a:r>
            <a:r>
              <a:rPr lang="cs-CZ" dirty="0"/>
              <a:t> to </a:t>
            </a:r>
            <a:r>
              <a:rPr lang="cs-CZ" dirty="0" err="1"/>
              <a:t>analyze</a:t>
            </a:r>
            <a:r>
              <a:rPr lang="cs-CZ" dirty="0"/>
              <a:t> On-</a:t>
            </a:r>
          </a:p>
          <a:p>
            <a:pPr>
              <a:lnSpc>
                <a:spcPct val="150000"/>
              </a:lnSpc>
            </a:pPr>
            <a:r>
              <a:rPr lang="cs-CZ" dirty="0"/>
              <a:t>Page </a:t>
            </a:r>
            <a:r>
              <a:rPr lang="cs-CZ" dirty="0" err="1"/>
              <a:t>factors</a:t>
            </a:r>
            <a:r>
              <a:rPr lang="cs-CZ" dirty="0"/>
              <a:t> and OffPage </a:t>
            </a:r>
            <a:r>
              <a:rPr lang="cs-CZ" dirty="0" err="1"/>
              <a:t>factors</a:t>
            </a:r>
            <a:r>
              <a:rPr lang="cs-CZ" dirty="0"/>
              <a:t> and </a:t>
            </a:r>
            <a:r>
              <a:rPr lang="cs-CZ" dirty="0" err="1"/>
              <a:t>their</a:t>
            </a:r>
            <a:r>
              <a:rPr lang="cs-CZ" dirty="0"/>
              <a:t> </a:t>
            </a:r>
            <a:r>
              <a:rPr lang="cs-CZ" dirty="0" err="1"/>
              <a:t>weaknesses</a:t>
            </a:r>
            <a:r>
              <a:rPr lang="cs-CZ" dirty="0"/>
              <a:t> in </a:t>
            </a:r>
            <a:r>
              <a:rPr lang="cs-CZ" dirty="0" err="1"/>
              <a:t>the</a:t>
            </a:r>
            <a:r>
              <a:rPr lang="cs-CZ" dirty="0"/>
              <a:t> web </a:t>
            </a:r>
            <a:r>
              <a:rPr lang="cs-CZ" dirty="0" err="1"/>
              <a:t>presentation</a:t>
            </a:r>
            <a:r>
              <a:rPr lang="cs-CZ" dirty="0"/>
              <a:t>. </a:t>
            </a:r>
            <a:r>
              <a:rPr lang="cs-CZ" dirty="0" err="1"/>
              <a:t>The</a:t>
            </a:r>
            <a:endParaRPr lang="cs-CZ" dirty="0"/>
          </a:p>
          <a:p>
            <a:pPr>
              <a:lnSpc>
                <a:spcPct val="150000"/>
              </a:lnSpc>
            </a:pPr>
            <a:r>
              <a:rPr lang="cs-CZ" dirty="0" err="1"/>
              <a:t>information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obtained</a:t>
            </a:r>
            <a:r>
              <a:rPr lang="cs-CZ" dirty="0"/>
              <a:t> </a:t>
            </a:r>
            <a:r>
              <a:rPr lang="cs-CZ" dirty="0" err="1"/>
              <a:t>during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analysis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current</a:t>
            </a:r>
            <a:r>
              <a:rPr lang="cs-CZ" dirty="0"/>
              <a:t> </a:t>
            </a:r>
            <a:r>
              <a:rPr lang="cs-CZ" dirty="0" err="1"/>
              <a:t>state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web </a:t>
            </a:r>
            <a:r>
              <a:rPr lang="cs-CZ" dirty="0" err="1"/>
              <a:t>page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the</a:t>
            </a:r>
            <a:endParaRPr lang="cs-CZ" dirty="0"/>
          </a:p>
          <a:p>
            <a:pPr>
              <a:lnSpc>
                <a:spcPct val="150000"/>
              </a:lnSpc>
            </a:pPr>
            <a:r>
              <a:rPr lang="cs-CZ" dirty="0" err="1"/>
              <a:t>basis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optimization</a:t>
            </a:r>
            <a:r>
              <a:rPr lang="cs-CZ" dirty="0"/>
              <a:t> </a:t>
            </a:r>
            <a:r>
              <a:rPr lang="cs-CZ" dirty="0" err="1"/>
              <a:t>suggestions</a:t>
            </a:r>
            <a:r>
              <a:rPr lang="cs-CZ" dirty="0"/>
              <a:t>, </a:t>
            </a:r>
            <a:r>
              <a:rPr lang="cs-CZ" dirty="0" err="1"/>
              <a:t>scheduling</a:t>
            </a:r>
            <a:r>
              <a:rPr lang="cs-CZ" dirty="0"/>
              <a:t> and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financial</a:t>
            </a:r>
            <a:r>
              <a:rPr lang="cs-CZ" dirty="0"/>
              <a:t> </a:t>
            </a:r>
            <a:r>
              <a:rPr lang="cs-CZ" dirty="0" err="1"/>
              <a:t>plan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project</a:t>
            </a:r>
            <a:r>
              <a:rPr lang="cs-CZ" dirty="0"/>
              <a:t>.</a:t>
            </a:r>
          </a:p>
          <a:p>
            <a:pPr>
              <a:lnSpc>
                <a:spcPct val="150000"/>
              </a:lnSpc>
            </a:pP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impact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adjusments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determined</a:t>
            </a:r>
            <a:r>
              <a:rPr lang="cs-CZ" dirty="0"/>
              <a:t> by </a:t>
            </a:r>
            <a:r>
              <a:rPr lang="cs-CZ" dirty="0" err="1"/>
              <a:t>scenario</a:t>
            </a:r>
            <a:r>
              <a:rPr lang="cs-CZ" dirty="0"/>
              <a:t> </a:t>
            </a:r>
            <a:r>
              <a:rPr lang="cs-CZ" dirty="0" err="1"/>
              <a:t>techniques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</a:t>
            </a:r>
            <a:r>
              <a:rPr lang="cs-CZ" dirty="0" err="1"/>
              <a:t>provide</a:t>
            </a:r>
            <a:r>
              <a:rPr lang="cs-CZ" dirty="0"/>
              <a:t> a </a:t>
            </a:r>
            <a:r>
              <a:rPr lang="cs-CZ" dirty="0" err="1"/>
              <a:t>better</a:t>
            </a:r>
            <a:endParaRPr lang="cs-CZ" dirty="0"/>
          </a:p>
          <a:p>
            <a:pPr>
              <a:lnSpc>
                <a:spcPct val="150000"/>
              </a:lnSpc>
            </a:pPr>
            <a:r>
              <a:rPr lang="cs-CZ" dirty="0" err="1"/>
              <a:t>overview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future</a:t>
            </a:r>
            <a:r>
              <a:rPr lang="cs-CZ" dirty="0"/>
              <a:t> </a:t>
            </a:r>
            <a:r>
              <a:rPr lang="cs-CZ" dirty="0" err="1"/>
              <a:t>developments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sp>
        <p:nvSpPr>
          <p:cNvPr id="2098" name="AutoShape 50"/>
          <p:cNvSpPr>
            <a:spLocks noChangeArrowheads="1"/>
          </p:cNvSpPr>
          <p:nvPr/>
        </p:nvSpPr>
        <p:spPr bwMode="auto">
          <a:xfrm>
            <a:off x="10904455" y="5633227"/>
            <a:ext cx="10061541" cy="23902477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687" tIns="38844" rIns="77687" bIns="38844" anchor="ctr"/>
          <a:lstStyle/>
          <a:p>
            <a:endParaRPr lang="en-US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513304" y="7139756"/>
            <a:ext cx="9703270" cy="4078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cs-CZ" dirty="0"/>
              <a:t>Diplomová práce se věnuje problematice online marketingu, konkrétněji optimalizaci</a:t>
            </a:r>
          </a:p>
          <a:p>
            <a:pPr>
              <a:lnSpc>
                <a:spcPct val="150000"/>
              </a:lnSpc>
            </a:pPr>
            <a:r>
              <a:rPr lang="cs-CZ" dirty="0" err="1"/>
              <a:t>webových</a:t>
            </a:r>
            <a:r>
              <a:rPr lang="cs-CZ" dirty="0"/>
              <a:t> stránek pro fulltextové vyhledávače. Cílem práce je návrh a optimalizace</a:t>
            </a:r>
          </a:p>
          <a:p>
            <a:pPr>
              <a:lnSpc>
                <a:spcPct val="150000"/>
              </a:lnSpc>
            </a:pPr>
            <a:r>
              <a:rPr lang="cs-CZ" dirty="0"/>
              <a:t>webové stránky, a to vše za účelem vyšší návštěvnosti webové stránky, vyššího konverzního</a:t>
            </a:r>
          </a:p>
          <a:p>
            <a:pPr>
              <a:lnSpc>
                <a:spcPct val="150000"/>
              </a:lnSpc>
            </a:pPr>
            <a:r>
              <a:rPr lang="cs-CZ" dirty="0"/>
              <a:t>poměru a lepší pozice ve vyhledávání. Tohoto cíle je dosaženo za pomoci online</a:t>
            </a:r>
          </a:p>
          <a:p>
            <a:pPr>
              <a:lnSpc>
                <a:spcPct val="150000"/>
              </a:lnSpc>
            </a:pPr>
            <a:r>
              <a:rPr lang="cs-CZ" dirty="0"/>
              <a:t>nástroje Google Analytics a dalších, které slouží k </a:t>
            </a:r>
            <a:r>
              <a:rPr lang="cs-CZ" dirty="0" err="1"/>
              <a:t>analýze</a:t>
            </a:r>
            <a:r>
              <a:rPr lang="cs-CZ" dirty="0"/>
              <a:t> OnPage a OffPage faktorů</a:t>
            </a:r>
          </a:p>
          <a:p>
            <a:pPr>
              <a:lnSpc>
                <a:spcPct val="150000"/>
              </a:lnSpc>
            </a:pPr>
            <a:r>
              <a:rPr lang="cs-CZ" dirty="0"/>
              <a:t>a jejich nedostatků webové prezentace. Z informací, které jsou sesbírány během</a:t>
            </a:r>
          </a:p>
          <a:p>
            <a:pPr>
              <a:lnSpc>
                <a:spcPct val="150000"/>
              </a:lnSpc>
            </a:pPr>
            <a:r>
              <a:rPr lang="cs-CZ" dirty="0" err="1"/>
              <a:t>analýzy</a:t>
            </a:r>
            <a:r>
              <a:rPr lang="cs-CZ" dirty="0"/>
              <a:t> současného stavu webu vychází doporučené návrhy optimalizace, časová náročnost</a:t>
            </a:r>
          </a:p>
          <a:p>
            <a:pPr>
              <a:lnSpc>
                <a:spcPct val="150000"/>
              </a:lnSpc>
            </a:pPr>
            <a:r>
              <a:rPr lang="cs-CZ" dirty="0"/>
              <a:t>změn a finanční plán projektu. Vliv konkrétní úpravy je stanoven technikou</a:t>
            </a:r>
          </a:p>
          <a:p>
            <a:pPr>
              <a:lnSpc>
                <a:spcPct val="150000"/>
              </a:lnSpc>
            </a:pPr>
            <a:r>
              <a:rPr lang="cs-CZ" dirty="0"/>
              <a:t>scénářů, které poskytují lepší přehled o budoucím </a:t>
            </a:r>
            <a:r>
              <a:rPr lang="cs-CZ" dirty="0" err="1"/>
              <a:t>vývoji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672047" y="23872500"/>
            <a:ext cx="4790404" cy="96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 dirty="0"/>
              <a:t>Methods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13540674" y="6841876"/>
            <a:ext cx="4789101" cy="339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 dirty="0" err="1"/>
              <a:t>Závěr</a:t>
            </a:r>
            <a:endParaRPr lang="en-US" altLang="en-US" b="1" dirty="0"/>
          </a:p>
        </p:txBody>
      </p:sp>
      <p:sp>
        <p:nvSpPr>
          <p:cNvPr id="2061" name="AutoShape 13"/>
          <p:cNvSpPr>
            <a:spLocks noChangeArrowheads="1"/>
          </p:cNvSpPr>
          <p:nvPr/>
        </p:nvSpPr>
        <p:spPr bwMode="auto">
          <a:xfrm>
            <a:off x="334821" y="350002"/>
            <a:ext cx="20718462" cy="4836385"/>
          </a:xfrm>
          <a:prstGeom prst="roundRect">
            <a:avLst>
              <a:gd name="adj" fmla="val 10870"/>
            </a:avLst>
          </a:prstGeom>
          <a:gradFill rotWithShape="1">
            <a:gsLst>
              <a:gs pos="0">
                <a:srgbClr val="A7C4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1497" tIns="30749" rIns="61497" bIns="30749" anchor="ctr"/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706119" y="1227081"/>
            <a:ext cx="19938084" cy="2770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7200" b="1" dirty="0"/>
              <a:t>SEO </a:t>
            </a:r>
            <a:r>
              <a:rPr lang="en-US" altLang="en-US" sz="7200" b="1" dirty="0" err="1"/>
              <a:t>analýza</a:t>
            </a:r>
            <a:r>
              <a:rPr lang="en-US" altLang="en-US" sz="7200" b="1" dirty="0"/>
              <a:t> a </a:t>
            </a:r>
            <a:r>
              <a:rPr lang="en-US" altLang="en-US" sz="7200" b="1" dirty="0" err="1"/>
              <a:t>optimalizace</a:t>
            </a:r>
            <a:r>
              <a:rPr lang="en-US" altLang="en-US" sz="7200" b="1" dirty="0"/>
              <a:t> </a:t>
            </a:r>
            <a:r>
              <a:rPr lang="en-US" altLang="en-US" sz="7200" b="1" dirty="0" err="1"/>
              <a:t>webové</a:t>
            </a:r>
            <a:r>
              <a:rPr lang="en-US" altLang="en-US" sz="7200" b="1" dirty="0"/>
              <a:t> </a:t>
            </a:r>
            <a:r>
              <a:rPr lang="en-US" altLang="en-US" sz="7200" b="1" dirty="0" err="1"/>
              <a:t>stránky</a:t>
            </a:r>
            <a:endParaRPr lang="en-US" altLang="en-US" sz="7200" b="1" dirty="0"/>
          </a:p>
          <a:p>
            <a:pPr algn="ctr">
              <a:spcBef>
                <a:spcPct val="50000"/>
              </a:spcBef>
            </a:pPr>
            <a:r>
              <a:rPr lang="en-US" altLang="en-US" sz="4800" b="1" dirty="0" err="1"/>
              <a:t>Bc</a:t>
            </a:r>
            <a:r>
              <a:rPr lang="en-US" altLang="en-US" sz="4800" b="1" dirty="0"/>
              <a:t>. Marek </a:t>
            </a:r>
            <a:r>
              <a:rPr lang="en-US" altLang="en-US" sz="4800" b="1" dirty="0" err="1"/>
              <a:t>Vondrák</a:t>
            </a:r>
            <a:endParaRPr lang="en-US" altLang="en-US" sz="4800" b="1" dirty="0"/>
          </a:p>
          <a:p>
            <a:pPr algn="ctr"/>
            <a:r>
              <a:rPr lang="en-US" altLang="en-US" sz="3200" b="1" i="1" dirty="0" err="1"/>
              <a:t>Masarykův</a:t>
            </a:r>
            <a:r>
              <a:rPr lang="en-US" altLang="en-US" sz="3200" b="1" i="1" dirty="0"/>
              <a:t> </a:t>
            </a:r>
            <a:r>
              <a:rPr lang="en-US" altLang="en-US" sz="3200" b="1" i="1" dirty="0" err="1"/>
              <a:t>ústav</a:t>
            </a:r>
            <a:r>
              <a:rPr lang="en-US" altLang="en-US" sz="3200" b="1" i="1" dirty="0"/>
              <a:t> </a:t>
            </a:r>
            <a:r>
              <a:rPr lang="en-US" altLang="en-US" sz="3200" b="1" i="1" dirty="0" err="1"/>
              <a:t>vyšších</a:t>
            </a:r>
            <a:r>
              <a:rPr lang="en-US" altLang="en-US" sz="3200" b="1" i="1" dirty="0"/>
              <a:t> </a:t>
            </a:r>
            <a:r>
              <a:rPr lang="en-US" altLang="en-US" sz="3200" b="1" i="1" dirty="0" err="1"/>
              <a:t>studií</a:t>
            </a:r>
            <a:r>
              <a:rPr lang="en-US" altLang="en-US" sz="3200" b="1" i="1" dirty="0"/>
              <a:t> ČVUT v </a:t>
            </a:r>
            <a:r>
              <a:rPr lang="en-US" altLang="en-US" sz="3200" b="1" i="1" dirty="0" err="1"/>
              <a:t>Praze</a:t>
            </a:r>
            <a:endParaRPr lang="en-US" altLang="en-US" dirty="0"/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13745865" y="24414366"/>
            <a:ext cx="4047807" cy="741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300" dirty="0"/>
              <a:t>Bibliography</a:t>
            </a:r>
          </a:p>
        </p:txBody>
      </p:sp>
      <p:sp>
        <p:nvSpPr>
          <p:cNvPr id="2084" name="Text Box 36"/>
          <p:cNvSpPr txBox="1">
            <a:spLocks noChangeArrowheads="1"/>
          </p:cNvSpPr>
          <p:nvPr/>
        </p:nvSpPr>
        <p:spPr bwMode="auto">
          <a:xfrm>
            <a:off x="739376" y="24252478"/>
            <a:ext cx="9343697" cy="4027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139" tIns="20569" rIns="41139" bIns="20569">
            <a:spAutoFit/>
          </a:bodyPr>
          <a:lstStyle>
            <a:lvl1pPr algn="l" defTabSz="485775">
              <a:defRPr>
                <a:solidFill>
                  <a:schemeClr val="tx1"/>
                </a:solidFill>
                <a:latin typeface="Arial" charset="0"/>
              </a:defRPr>
            </a:lvl1pPr>
            <a:lvl2pPr marL="242888" algn="l" defTabSz="485775">
              <a:defRPr>
                <a:solidFill>
                  <a:schemeClr val="tx1"/>
                </a:solidFill>
                <a:latin typeface="Arial" charset="0"/>
              </a:defRPr>
            </a:lvl2pPr>
            <a:lvl3pPr marL="485775" algn="l" defTabSz="485775">
              <a:defRPr>
                <a:solidFill>
                  <a:schemeClr val="tx1"/>
                </a:solidFill>
                <a:latin typeface="Arial" charset="0"/>
              </a:defRPr>
            </a:lvl3pPr>
            <a:lvl4pPr marL="725488" algn="l" defTabSz="485775">
              <a:defRPr>
                <a:solidFill>
                  <a:schemeClr val="tx1"/>
                </a:solidFill>
                <a:latin typeface="Arial" charset="0"/>
              </a:defRPr>
            </a:lvl4pPr>
            <a:lvl5pPr marL="968375" algn="l" defTabSz="485775">
              <a:defRPr>
                <a:solidFill>
                  <a:schemeClr val="tx1"/>
                </a:solidFill>
                <a:latin typeface="Arial" charset="0"/>
              </a:defRPr>
            </a:lvl5pPr>
            <a:lvl6pPr marL="14255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18827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3399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7971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cs-CZ" dirty="0"/>
              <a:t>Hlavní kapitola teoretické části se věnuje metodám, které využívá majitel, správce</a:t>
            </a:r>
          </a:p>
          <a:p>
            <a:pPr>
              <a:lnSpc>
                <a:spcPct val="150000"/>
              </a:lnSpc>
            </a:pPr>
            <a:r>
              <a:rPr lang="cs-CZ" dirty="0"/>
              <a:t>nebo externí specialista pro optimalizaci webu za účelem dosažení kvalitních </a:t>
            </a:r>
            <a:r>
              <a:rPr lang="cs-CZ" dirty="0" err="1"/>
              <a:t>výsledků</a:t>
            </a: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a </a:t>
            </a:r>
            <a:r>
              <a:rPr lang="cs-CZ" dirty="0" err="1"/>
              <a:t>zvýšení</a:t>
            </a:r>
            <a:r>
              <a:rPr lang="cs-CZ" dirty="0"/>
              <a:t> efektivity. Rozdělení metody spočívá v členění na dva druhy faktorů, a to</a:t>
            </a:r>
          </a:p>
          <a:p>
            <a:pPr>
              <a:lnSpc>
                <a:spcPct val="150000"/>
              </a:lnSpc>
            </a:pPr>
            <a:r>
              <a:rPr lang="cs-CZ" dirty="0"/>
              <a:t>OnPage a OffPage faktory, které si podrobněji přiblížíme v následujících kapitolách. </a:t>
            </a: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Další část je věnována sociálním sítím, které jsou </a:t>
            </a:r>
            <a:r>
              <a:rPr lang="cs-CZ" dirty="0" err="1"/>
              <a:t>významnou</a:t>
            </a:r>
            <a:r>
              <a:rPr lang="cs-CZ" dirty="0"/>
              <a:t> podporou vlastních </a:t>
            </a:r>
            <a:r>
              <a:rPr lang="cs-CZ" dirty="0" err="1"/>
              <a:t>webových</a:t>
            </a:r>
            <a:r>
              <a:rPr lang="cs-CZ" dirty="0"/>
              <a:t> stránek a jsou </a:t>
            </a:r>
            <a:r>
              <a:rPr lang="cs-CZ" dirty="0" err="1"/>
              <a:t>důležitým</a:t>
            </a:r>
            <a:r>
              <a:rPr lang="cs-CZ" dirty="0"/>
              <a:t> nástrojem moderní propagace a komunikace. Závěr kapitoly říká, </a:t>
            </a:r>
            <a:r>
              <a:rPr lang="cs-CZ" dirty="0" err="1"/>
              <a:t>kterým</a:t>
            </a:r>
            <a:r>
              <a:rPr lang="cs-CZ" dirty="0"/>
              <a:t> praktikám bychom se měli vyvarovat, abychom nebyli penalizováni indexujícími roboty, o </a:t>
            </a:r>
            <a:r>
              <a:rPr lang="cs-CZ" dirty="0" err="1"/>
              <a:t>kterých</a:t>
            </a:r>
            <a:r>
              <a:rPr lang="cs-CZ" dirty="0"/>
              <a:t> je taktéž zmínka v teoretické části..</a:t>
            </a:r>
          </a:p>
          <a:p>
            <a:pPr eaLnBrk="0" hangingPunct="0"/>
            <a:endParaRPr lang="en-US" altLang="en-US" sz="1600" dirty="0">
              <a:latin typeface="Times New Roman" pitchFamily="18" charset="0"/>
            </a:endParaRPr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11076424" y="25283738"/>
            <a:ext cx="9006272" cy="2541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139" tIns="20569" rIns="41139" bIns="20569">
            <a:spAutoFit/>
          </a:bodyPr>
          <a:lstStyle>
            <a:lvl1pPr marL="271463" indent="-271463" algn="l" defTabSz="485775">
              <a:defRPr>
                <a:solidFill>
                  <a:schemeClr val="tx1"/>
                </a:solidFill>
                <a:latin typeface="Arial" charset="0"/>
              </a:defRPr>
            </a:lvl1pPr>
            <a:lvl2pPr marL="514350" indent="-271463" algn="l" defTabSz="485775">
              <a:defRPr>
                <a:solidFill>
                  <a:schemeClr val="tx1"/>
                </a:solidFill>
                <a:latin typeface="Arial" charset="0"/>
              </a:defRPr>
            </a:lvl2pPr>
            <a:lvl3pPr marL="757238" indent="-271463" algn="l" defTabSz="485775">
              <a:defRPr>
                <a:solidFill>
                  <a:schemeClr val="tx1"/>
                </a:solidFill>
                <a:latin typeface="Arial" charset="0"/>
              </a:defRPr>
            </a:lvl3pPr>
            <a:lvl4pPr marL="996950" indent="-271463" algn="l" defTabSz="485775">
              <a:defRPr>
                <a:solidFill>
                  <a:schemeClr val="tx1"/>
                </a:solidFill>
                <a:latin typeface="Arial" charset="0"/>
              </a:defRPr>
            </a:lvl4pPr>
            <a:lvl5pPr marL="1239838" indent="-271463" algn="l" defTabSz="485775">
              <a:defRPr>
                <a:solidFill>
                  <a:schemeClr val="tx1"/>
                </a:solidFill>
                <a:latin typeface="Arial" charset="0"/>
              </a:defRPr>
            </a:lvl5pPr>
            <a:lvl6pPr marL="1697038" indent="-271463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154238" indent="-271463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611438" indent="-271463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068638" indent="-271463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95000"/>
              </a:lnSpc>
            </a:pPr>
            <a:endParaRPr lang="en-US" altLang="en-US" sz="1900" b="1" u="sng" dirty="0">
              <a:latin typeface="Times New Roman" pitchFamily="18" charset="0"/>
            </a:endParaRPr>
          </a:p>
          <a:p>
            <a:pPr eaLnBrk="0" hangingPunct="0">
              <a:lnSpc>
                <a:spcPct val="95000"/>
              </a:lnSpc>
              <a:buFontTx/>
              <a:buAutoNum type="arabicPeriod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ENGE, E; STEPHAN S., S, C. STRICCIOLLA, J. FISHKIN, R. The Art of SEO. Sebastopol: O'Reilly Media, 2015</a:t>
            </a:r>
          </a:p>
          <a:p>
            <a:pPr eaLnBrk="0" hangingPunct="0">
              <a:lnSpc>
                <a:spcPct val="95000"/>
              </a:lnSpc>
              <a:buFontTx/>
              <a:buAutoNum type="arabicPeriod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KOTLER, Philip. Marketing management by Philip Kotler [online]. Global edition. Harlow, England, 2016</a:t>
            </a:r>
          </a:p>
          <a:p>
            <a:pPr eaLnBrk="0" hangingPunct="0">
              <a:lnSpc>
                <a:spcPct val="95000"/>
              </a:lnSpc>
              <a:buFontTx/>
              <a:buAutoNum type="arabicPeriod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KUBÍČEK, Michal.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Velký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průvodce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SEO: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dosáhnout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nejlepších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pozic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vyhledávačích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. Brno: Computer Press, 2008.</a:t>
            </a:r>
          </a:p>
          <a:p>
            <a:pPr eaLnBrk="0" hangingPunct="0">
              <a:lnSpc>
                <a:spcPct val="95000"/>
              </a:lnSpc>
              <a:buFontTx/>
              <a:buAutoNum type="arabicPeriod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PŘIKRYLOVÁ, Jana a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kol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Moderní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marketingová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komunikace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. 2.,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zcela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přepracované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vydání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. Praha: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Publishing, 2019</a:t>
            </a:r>
          </a:p>
        </p:txBody>
      </p:sp>
      <p:sp>
        <p:nvSpPr>
          <p:cNvPr id="2088" name="Text Box 40"/>
          <p:cNvSpPr txBox="1">
            <a:spLocks noChangeArrowheads="1"/>
          </p:cNvSpPr>
          <p:nvPr/>
        </p:nvSpPr>
        <p:spPr bwMode="auto">
          <a:xfrm>
            <a:off x="11076424" y="7139756"/>
            <a:ext cx="9436196" cy="1769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139" tIns="20569" rIns="41139" bIns="20569">
            <a:spAutoFit/>
          </a:bodyPr>
          <a:lstStyle>
            <a:lvl1pPr algn="l" defTabSz="485775">
              <a:defRPr>
                <a:solidFill>
                  <a:schemeClr val="tx1"/>
                </a:solidFill>
                <a:latin typeface="Arial" charset="0"/>
              </a:defRPr>
            </a:lvl1pPr>
            <a:lvl2pPr marL="242888" algn="l" defTabSz="485775">
              <a:defRPr>
                <a:solidFill>
                  <a:schemeClr val="tx1"/>
                </a:solidFill>
                <a:latin typeface="Arial" charset="0"/>
              </a:defRPr>
            </a:lvl2pPr>
            <a:lvl3pPr marL="485775" algn="l" defTabSz="485775">
              <a:defRPr>
                <a:solidFill>
                  <a:schemeClr val="tx1"/>
                </a:solidFill>
                <a:latin typeface="Arial" charset="0"/>
              </a:defRPr>
            </a:lvl3pPr>
            <a:lvl4pPr marL="725488" algn="l" defTabSz="485775">
              <a:defRPr>
                <a:solidFill>
                  <a:schemeClr val="tx1"/>
                </a:solidFill>
                <a:latin typeface="Arial" charset="0"/>
              </a:defRPr>
            </a:lvl4pPr>
            <a:lvl5pPr marL="968375" algn="l" defTabSz="485775">
              <a:defRPr>
                <a:solidFill>
                  <a:schemeClr val="tx1"/>
                </a:solidFill>
                <a:latin typeface="Arial" charset="0"/>
              </a:defRPr>
            </a:lvl5pPr>
            <a:lvl6pPr marL="14255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18827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3399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7971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cs-CZ" dirty="0"/>
              <a:t>Cílem diplomové práce byla </a:t>
            </a:r>
            <a:r>
              <a:rPr lang="cs-CZ" dirty="0" err="1"/>
              <a:t>analýza</a:t>
            </a:r>
            <a:r>
              <a:rPr lang="cs-CZ" dirty="0"/>
              <a:t> současného stavu webové prezentace, na jejímž</a:t>
            </a:r>
          </a:p>
          <a:p>
            <a:pPr>
              <a:lnSpc>
                <a:spcPct val="150000"/>
              </a:lnSpc>
            </a:pPr>
            <a:r>
              <a:rPr lang="cs-CZ" dirty="0"/>
              <a:t>základě jsou postaveny návrhy optimalizačních kroků, které zajistí webové stránce</a:t>
            </a:r>
          </a:p>
          <a:p>
            <a:pPr>
              <a:lnSpc>
                <a:spcPct val="150000"/>
              </a:lnSpc>
            </a:pPr>
            <a:r>
              <a:rPr lang="cs-CZ" dirty="0"/>
              <a:t>lepší </a:t>
            </a:r>
            <a:r>
              <a:rPr lang="cs-CZ" dirty="0" err="1"/>
              <a:t>výsledky</a:t>
            </a:r>
            <a:r>
              <a:rPr lang="cs-CZ" dirty="0"/>
              <a:t> ve fulltextovém vyhledávání, vyšší návštěvnost a vyšší konverzní poměr.</a:t>
            </a:r>
          </a:p>
          <a:p>
            <a:pPr>
              <a:lnSpc>
                <a:spcPct val="150000"/>
              </a:lnSpc>
            </a:pPr>
            <a:r>
              <a:rPr lang="cs-CZ" dirty="0"/>
              <a:t>K získání </a:t>
            </a:r>
            <a:r>
              <a:rPr lang="cs-CZ" dirty="0" err="1"/>
              <a:t>výsledků</a:t>
            </a:r>
            <a:r>
              <a:rPr lang="cs-CZ" dirty="0"/>
              <a:t> byly využity specializované SEO nástroje jako například Google Analytics, </a:t>
            </a:r>
            <a:r>
              <a:rPr lang="cs-CZ" dirty="0" err="1"/>
              <a:t>ktery</a:t>
            </a:r>
            <a:r>
              <a:rPr lang="cs-CZ" dirty="0"/>
              <a:t>́ je nevyužívanějším nástrojem na světě z hlediska </a:t>
            </a:r>
            <a:r>
              <a:rPr lang="cs-CZ" dirty="0" err="1"/>
              <a:t>analýzy</a:t>
            </a:r>
            <a:r>
              <a:rPr lang="cs-CZ" dirty="0"/>
              <a:t> návštěvnosti na</a:t>
            </a:r>
          </a:p>
          <a:p>
            <a:pPr>
              <a:lnSpc>
                <a:spcPct val="150000"/>
              </a:lnSpc>
            </a:pPr>
            <a:r>
              <a:rPr lang="cs-CZ" dirty="0"/>
              <a:t>internetu. Dalším nástrojem je například </a:t>
            </a:r>
            <a:r>
              <a:rPr lang="cs-CZ" dirty="0" err="1"/>
              <a:t>PageSpeed</a:t>
            </a:r>
            <a:r>
              <a:rPr lang="cs-CZ" dirty="0"/>
              <a:t> </a:t>
            </a:r>
            <a:r>
              <a:rPr lang="cs-CZ" dirty="0" err="1"/>
              <a:t>Insight</a:t>
            </a:r>
            <a:r>
              <a:rPr lang="cs-CZ" dirty="0"/>
              <a:t>, </a:t>
            </a:r>
            <a:r>
              <a:rPr lang="cs-CZ" dirty="0" err="1"/>
              <a:t>ktery</a:t>
            </a:r>
            <a:r>
              <a:rPr lang="cs-CZ" dirty="0"/>
              <a:t>́ pomáhá hodnotit</a:t>
            </a:r>
          </a:p>
          <a:p>
            <a:pPr>
              <a:lnSpc>
                <a:spcPct val="150000"/>
              </a:lnSpc>
            </a:pPr>
            <a:r>
              <a:rPr lang="cs-CZ" dirty="0"/>
              <a:t>rychlost načítání webové stránky. Tento cíl byl splněn, jelikož </a:t>
            </a:r>
            <a:r>
              <a:rPr lang="cs-CZ" dirty="0" err="1"/>
              <a:t>analýza</a:t>
            </a:r>
            <a:r>
              <a:rPr lang="cs-CZ" dirty="0"/>
              <a:t> současného</a:t>
            </a:r>
          </a:p>
          <a:p>
            <a:pPr>
              <a:lnSpc>
                <a:spcPct val="150000"/>
              </a:lnSpc>
            </a:pPr>
            <a:r>
              <a:rPr lang="cs-CZ" dirty="0"/>
              <a:t>stavu webu přispěla ke stanovení nedostatků, a tím bylo možné navrhnou konkrétní</a:t>
            </a:r>
          </a:p>
          <a:p>
            <a:pPr>
              <a:lnSpc>
                <a:spcPct val="150000"/>
              </a:lnSpc>
            </a:pPr>
            <a:r>
              <a:rPr lang="cs-CZ" dirty="0"/>
              <a:t>postupy pro zlepšení. Dále byl navržen plán nákladů a technikou scénářů nastíněn</a:t>
            </a:r>
          </a:p>
          <a:p>
            <a:pPr>
              <a:lnSpc>
                <a:spcPct val="150000"/>
              </a:lnSpc>
            </a:pPr>
            <a:r>
              <a:rPr lang="cs-CZ" dirty="0" err="1"/>
              <a:t>možny</a:t>
            </a:r>
            <a:r>
              <a:rPr lang="cs-CZ" dirty="0"/>
              <a:t>́ budoucí </a:t>
            </a:r>
            <a:r>
              <a:rPr lang="cs-CZ" dirty="0" err="1"/>
              <a:t>vývoj</a:t>
            </a:r>
            <a:r>
              <a:rPr lang="cs-CZ" dirty="0"/>
              <a:t>, se </a:t>
            </a:r>
            <a:r>
              <a:rPr lang="cs-CZ" dirty="0" err="1"/>
              <a:t>kterým</a:t>
            </a:r>
            <a:r>
              <a:rPr lang="cs-CZ" dirty="0"/>
              <a:t> je třeba počítat při realizaci.</a:t>
            </a: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Přínosem diplomové práce je poskytnutí informací o nedostatcích webové prezentace,</a:t>
            </a:r>
          </a:p>
          <a:p>
            <a:pPr>
              <a:lnSpc>
                <a:spcPct val="150000"/>
              </a:lnSpc>
            </a:pPr>
            <a:r>
              <a:rPr lang="cs-CZ" dirty="0"/>
              <a:t>která je optimalizována </a:t>
            </a:r>
            <a:r>
              <a:rPr lang="cs-CZ" dirty="0" err="1"/>
              <a:t>uvedenými</a:t>
            </a:r>
            <a:r>
              <a:rPr lang="cs-CZ" dirty="0"/>
              <a:t> návrhy z praktické části diplomové práce. Jelikož</a:t>
            </a:r>
          </a:p>
          <a:p>
            <a:pPr>
              <a:lnSpc>
                <a:spcPct val="150000"/>
              </a:lnSpc>
            </a:pPr>
            <a:r>
              <a:rPr lang="cs-CZ" dirty="0"/>
              <a:t>je SEO </a:t>
            </a:r>
            <a:r>
              <a:rPr lang="cs-CZ" dirty="0" err="1"/>
              <a:t>dlouhodobým</a:t>
            </a:r>
            <a:r>
              <a:rPr lang="cs-CZ" dirty="0"/>
              <a:t> procesem, nejsou prozatím známy konkrétní </a:t>
            </a:r>
            <a:r>
              <a:rPr lang="cs-CZ" dirty="0" err="1"/>
              <a:t>výsledky</a:t>
            </a:r>
            <a:r>
              <a:rPr lang="cs-CZ" dirty="0"/>
              <a:t> </a:t>
            </a:r>
            <a:r>
              <a:rPr lang="cs-CZ" dirty="0" err="1"/>
              <a:t>zvýšení</a:t>
            </a: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návštěvnosti, či zlepšení pozice ve vyhledávání. Aktualizace </a:t>
            </a:r>
            <a:r>
              <a:rPr lang="cs-CZ" dirty="0" err="1"/>
              <a:t>webových</a:t>
            </a:r>
            <a:r>
              <a:rPr lang="cs-CZ" dirty="0"/>
              <a:t> stránek by měly</a:t>
            </a:r>
          </a:p>
          <a:p>
            <a:pPr>
              <a:lnSpc>
                <a:spcPct val="150000"/>
              </a:lnSpc>
            </a:pPr>
            <a:r>
              <a:rPr lang="cs-CZ" dirty="0"/>
              <a:t>projektu přinést nejen více publika na webu, ale také vyšší finanční příjmy, což bude</a:t>
            </a:r>
          </a:p>
          <a:p>
            <a:pPr>
              <a:lnSpc>
                <a:spcPct val="150000"/>
              </a:lnSpc>
            </a:pPr>
            <a:r>
              <a:rPr lang="cs-CZ" dirty="0"/>
              <a:t>způsobeno právě vyššími pozicemi ve vyhledávání a vyšším konverzním poměrem.</a:t>
            </a: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Návrhem OnPage optimalizace je aktualizace publikačního systému WordPress, která</a:t>
            </a:r>
          </a:p>
          <a:p>
            <a:pPr>
              <a:lnSpc>
                <a:spcPct val="150000"/>
              </a:lnSpc>
            </a:pPr>
            <a:r>
              <a:rPr lang="cs-CZ" dirty="0"/>
              <a:t>poskytne nové nástroje pro práci s webem, ale také odstranění chyb v systému, které</a:t>
            </a:r>
          </a:p>
          <a:p>
            <a:pPr>
              <a:lnSpc>
                <a:spcPct val="150000"/>
              </a:lnSpc>
            </a:pPr>
            <a:r>
              <a:rPr lang="cs-CZ" dirty="0"/>
              <a:t>způsobují komplikace při práci. </a:t>
            </a:r>
            <a:r>
              <a:rPr lang="cs-CZ" dirty="0" err="1"/>
              <a:t>Důležitým</a:t>
            </a:r>
            <a:r>
              <a:rPr lang="cs-CZ" dirty="0"/>
              <a:t> návrhem je zavedení oddílu aktualit, které</a:t>
            </a:r>
          </a:p>
          <a:p>
            <a:pPr>
              <a:lnSpc>
                <a:spcPct val="150000"/>
              </a:lnSpc>
            </a:pPr>
            <a:r>
              <a:rPr lang="cs-CZ" dirty="0"/>
              <a:t>mohou mít </a:t>
            </a:r>
            <a:r>
              <a:rPr lang="cs-CZ" dirty="0" err="1"/>
              <a:t>velky</a:t>
            </a:r>
            <a:r>
              <a:rPr lang="cs-CZ" dirty="0"/>
              <a:t>́ dopad na návštěvnost, a to proto, že se na webu začne objevovat</a:t>
            </a:r>
          </a:p>
          <a:p>
            <a:pPr>
              <a:lnSpc>
                <a:spcPct val="150000"/>
              </a:lnSpc>
            </a:pPr>
            <a:r>
              <a:rPr lang="cs-CZ" dirty="0" err="1"/>
              <a:t>čerstvy</a:t>
            </a:r>
            <a:r>
              <a:rPr lang="cs-CZ" dirty="0"/>
              <a:t>́ obsah, </a:t>
            </a:r>
            <a:r>
              <a:rPr lang="cs-CZ" dirty="0" err="1"/>
              <a:t>ktery</a:t>
            </a:r>
            <a:r>
              <a:rPr lang="cs-CZ" dirty="0"/>
              <a:t>́ indexující roboti hodnotí velmi pozitivně. Neméně důležitá je také</a:t>
            </a:r>
          </a:p>
          <a:p>
            <a:pPr>
              <a:lnSpc>
                <a:spcPct val="150000"/>
              </a:lnSpc>
            </a:pPr>
            <a:r>
              <a:rPr lang="cs-CZ" dirty="0" err="1"/>
              <a:t>analýza</a:t>
            </a:r>
            <a:r>
              <a:rPr lang="cs-CZ" dirty="0"/>
              <a:t> relevantních </a:t>
            </a:r>
            <a:r>
              <a:rPr lang="cs-CZ" dirty="0" err="1"/>
              <a:t>klíčových</a:t>
            </a:r>
            <a:r>
              <a:rPr lang="cs-CZ" dirty="0"/>
              <a:t> slov. Dalšími návrhy je pak anchor text, doplnění </a:t>
            </a:r>
            <a:r>
              <a:rPr lang="cs-CZ" dirty="0" err="1"/>
              <a:t>metapopisku</a:t>
            </a:r>
            <a:r>
              <a:rPr lang="cs-CZ" dirty="0"/>
              <a:t> webu, úprava struktury nadpisů nebo úprava velikosti obrázků. Spíše </a:t>
            </a:r>
            <a:r>
              <a:rPr lang="cs-CZ" dirty="0" err="1"/>
              <a:t>dlouhodobým</a:t>
            </a:r>
            <a:r>
              <a:rPr lang="cs-CZ" dirty="0"/>
              <a:t> cílem je převést stránky do anglické verze, která by mohla cílit především na</a:t>
            </a:r>
          </a:p>
          <a:p>
            <a:pPr>
              <a:lnSpc>
                <a:spcPct val="150000"/>
              </a:lnSpc>
            </a:pPr>
            <a:r>
              <a:rPr lang="cs-CZ" dirty="0"/>
              <a:t>zahraniční publikum mající zájem o online cvičení.</a:t>
            </a: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Návrhy OffPage faktorů byly specifikovány jako implementace cílů do analytického systému</a:t>
            </a:r>
          </a:p>
          <a:p>
            <a:pPr>
              <a:lnSpc>
                <a:spcPct val="150000"/>
              </a:lnSpc>
            </a:pPr>
            <a:r>
              <a:rPr lang="cs-CZ" dirty="0"/>
              <a:t>Google Analytics, které nepřináší zlepšení v podobě </a:t>
            </a:r>
            <a:r>
              <a:rPr lang="cs-CZ" dirty="0" err="1"/>
              <a:t>zvýšení</a:t>
            </a:r>
            <a:r>
              <a:rPr lang="cs-CZ" dirty="0"/>
              <a:t> návštěvnosti, ale poskytne</a:t>
            </a:r>
          </a:p>
          <a:p>
            <a:pPr>
              <a:lnSpc>
                <a:spcPct val="150000"/>
              </a:lnSpc>
            </a:pPr>
            <a:r>
              <a:rPr lang="cs-CZ" dirty="0"/>
              <a:t>lepší přehled o tom, jak ostatní změny fungují a dále je projekt v procesu implementace</a:t>
            </a:r>
          </a:p>
          <a:p>
            <a:pPr>
              <a:lnSpc>
                <a:spcPct val="150000"/>
              </a:lnSpc>
            </a:pPr>
            <a:r>
              <a:rPr lang="cs-CZ" dirty="0"/>
              <a:t>do katalogu Google Moje Firma. V době psaní diplomové práce byl opraven</a:t>
            </a:r>
          </a:p>
          <a:p>
            <a:pPr>
              <a:lnSpc>
                <a:spcPct val="150000"/>
              </a:lnSpc>
            </a:pPr>
            <a:r>
              <a:rPr lang="cs-CZ" dirty="0"/>
              <a:t>popis videí na kanále YouTube, </a:t>
            </a:r>
            <a:r>
              <a:rPr lang="cs-CZ" dirty="0" err="1"/>
              <a:t>ktery</a:t>
            </a:r>
            <a:r>
              <a:rPr lang="cs-CZ" dirty="0"/>
              <a:t>́ v současné době obsahuje odkaz na webové</a:t>
            </a:r>
          </a:p>
          <a:p>
            <a:pPr>
              <a:lnSpc>
                <a:spcPct val="150000"/>
              </a:lnSpc>
            </a:pPr>
            <a:r>
              <a:rPr lang="cs-CZ" dirty="0"/>
              <a:t>rozhraní.</a:t>
            </a: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Je důležité, aby se v optimalizaci webu pro fulltextové vyhledávače pokračovalo i po</a:t>
            </a:r>
          </a:p>
          <a:p>
            <a:pPr>
              <a:lnSpc>
                <a:spcPct val="150000"/>
              </a:lnSpc>
            </a:pPr>
            <a:r>
              <a:rPr lang="cs-CZ" dirty="0"/>
              <a:t>dokončení </a:t>
            </a:r>
            <a:r>
              <a:rPr lang="cs-CZ" dirty="0" err="1"/>
              <a:t>zmíněných</a:t>
            </a:r>
            <a:r>
              <a:rPr lang="cs-CZ" dirty="0"/>
              <a:t> návrhů. Jelikož indexující roboti neustále prochází veškeré webové</a:t>
            </a:r>
          </a:p>
          <a:p>
            <a:pPr>
              <a:lnSpc>
                <a:spcPct val="150000"/>
              </a:lnSpc>
            </a:pPr>
            <a:r>
              <a:rPr lang="cs-CZ" dirty="0"/>
              <a:t>stránky, je zejména z pohledu dlouhodobé strategie firmy důležité svůj obsah</a:t>
            </a:r>
          </a:p>
          <a:p>
            <a:pPr>
              <a:lnSpc>
                <a:spcPct val="150000"/>
              </a:lnSpc>
            </a:pPr>
            <a:r>
              <a:rPr lang="cs-CZ" dirty="0"/>
              <a:t>neustále aktualizovat, aby nedocházelo ke snížení hodnocení, a tím obsazovaní nižších</a:t>
            </a:r>
          </a:p>
          <a:p>
            <a:pPr>
              <a:lnSpc>
                <a:spcPct val="150000"/>
              </a:lnSpc>
            </a:pPr>
            <a:r>
              <a:rPr lang="cs-CZ" dirty="0"/>
              <a:t>pozic ve vyhledávání.</a:t>
            </a: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 eaLnBrk="0" hangingPunct="0">
              <a:lnSpc>
                <a:spcPct val="95000"/>
              </a:lnSpc>
            </a:pPr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2090" name="Text Box 42"/>
          <p:cNvSpPr txBox="1">
            <a:spLocks noChangeArrowheads="1"/>
          </p:cNvSpPr>
          <p:nvPr/>
        </p:nvSpPr>
        <p:spPr bwMode="auto">
          <a:xfrm>
            <a:off x="2672046" y="6841876"/>
            <a:ext cx="4789101" cy="339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 dirty="0" err="1"/>
              <a:t>Abstrakt</a:t>
            </a:r>
            <a:endParaRPr lang="en-US" altLang="en-US" b="1" dirty="0"/>
          </a:p>
        </p:txBody>
      </p:sp>
      <p:sp>
        <p:nvSpPr>
          <p:cNvPr id="23" name="Text Box 42">
            <a:extLst>
              <a:ext uri="{FF2B5EF4-FFF2-40B4-BE49-F238E27FC236}">
                <a16:creationId xmlns:a16="http://schemas.microsoft.com/office/drawing/2014/main" id="{73C25BD0-982E-7A42-B2C4-A15CCA527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2047" y="12065594"/>
            <a:ext cx="4789101" cy="339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 dirty="0"/>
              <a:t>Abstract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6C1C1786-32C0-2648-86C2-3DA30467D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6111978"/>
            <a:ext cx="7283039" cy="3895304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FB3F7C9-D4DD-8548-A0E2-B6943C83D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89" y="20387260"/>
            <a:ext cx="9703270" cy="32075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519</TotalTime>
  <Words>893</Words>
  <Application>Microsoft Macintosh PowerPoint</Application>
  <PresentationFormat>Vlastní</PresentationFormat>
  <Paragraphs>76</Paragraphs>
  <Slides>1</Slides>
  <Notes>1</Notes>
  <HiddenSlides>0</HiddenSlides>
  <MMClips>0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Motiv Office</vt:lpstr>
      <vt:lpstr>CorelDRAW</vt:lpstr>
      <vt:lpstr>Prezentace aplikace PowerPoint</vt:lpstr>
    </vt:vector>
  </TitlesOfParts>
  <Company>MegaPrint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36x48 Vertical Poster</dc:title>
  <dc:creator>Ethan Shulda</dc:creator>
  <dc:description>©MegaPrint Inc. 2009</dc:description>
  <cp:lastModifiedBy>Vondrak, Marek</cp:lastModifiedBy>
  <cp:revision>27</cp:revision>
  <dcterms:created xsi:type="dcterms:W3CDTF">2008-12-04T00:20:37Z</dcterms:created>
  <dcterms:modified xsi:type="dcterms:W3CDTF">2019-08-21T19:45:00Z</dcterms:modified>
  <cp:category>Research Poster</cp:category>
</cp:coreProperties>
</file>