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21383625" cy="30275213"/>
  <p:notesSz cx="6858000" cy="9144000"/>
  <p:defaultTextStyle>
    <a:defPPr>
      <a:defRPr lang="cs-CZ"/>
    </a:defPPr>
    <a:lvl1pPr marL="0" algn="l" defTabSz="2479578" rtl="0" eaLnBrk="1" latinLnBrk="0" hangingPunct="1">
      <a:defRPr sz="4881" kern="1200">
        <a:solidFill>
          <a:schemeClr val="tx1"/>
        </a:solidFill>
        <a:latin typeface="+mn-lt"/>
        <a:ea typeface="+mn-ea"/>
        <a:cs typeface="+mn-cs"/>
      </a:defRPr>
    </a:lvl1pPr>
    <a:lvl2pPr marL="1239789" algn="l" defTabSz="2479578" rtl="0" eaLnBrk="1" latinLnBrk="0" hangingPunct="1">
      <a:defRPr sz="4881" kern="1200">
        <a:solidFill>
          <a:schemeClr val="tx1"/>
        </a:solidFill>
        <a:latin typeface="+mn-lt"/>
        <a:ea typeface="+mn-ea"/>
        <a:cs typeface="+mn-cs"/>
      </a:defRPr>
    </a:lvl2pPr>
    <a:lvl3pPr marL="2479578" algn="l" defTabSz="2479578" rtl="0" eaLnBrk="1" latinLnBrk="0" hangingPunct="1">
      <a:defRPr sz="4881" kern="1200">
        <a:solidFill>
          <a:schemeClr val="tx1"/>
        </a:solidFill>
        <a:latin typeface="+mn-lt"/>
        <a:ea typeface="+mn-ea"/>
        <a:cs typeface="+mn-cs"/>
      </a:defRPr>
    </a:lvl3pPr>
    <a:lvl4pPr marL="3719368" algn="l" defTabSz="2479578" rtl="0" eaLnBrk="1" latinLnBrk="0" hangingPunct="1">
      <a:defRPr sz="4881" kern="1200">
        <a:solidFill>
          <a:schemeClr val="tx1"/>
        </a:solidFill>
        <a:latin typeface="+mn-lt"/>
        <a:ea typeface="+mn-ea"/>
        <a:cs typeface="+mn-cs"/>
      </a:defRPr>
    </a:lvl4pPr>
    <a:lvl5pPr marL="4959157" algn="l" defTabSz="2479578" rtl="0" eaLnBrk="1" latinLnBrk="0" hangingPunct="1">
      <a:defRPr sz="4881" kern="1200">
        <a:solidFill>
          <a:schemeClr val="tx1"/>
        </a:solidFill>
        <a:latin typeface="+mn-lt"/>
        <a:ea typeface="+mn-ea"/>
        <a:cs typeface="+mn-cs"/>
      </a:defRPr>
    </a:lvl5pPr>
    <a:lvl6pPr marL="6198946" algn="l" defTabSz="2479578" rtl="0" eaLnBrk="1" latinLnBrk="0" hangingPunct="1">
      <a:defRPr sz="4881" kern="1200">
        <a:solidFill>
          <a:schemeClr val="tx1"/>
        </a:solidFill>
        <a:latin typeface="+mn-lt"/>
        <a:ea typeface="+mn-ea"/>
        <a:cs typeface="+mn-cs"/>
      </a:defRPr>
    </a:lvl6pPr>
    <a:lvl7pPr marL="7438735" algn="l" defTabSz="2479578" rtl="0" eaLnBrk="1" latinLnBrk="0" hangingPunct="1">
      <a:defRPr sz="4881" kern="1200">
        <a:solidFill>
          <a:schemeClr val="tx1"/>
        </a:solidFill>
        <a:latin typeface="+mn-lt"/>
        <a:ea typeface="+mn-ea"/>
        <a:cs typeface="+mn-cs"/>
      </a:defRPr>
    </a:lvl7pPr>
    <a:lvl8pPr marL="8678525" algn="l" defTabSz="2479578" rtl="0" eaLnBrk="1" latinLnBrk="0" hangingPunct="1">
      <a:defRPr sz="4881" kern="1200">
        <a:solidFill>
          <a:schemeClr val="tx1"/>
        </a:solidFill>
        <a:latin typeface="+mn-lt"/>
        <a:ea typeface="+mn-ea"/>
        <a:cs typeface="+mn-cs"/>
      </a:defRPr>
    </a:lvl8pPr>
    <a:lvl9pPr marL="9918314" algn="l" defTabSz="2479578" rtl="0" eaLnBrk="1" latinLnBrk="0" hangingPunct="1">
      <a:defRPr sz="4881" kern="1200">
        <a:solidFill>
          <a:schemeClr val="tx1"/>
        </a:solidFill>
        <a:latin typeface="+mn-lt"/>
        <a:ea typeface="+mn-ea"/>
        <a:cs typeface="+mn-cs"/>
      </a:defRPr>
    </a:lvl9pPr>
  </p:defaultTextStyle>
  <p:extLst>
    <p:ext uri="{EFAFB233-063F-42B5-8137-9DF3F51BA10A}">
      <p15:sldGuideLst xmlns:p15="http://schemas.microsoft.com/office/powerpoint/2012/main">
        <p15:guide id="1" pos="6735" userDrawn="1">
          <p15:clr>
            <a:srgbClr val="A4A3A4"/>
          </p15:clr>
        </p15:guide>
        <p15:guide id="2" orient="horz" pos="9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8"/>
    <p:restoredTop sz="94580"/>
  </p:normalViewPr>
  <p:slideViewPr>
    <p:cSldViewPr snapToGrid="0" snapToObjects="1">
      <p:cViewPr>
        <p:scale>
          <a:sx n="40" d="100"/>
          <a:sy n="40" d="100"/>
        </p:scale>
        <p:origin x="1584" y="-2312"/>
      </p:cViewPr>
      <p:guideLst>
        <p:guide pos="6735"/>
        <p:guide orient="horz" pos="95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EDBCBA-8515-B342-A751-BAE57ABD396B}" type="datetimeFigureOut">
              <a:rPr lang="cs-CZ" smtClean="0"/>
              <a:t>01.05.19</a:t>
            </a:fld>
            <a:endParaRPr lang="cs-CZ"/>
          </a:p>
        </p:txBody>
      </p:sp>
      <p:sp>
        <p:nvSpPr>
          <p:cNvPr id="4" name="Zástupný symbol pro obrázek snímk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7AAFF-1546-E644-AB58-96C0C75FF840}" type="slidenum">
              <a:rPr lang="cs-CZ" smtClean="0"/>
              <a:t>‹#›</a:t>
            </a:fld>
            <a:endParaRPr lang="cs-CZ"/>
          </a:p>
        </p:txBody>
      </p:sp>
    </p:spTree>
    <p:extLst>
      <p:ext uri="{BB962C8B-B14F-4D97-AF65-F5344CB8AC3E}">
        <p14:creationId xmlns:p14="http://schemas.microsoft.com/office/powerpoint/2010/main" val="180829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cs-CZ" smtClean="0"/>
              <a:t>Kliknutím lze upravit styl.</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FCF16CDF-A761-D943-B62D-AF521B1A7D78}" type="datetimeFigureOut">
              <a:rPr lang="cs-CZ" smtClean="0"/>
              <a:t>01.05.19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FCF16CDF-A761-D943-B62D-AF521B1A7D78}" type="datetimeFigureOut">
              <a:rPr lang="cs-CZ" smtClean="0"/>
              <a:t>01.05.19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cs-CZ" smtClean="0"/>
              <a:t>Kliknutím lze upravit styl.</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cs-CZ" smtClean="0"/>
              <a:t>Po kliknutí můžete upravovat styly textu v předloze.</a:t>
            </a:r>
          </a:p>
        </p:txBody>
      </p:sp>
      <p:sp>
        <p:nvSpPr>
          <p:cNvPr id="4" name="Date Placeholder 3"/>
          <p:cNvSpPr>
            <a:spLocks noGrp="1"/>
          </p:cNvSpPr>
          <p:nvPr>
            <p:ph type="dt" sz="half" idx="10"/>
          </p:nvPr>
        </p:nvSpPr>
        <p:spPr/>
        <p:txBody>
          <a:bodyPr/>
          <a:lstStyle/>
          <a:p>
            <a:fld id="{FCF16CDF-A761-D943-B62D-AF521B1A7D78}" type="datetimeFigureOut">
              <a:rPr lang="cs-CZ" smtClean="0"/>
              <a:t>01.05.19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FCF16CDF-A761-D943-B62D-AF521B1A7D78}" type="datetimeFigureOut">
              <a:rPr lang="cs-CZ" smtClean="0"/>
              <a:t>01.05.19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smtClean="0"/>
              <a:t>Po kliknutí můžete upravovat styly textu v předloze.</a:t>
            </a:r>
          </a:p>
        </p:txBody>
      </p:sp>
      <p:sp>
        <p:nvSpPr>
          <p:cNvPr id="4" name="Content Placeholder 3"/>
          <p:cNvSpPr>
            <a:spLocks noGrp="1"/>
          </p:cNvSpPr>
          <p:nvPr>
            <p:ph sz="half" idx="2"/>
          </p:nvPr>
        </p:nvSpPr>
        <p:spPr>
          <a:xfrm>
            <a:off x="1472912" y="11058863"/>
            <a:ext cx="9046274" cy="16265921"/>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smtClean="0"/>
              <a:t>Po kliknutí můžete upravovat styly textu v předloze.</a:t>
            </a:r>
          </a:p>
        </p:txBody>
      </p:sp>
      <p:sp>
        <p:nvSpPr>
          <p:cNvPr id="6" name="Content Placeholder 5"/>
          <p:cNvSpPr>
            <a:spLocks noGrp="1"/>
          </p:cNvSpPr>
          <p:nvPr>
            <p:ph sz="quarter" idx="4"/>
          </p:nvPr>
        </p:nvSpPr>
        <p:spPr>
          <a:xfrm>
            <a:off x="10825461" y="11058863"/>
            <a:ext cx="9090826" cy="16265921"/>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FCF16CDF-A761-D943-B62D-AF521B1A7D78}" type="datetimeFigureOut">
              <a:rPr lang="cs-CZ" smtClean="0"/>
              <a:t>01.05.19</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FCF16CDF-A761-D943-B62D-AF521B1A7D78}" type="datetimeFigureOut">
              <a:rPr lang="cs-CZ" smtClean="0"/>
              <a:t>01.05.19</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16CDF-A761-D943-B62D-AF521B1A7D78}" type="datetimeFigureOut">
              <a:rPr lang="cs-CZ" smtClean="0"/>
              <a:t>01.05.19</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smtClean="0"/>
              <a:t>Kliknutím lze upravit styl.</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smtClean="0"/>
              <a:t>Po kliknutí můžete upravovat styly textu v předloze.</a:t>
            </a:r>
          </a:p>
        </p:txBody>
      </p:sp>
      <p:sp>
        <p:nvSpPr>
          <p:cNvPr id="5" name="Date Placeholder 4"/>
          <p:cNvSpPr>
            <a:spLocks noGrp="1"/>
          </p:cNvSpPr>
          <p:nvPr>
            <p:ph type="dt" sz="half" idx="10"/>
          </p:nvPr>
        </p:nvSpPr>
        <p:spPr/>
        <p:txBody>
          <a:bodyPr/>
          <a:lstStyle/>
          <a:p>
            <a:fld id="{FCF16CDF-A761-D943-B62D-AF521B1A7D78}" type="datetimeFigureOut">
              <a:rPr lang="cs-CZ" smtClean="0"/>
              <a:t>01.05.19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cs-CZ" smtClean="0"/>
              <a:t>Přetáhněte obrázek na zástupný symbol nebo klikněte na ikonu pro přidání.</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smtClean="0"/>
              <a:t>Po kliknutí můžete upravovat styly textu v předloze.</a:t>
            </a:r>
          </a:p>
        </p:txBody>
      </p:sp>
      <p:sp>
        <p:nvSpPr>
          <p:cNvPr id="5" name="Date Placeholder 4"/>
          <p:cNvSpPr>
            <a:spLocks noGrp="1"/>
          </p:cNvSpPr>
          <p:nvPr>
            <p:ph type="dt" sz="half" idx="10"/>
          </p:nvPr>
        </p:nvSpPr>
        <p:spPr/>
        <p:txBody>
          <a:bodyPr/>
          <a:lstStyle/>
          <a:p>
            <a:fld id="{FCF16CDF-A761-D943-B62D-AF521B1A7D78}" type="datetimeFigureOut">
              <a:rPr lang="cs-CZ" smtClean="0"/>
              <a:t>01.05.19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FCF16CDF-A761-D943-B62D-AF521B1A7D78}" type="datetimeFigureOut">
              <a:rPr lang="cs-CZ" smtClean="0"/>
              <a:t>01.05.19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FCF16CDF-A761-D943-B62D-AF521B1A7D78}" type="datetimeFigureOut">
              <a:rPr lang="cs-CZ" smtClean="0"/>
              <a:t>01.05.19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A8F6F18-C768-E347-AA8E-90F6E774DA43}"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FCF16CDF-A761-D943-B62D-AF521B1A7D78}" type="datetimeFigureOut">
              <a:rPr lang="cs-CZ" smtClean="0"/>
              <a:t>01.05.19</a:t>
            </a:fld>
            <a:endParaRPr lang="cs-CZ"/>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DA8F6F18-C768-E347-AA8E-90F6E774DA43}" type="slidenum">
              <a:rPr lang="cs-CZ" smtClean="0"/>
              <a:t>‹#›</a:t>
            </a:fld>
            <a:endParaRPr lang="cs-CZ"/>
          </a:p>
        </p:txBody>
      </p:sp>
    </p:spTree>
    <p:extLst>
      <p:ext uri="{BB962C8B-B14F-4D97-AF65-F5344CB8AC3E}">
        <p14:creationId xmlns:p14="http://schemas.microsoft.com/office/powerpoint/2010/main" val="16434153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52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10" name="TextovéPole 9"/>
          <p:cNvSpPr txBox="1"/>
          <p:nvPr/>
        </p:nvSpPr>
        <p:spPr>
          <a:xfrm>
            <a:off x="-1" y="613458"/>
            <a:ext cx="21383625" cy="3182538"/>
          </a:xfrm>
          <a:prstGeom prst="rect">
            <a:avLst/>
          </a:prstGeom>
          <a:noFill/>
        </p:spPr>
        <p:txBody>
          <a:bodyPr wrap="square" rtlCol="0">
            <a:spAutoFit/>
          </a:bodyPr>
          <a:lstStyle/>
          <a:p>
            <a:pPr algn="ctr"/>
            <a:r>
              <a:rPr lang="cs-CZ" sz="7600" dirty="0">
                <a:ln w="0"/>
                <a:effectLst>
                  <a:glow rad="63500">
                    <a:schemeClr val="accent3">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Technika Book" charset="0"/>
                <a:ea typeface="Technika Book" charset="0"/>
                <a:cs typeface="Technika Book" charset="0"/>
              </a:rPr>
              <a:t>Získávání a výběr zaměstnanců ve společnosti IKEA</a:t>
            </a:r>
            <a:r>
              <a:rPr lang="cs-CZ" sz="7200" dirty="0">
                <a:ln w="0"/>
                <a:effectLst>
                  <a:glow rad="63500">
                    <a:schemeClr val="accent3">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Technika Book" charset="0"/>
                <a:ea typeface="Technika Book" charset="0"/>
                <a:cs typeface="Technika Book" charset="0"/>
              </a:rPr>
              <a:t> </a:t>
            </a:r>
            <a:endParaRPr lang="cs-CZ" dirty="0" smtClean="0">
              <a:latin typeface="Technika Book" charset="0"/>
              <a:ea typeface="Technika Book" charset="0"/>
              <a:cs typeface="Technika Book" charset="0"/>
            </a:endParaRPr>
          </a:p>
          <a:p>
            <a:endParaRPr lang="cs-CZ" dirty="0"/>
          </a:p>
        </p:txBody>
      </p:sp>
      <p:sp>
        <p:nvSpPr>
          <p:cNvPr id="2" name="TextovéPole 1"/>
          <p:cNvSpPr txBox="1"/>
          <p:nvPr/>
        </p:nvSpPr>
        <p:spPr>
          <a:xfrm>
            <a:off x="799961" y="3260317"/>
            <a:ext cx="12396282" cy="3336426"/>
          </a:xfrm>
          <a:prstGeom prst="rect">
            <a:avLst/>
          </a:prstGeom>
          <a:noFill/>
        </p:spPr>
        <p:txBody>
          <a:bodyPr wrap="square" rtlCol="0">
            <a:spAutoFit/>
          </a:bodyPr>
          <a:lstStyle/>
          <a:p>
            <a:r>
              <a:rPr lang="cs-CZ" sz="5400" dirty="0">
                <a:effectLst>
                  <a:outerShdw blurRad="50800" dist="38100" dir="2700000" algn="tl" rotWithShape="0">
                    <a:prstClr val="black">
                      <a:alpha val="40000"/>
                    </a:prstClr>
                  </a:outerShdw>
                </a:effectLst>
                <a:latin typeface="Technika Book" charset="0"/>
                <a:ea typeface="Technika Book" charset="0"/>
                <a:cs typeface="Technika Book" charset="0"/>
              </a:rPr>
              <a:t>Student: </a:t>
            </a:r>
            <a:r>
              <a:rPr lang="cs-CZ" sz="5400" dirty="0">
                <a:latin typeface="Technika Book" charset="0"/>
                <a:ea typeface="Technika Book" charset="0"/>
                <a:cs typeface="Technika Book" charset="0"/>
              </a:rPr>
              <a:t>Tereza Kuklová</a:t>
            </a:r>
          </a:p>
          <a:p>
            <a:r>
              <a:rPr lang="cs-CZ" sz="5400" dirty="0">
                <a:effectLst>
                  <a:outerShdw blurRad="50800" dist="38100" dir="2700000" algn="tl" rotWithShape="0">
                    <a:prstClr val="black">
                      <a:alpha val="40000"/>
                    </a:prstClr>
                  </a:outerShdw>
                </a:effectLst>
                <a:latin typeface="Technika Book" charset="0"/>
                <a:ea typeface="Technika Book" charset="0"/>
                <a:cs typeface="Technika Book" charset="0"/>
              </a:rPr>
              <a:t>Vedoucí práce: </a:t>
            </a:r>
            <a:r>
              <a:rPr lang="cs-CZ" sz="5400" dirty="0">
                <a:latin typeface="Technika Book" charset="0"/>
                <a:ea typeface="Technika Book" charset="0"/>
                <a:cs typeface="Technika Book" charset="0"/>
              </a:rPr>
              <a:t>Ing. Martin Šikýř, Ph.D.</a:t>
            </a:r>
          </a:p>
          <a:p>
            <a:r>
              <a:rPr lang="cs-CZ" sz="5400" dirty="0">
                <a:effectLst>
                  <a:outerShdw blurRad="50800" dist="38100" dir="2700000" algn="tl" rotWithShape="0">
                    <a:prstClr val="black">
                      <a:alpha val="40000"/>
                    </a:prstClr>
                  </a:outerShdw>
                </a:effectLst>
                <a:latin typeface="Technika Book" charset="0"/>
                <a:ea typeface="Technika Book" charset="0"/>
                <a:cs typeface="Technika Book" charset="0"/>
              </a:rPr>
              <a:t>Akademický rok: </a:t>
            </a:r>
            <a:r>
              <a:rPr lang="cs-CZ" sz="5400" dirty="0">
                <a:latin typeface="Technika Book" charset="0"/>
                <a:ea typeface="Technika Book" charset="0"/>
                <a:cs typeface="Technika Book" charset="0"/>
              </a:rPr>
              <a:t>2018/2019</a:t>
            </a:r>
          </a:p>
          <a:p>
            <a:pPr algn="ct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52" y="18750586"/>
            <a:ext cx="9126000" cy="5436768"/>
          </a:xfrm>
          <a:prstGeom prst="rect">
            <a:avLst/>
          </a:prstGeom>
        </p:spPr>
      </p:pic>
      <p:sp>
        <p:nvSpPr>
          <p:cNvPr id="4" name="TextovéPole 3"/>
          <p:cNvSpPr txBox="1"/>
          <p:nvPr/>
        </p:nvSpPr>
        <p:spPr>
          <a:xfrm>
            <a:off x="415152" y="24588954"/>
            <a:ext cx="9826262" cy="7042184"/>
          </a:xfrm>
          <a:prstGeom prst="rect">
            <a:avLst/>
          </a:prstGeom>
          <a:noFill/>
        </p:spPr>
        <p:txBody>
          <a:bodyPr wrap="square" rtlCol="0">
            <a:spAutoFit/>
          </a:bodyPr>
          <a:lstStyle/>
          <a:p>
            <a:pPr>
              <a:spcAft>
                <a:spcPts val="1200"/>
              </a:spcAft>
            </a:pPr>
            <a:r>
              <a:rPr lang="cs-CZ" sz="4000" b="1" dirty="0" smtClean="0">
                <a:effectLst>
                  <a:outerShdw blurRad="50800" dist="38100" dir="2700000" algn="tl" rotWithShape="0">
                    <a:prstClr val="black">
                      <a:alpha val="40000"/>
                    </a:prstClr>
                  </a:outerShdw>
                </a:effectLst>
                <a:latin typeface="Technika Book" charset="0"/>
                <a:ea typeface="Technika Book" charset="0"/>
                <a:cs typeface="Technika Book" charset="0"/>
              </a:rPr>
              <a:t>Návrhy opatření</a:t>
            </a:r>
            <a:endParaRPr lang="cs-CZ" sz="3800" dirty="0" smtClean="0">
              <a:effectLst>
                <a:outerShdw blurRad="50800" dist="38100" dir="2700000" algn="tl" rotWithShape="0">
                  <a:prstClr val="black">
                    <a:alpha val="40000"/>
                  </a:prstClr>
                </a:outerShdw>
              </a:effectLst>
              <a:latin typeface="Technika Book" charset="0"/>
              <a:ea typeface="Technika Book" charset="0"/>
              <a:cs typeface="Technika Book" charset="0"/>
            </a:endParaRPr>
          </a:p>
          <a:p>
            <a:pPr marL="685800" indent="-685800">
              <a:buFont typeface="Arial" charset="0"/>
              <a:buChar char="•"/>
            </a:pPr>
            <a:r>
              <a:rPr lang="cs-CZ" sz="3600" b="1" dirty="0" smtClean="0">
                <a:latin typeface="Technika Book" charset="0"/>
                <a:ea typeface="Technika Book" charset="0"/>
                <a:cs typeface="Technika Book" charset="0"/>
              </a:rPr>
              <a:t>Návrh 1 </a:t>
            </a:r>
            <a:r>
              <a:rPr lang="cs-CZ" sz="3600" dirty="0" smtClean="0">
                <a:latin typeface="Technika Book" charset="0"/>
                <a:ea typeface="Technika Book" charset="0"/>
                <a:cs typeface="Technika Book" charset="0"/>
              </a:rPr>
              <a:t>- Lepší proškolení mentorů</a:t>
            </a:r>
          </a:p>
          <a:p>
            <a:pPr marL="685800" indent="-685800">
              <a:buFont typeface="Arial" charset="0"/>
              <a:buChar char="•"/>
            </a:pPr>
            <a:r>
              <a:rPr lang="cs-CZ" sz="3600" b="1" dirty="0" smtClean="0">
                <a:latin typeface="Technika Book" charset="0"/>
                <a:ea typeface="Technika Book" charset="0"/>
                <a:cs typeface="Technika Book" charset="0"/>
              </a:rPr>
              <a:t>Návrh 2 </a:t>
            </a:r>
            <a:r>
              <a:rPr lang="cs-CZ" sz="3600" dirty="0" smtClean="0">
                <a:latin typeface="Technika Book" charset="0"/>
                <a:ea typeface="Technika Book" charset="0"/>
                <a:cs typeface="Technika Book" charset="0"/>
              </a:rPr>
              <a:t>- Využívat více metod získávání pracovníků</a:t>
            </a:r>
          </a:p>
          <a:p>
            <a:pPr marL="685800" indent="-685800">
              <a:buFont typeface="Arial" charset="0"/>
              <a:buChar char="•"/>
            </a:pPr>
            <a:r>
              <a:rPr lang="cs-CZ" sz="3600" b="1" dirty="0" smtClean="0">
                <a:latin typeface="Technika Book" charset="0"/>
                <a:ea typeface="Technika Book" charset="0"/>
                <a:cs typeface="Technika Book" charset="0"/>
              </a:rPr>
              <a:t>Návrh 3 </a:t>
            </a:r>
            <a:r>
              <a:rPr lang="cs-CZ" sz="3600" dirty="0" smtClean="0">
                <a:latin typeface="Technika Book" charset="0"/>
                <a:ea typeface="Technika Book" charset="0"/>
                <a:cs typeface="Technika Book" charset="0"/>
              </a:rPr>
              <a:t>- Více využívat vnějších zdrojů pracovníků</a:t>
            </a:r>
          </a:p>
          <a:p>
            <a:pPr marL="685800" indent="-685800">
              <a:buFont typeface="Arial" charset="0"/>
              <a:buChar char="•"/>
            </a:pPr>
            <a:r>
              <a:rPr lang="cs-CZ" sz="3600" b="1" dirty="0" smtClean="0">
                <a:latin typeface="Technika Book" charset="0"/>
                <a:ea typeface="Technika Book" charset="0"/>
                <a:cs typeface="Technika Book" charset="0"/>
              </a:rPr>
              <a:t>Návrh 4 </a:t>
            </a:r>
            <a:r>
              <a:rPr lang="cs-CZ" sz="3600" dirty="0" smtClean="0">
                <a:latin typeface="Technika Book" charset="0"/>
                <a:ea typeface="Technika Book" charset="0"/>
                <a:cs typeface="Technika Book" charset="0"/>
              </a:rPr>
              <a:t>- Vytvoření osobního dotazníku</a:t>
            </a:r>
          </a:p>
          <a:p>
            <a:pPr marL="685800" indent="-685800">
              <a:buFont typeface="Arial" charset="0"/>
              <a:buChar char="•"/>
            </a:pPr>
            <a:r>
              <a:rPr lang="cs-CZ" sz="3600" b="1" dirty="0" smtClean="0">
                <a:latin typeface="Technika Book" charset="0"/>
                <a:ea typeface="Technika Book" charset="0"/>
                <a:cs typeface="Technika Book" charset="0"/>
              </a:rPr>
              <a:t>Návrh 5 </a:t>
            </a:r>
            <a:r>
              <a:rPr lang="cs-CZ" sz="3600" dirty="0" smtClean="0">
                <a:latin typeface="Technika Book" charset="0"/>
                <a:ea typeface="Technika Book" charset="0"/>
                <a:cs typeface="Technika Book" charset="0"/>
              </a:rPr>
              <a:t>- Přítomnost manažera během všech kol výběrového řízení</a:t>
            </a:r>
          </a:p>
          <a:p>
            <a:endParaRPr lang="cs-CZ" dirty="0" smtClean="0"/>
          </a:p>
          <a:p>
            <a:endParaRPr lang="cs-CZ" dirty="0"/>
          </a:p>
        </p:txBody>
      </p:sp>
      <p:pic>
        <p:nvPicPr>
          <p:cNvPr id="11" name="Obrázek 10"/>
          <p:cNvPicPr>
            <a:picLocks noChangeAspect="1"/>
          </p:cNvPicPr>
          <p:nvPr/>
        </p:nvPicPr>
        <p:blipFill>
          <a:blip r:embed="rId3"/>
          <a:stretch>
            <a:fillRect/>
          </a:stretch>
        </p:blipFill>
        <p:spPr>
          <a:xfrm>
            <a:off x="14572570" y="2468036"/>
            <a:ext cx="5434727" cy="4128707"/>
          </a:xfrm>
          <a:prstGeom prst="rect">
            <a:avLst/>
          </a:prstGeom>
        </p:spPr>
      </p:pic>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987" y="11473370"/>
            <a:ext cx="20907648" cy="2787807"/>
          </a:xfrm>
          <a:prstGeom prst="rect">
            <a:avLst/>
          </a:prstGeom>
        </p:spPr>
      </p:pic>
      <p:pic>
        <p:nvPicPr>
          <p:cNvPr id="7" name="Obráze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07518" y="24197069"/>
            <a:ext cx="9189430" cy="5436000"/>
          </a:xfrm>
          <a:prstGeom prst="rect">
            <a:avLst/>
          </a:prstGeom>
        </p:spPr>
      </p:pic>
      <p:sp>
        <p:nvSpPr>
          <p:cNvPr id="8" name="TextovéPole 7"/>
          <p:cNvSpPr txBox="1"/>
          <p:nvPr/>
        </p:nvSpPr>
        <p:spPr>
          <a:xfrm>
            <a:off x="237987" y="14459915"/>
            <a:ext cx="9440548" cy="4382866"/>
          </a:xfrm>
          <a:prstGeom prst="rect">
            <a:avLst/>
          </a:prstGeom>
          <a:noFill/>
        </p:spPr>
        <p:txBody>
          <a:bodyPr wrap="square" rtlCol="0">
            <a:spAutoFit/>
          </a:bodyPr>
          <a:lstStyle/>
          <a:p>
            <a:pPr>
              <a:spcAft>
                <a:spcPts val="1200"/>
              </a:spcAft>
            </a:pPr>
            <a:r>
              <a:rPr lang="cs-CZ" sz="4000" b="1" dirty="0" smtClean="0">
                <a:effectLst>
                  <a:outerShdw blurRad="50800" dist="38100" dir="2700000" algn="tl" rotWithShape="0">
                    <a:prstClr val="black">
                      <a:alpha val="40000"/>
                    </a:prstClr>
                  </a:outerShdw>
                </a:effectLst>
                <a:latin typeface="Technika Book" charset="0"/>
                <a:ea typeface="Technika Book" charset="0"/>
                <a:cs typeface="Technika Book" charset="0"/>
              </a:rPr>
              <a:t>Cíl práce</a:t>
            </a:r>
          </a:p>
          <a:p>
            <a:r>
              <a:rPr lang="cs-CZ" sz="3600" dirty="0">
                <a:latin typeface="Technika Book" charset="0"/>
                <a:ea typeface="Technika Book" charset="0"/>
                <a:cs typeface="Technika Book" charset="0"/>
              </a:rPr>
              <a:t>Cílem práce je zhodnotit získávání a výběr zaměstnanců ve vybrané organizaci, posoudit uplatňované postupy, určit možné problémy a </a:t>
            </a:r>
            <a:r>
              <a:rPr lang="cs-CZ" sz="3600" dirty="0" smtClean="0">
                <a:latin typeface="Technika Book" charset="0"/>
                <a:ea typeface="Technika Book" charset="0"/>
                <a:cs typeface="Technika Book" charset="0"/>
              </a:rPr>
              <a:t>navrhnout </a:t>
            </a:r>
            <a:r>
              <a:rPr lang="cs-CZ" sz="3600" dirty="0">
                <a:latin typeface="Technika Book" charset="0"/>
                <a:ea typeface="Technika Book" charset="0"/>
                <a:cs typeface="Technika Book" charset="0"/>
              </a:rPr>
              <a:t>vhodné změny.</a:t>
            </a:r>
          </a:p>
          <a:p>
            <a:endParaRPr lang="cs-CZ" dirty="0"/>
          </a:p>
        </p:txBody>
      </p:sp>
      <p:sp>
        <p:nvSpPr>
          <p:cNvPr id="9" name="TextovéPole 8"/>
          <p:cNvSpPr txBox="1"/>
          <p:nvPr/>
        </p:nvSpPr>
        <p:spPr>
          <a:xfrm>
            <a:off x="415152" y="6269484"/>
            <a:ext cx="20907648" cy="5413918"/>
          </a:xfrm>
          <a:prstGeom prst="rect">
            <a:avLst/>
          </a:prstGeom>
          <a:noFill/>
        </p:spPr>
        <p:txBody>
          <a:bodyPr wrap="square" rtlCol="0">
            <a:spAutoFit/>
          </a:bodyPr>
          <a:lstStyle/>
          <a:p>
            <a:pPr>
              <a:spcAft>
                <a:spcPts val="600"/>
              </a:spcAft>
            </a:pPr>
            <a:r>
              <a:rPr lang="cs-CZ" sz="4000" b="1" dirty="0" err="1">
                <a:effectLst>
                  <a:outerShdw blurRad="50800" dist="38100" dir="2700000" algn="tl" rotWithShape="0">
                    <a:prstClr val="black">
                      <a:alpha val="40000"/>
                    </a:prstClr>
                  </a:outerShdw>
                </a:effectLst>
                <a:latin typeface="Technika Book" charset="0"/>
                <a:ea typeface="Technika Book" charset="0"/>
                <a:cs typeface="Technika Book" charset="0"/>
              </a:rPr>
              <a:t>Abstrak</a:t>
            </a:r>
            <a:endParaRPr lang="cs-CZ" sz="4000" b="1" dirty="0">
              <a:effectLst>
                <a:outerShdw blurRad="50800" dist="38100" dir="2700000" algn="tl" rotWithShape="0">
                  <a:prstClr val="black">
                    <a:alpha val="40000"/>
                  </a:prstClr>
                </a:outerShdw>
              </a:effectLst>
              <a:latin typeface="Technika Book" charset="0"/>
              <a:ea typeface="Technika Book" charset="0"/>
              <a:cs typeface="Technika Book" charset="0"/>
            </a:endParaRPr>
          </a:p>
          <a:p>
            <a:r>
              <a:rPr lang="cs-CZ" sz="3600" dirty="0">
                <a:latin typeface="Technika Book" charset="0"/>
                <a:ea typeface="Technika Book" charset="0"/>
                <a:cs typeface="Technika Book" charset="0"/>
              </a:rPr>
              <a:t>Bakalářská práce zkoumá proces získávání a výběru pracovníků ve společnosti IKEA s cílem posoudit uplatňované postupy, určit možné problémy a navrhnout vhodná zlepšení. Teoretická část vychází z odborné literatury a vymezuje proces získávání a výběru pracovníků. Praktická část představuje společnost IKEA a analyzuje proces získávání a výběru pracovníků v této společnosti, a to s využitím interních dokumentů, rozhovoru s personalistou a dotazníkového šetření mezi zaměstnanci společnosti. Výsledkem práce jsou návrhy na zlepšení procesu získávání a výběru pracovníků ve společnosti.</a:t>
            </a:r>
          </a:p>
          <a:p>
            <a:endParaRPr lang="cs-CZ" dirty="0"/>
          </a:p>
        </p:txBody>
      </p:sp>
      <p:sp>
        <p:nvSpPr>
          <p:cNvPr id="3" name="TextovéPole 2"/>
          <p:cNvSpPr txBox="1"/>
          <p:nvPr/>
        </p:nvSpPr>
        <p:spPr>
          <a:xfrm>
            <a:off x="10081666" y="14578595"/>
            <a:ext cx="11241134" cy="9291903"/>
          </a:xfrm>
          <a:prstGeom prst="rect">
            <a:avLst/>
          </a:prstGeom>
          <a:noFill/>
        </p:spPr>
        <p:txBody>
          <a:bodyPr wrap="square" rtlCol="0">
            <a:spAutoFit/>
          </a:bodyPr>
          <a:lstStyle/>
          <a:p>
            <a:pPr>
              <a:spcAft>
                <a:spcPts val="600"/>
              </a:spcAft>
            </a:pPr>
            <a:r>
              <a:rPr lang="en-GB" sz="4000" b="1" dirty="0">
                <a:effectLst>
                  <a:outerShdw blurRad="50800" dist="38100" dir="2700000" algn="tl" rotWithShape="0">
                    <a:prstClr val="black">
                      <a:alpha val="40000"/>
                    </a:prstClr>
                  </a:outerShdw>
                </a:effectLst>
                <a:latin typeface="Technika Book" charset="0"/>
                <a:ea typeface="Technika Book" charset="0"/>
                <a:cs typeface="Technika Book" charset="0"/>
              </a:rPr>
              <a:t>Abstract</a:t>
            </a:r>
            <a:endParaRPr lang="cs-CZ" sz="4000" b="1" dirty="0">
              <a:effectLst>
                <a:outerShdw blurRad="50800" dist="38100" dir="2700000" algn="tl" rotWithShape="0">
                  <a:prstClr val="black">
                    <a:alpha val="40000"/>
                  </a:prstClr>
                </a:outerShdw>
              </a:effectLst>
              <a:latin typeface="Technika Book" charset="0"/>
              <a:ea typeface="Technika Book" charset="0"/>
              <a:cs typeface="Technika Book" charset="0"/>
            </a:endParaRPr>
          </a:p>
          <a:p>
            <a:r>
              <a:rPr lang="en-GB" sz="3600" dirty="0">
                <a:latin typeface="Technika Book" charset="0"/>
                <a:ea typeface="Technika Book" charset="0"/>
                <a:cs typeface="Technika Book" charset="0"/>
              </a:rPr>
              <a:t>The bachelor thesis examines the process of recruitment and selection at IKEA in order to assess the applied procedures, identify possible problems and propose appropriate improvements. The theoretical part is based on professional literature and defines the process of recruitment and selection. The practical part introduces the IKEA company and </a:t>
            </a:r>
            <a:r>
              <a:rPr lang="en-GB" sz="3600" dirty="0" err="1">
                <a:latin typeface="Technika Book" charset="0"/>
                <a:ea typeface="Technika Book" charset="0"/>
                <a:cs typeface="Technika Book" charset="0"/>
              </a:rPr>
              <a:t>analyzes</a:t>
            </a:r>
            <a:r>
              <a:rPr lang="en-GB" sz="3600" dirty="0">
                <a:latin typeface="Technika Book" charset="0"/>
                <a:ea typeface="Technika Book" charset="0"/>
                <a:cs typeface="Technika Book" charset="0"/>
              </a:rPr>
              <a:t> the process of recruiting and selecting employees in this company, using internal documents, interviewing HR and questionnaire survey among the company's employees. The result of this work are suggestions for improving the process of recruitment and selection of employees in the company.</a:t>
            </a:r>
            <a:endParaRPr lang="cs-CZ" sz="3600" dirty="0">
              <a:latin typeface="Technika Book" charset="0"/>
              <a:ea typeface="Technika Book" charset="0"/>
              <a:cs typeface="Technika Book" charset="0"/>
            </a:endParaRPr>
          </a:p>
          <a:p>
            <a:endParaRPr lang="cs-CZ" dirty="0"/>
          </a:p>
        </p:txBody>
      </p:sp>
    </p:spTree>
    <p:extLst>
      <p:ext uri="{BB962C8B-B14F-4D97-AF65-F5344CB8AC3E}">
        <p14:creationId xmlns:p14="http://schemas.microsoft.com/office/powerpoint/2010/main" val="617965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96</TotalTime>
  <Words>205</Words>
  <Application>Microsoft Macintosh PowerPoint</Application>
  <PresentationFormat>Vlastní</PresentationFormat>
  <Paragraphs>16</Paragraphs>
  <Slides>1</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Calibri</vt:lpstr>
      <vt:lpstr>Calibri Light</vt:lpstr>
      <vt:lpstr>Technika Book</vt:lpstr>
      <vt:lpstr>Arial</vt:lpstr>
      <vt:lpstr>Motiv Office</vt:lpstr>
      <vt:lpstr>Prezentace aplikace PowerPoint</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Kuklova, Tereza</dc:creator>
  <cp:lastModifiedBy>Kuklova, Tereza</cp:lastModifiedBy>
  <cp:revision>16</cp:revision>
  <dcterms:created xsi:type="dcterms:W3CDTF">2019-04-23T06:26:20Z</dcterms:created>
  <dcterms:modified xsi:type="dcterms:W3CDTF">2019-05-01T11:12:29Z</dcterms:modified>
</cp:coreProperties>
</file>