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3.xml" ContentType="application/vnd.openxmlformats-officedocument.drawingml.chart+xml"/>
  <Override PartName="/ppt/charts/chart4.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5899D4"/>
    <a:srgbClr val="5195D3"/>
    <a:srgbClr val="4B91D1"/>
    <a:srgbClr val="003399"/>
    <a:srgbClr val="A7C4FF"/>
    <a:srgbClr val="002164"/>
    <a:srgbClr val="698ED9"/>
    <a:srgbClr val="C0C0C0"/>
    <a:srgbClr val="0046D2"/>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5620"/>
    <p:restoredTop sz="93896" autoAdjust="0"/>
  </p:normalViewPr>
  <p:slideViewPr>
    <p:cSldViewPr snapToGrid="0" showGuides="1">
      <p:cViewPr>
        <p:scale>
          <a:sx n="40" d="100"/>
          <a:sy n="40" d="100"/>
        </p:scale>
        <p:origin x="-2844" y="-78"/>
      </p:cViewPr>
      <p:guideLst>
        <p:guide orient="horz" pos="4449"/>
        <p:guide orient="horz" pos="18577"/>
        <p:guide orient="horz" pos="1976"/>
        <p:guide pos="673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G:\Dip\Praktick&#225;%20&#269;&#225;st\Excel%20podklad%20pro%20dotazn&#237;k%20podnikat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Dip\Praktick&#225;%20&#269;&#225;st\Excel%20podklad%20pro%20dotazn&#237;k%20podnikat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Dip\Praktick&#225;%20&#269;&#225;st\Excel%20podklad%20pro%20dotazn&#237;k%20podnikat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Dip\Praktick&#225;%20&#269;&#225;st\Excel%20podklad%20pro%20dotazn&#237;k%20podnikat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cs-CZ"/>
  <c:style val="10"/>
  <c:chart>
    <c:title>
      <c:tx>
        <c:rich>
          <a:bodyPr/>
          <a:lstStyle/>
          <a:p>
            <a:pPr>
              <a:defRPr sz="2400"/>
            </a:pPr>
            <a:r>
              <a:rPr lang="cs-CZ" sz="2400" b="1" dirty="0">
                <a:effectLst/>
              </a:rPr>
              <a:t>Promítlo/promítne se zavedení EET znatelně ve Vašich nákladech?</a:t>
            </a:r>
          </a:p>
        </c:rich>
      </c:tx>
      <c:layout/>
    </c:title>
    <c:plotArea>
      <c:layout/>
      <c:pieChart>
        <c:varyColors val="1"/>
        <c:ser>
          <c:idx val="0"/>
          <c:order val="0"/>
          <c:dLbls>
            <c:txPr>
              <a:bodyPr/>
              <a:lstStyle/>
              <a:p>
                <a:pPr>
                  <a:defRPr sz="2000"/>
                </a:pPr>
                <a:endParaRPr lang="cs-CZ"/>
              </a:p>
            </c:txPr>
            <c:showPercent val="1"/>
          </c:dLbls>
          <c:cat>
            <c:strRef>
              <c:f>Sheet8!$A$1:$A$2</c:f>
              <c:strCache>
                <c:ptCount val="2"/>
                <c:pt idx="0">
                  <c:v>Ano</c:v>
                </c:pt>
                <c:pt idx="1">
                  <c:v>Ne</c:v>
                </c:pt>
              </c:strCache>
            </c:strRef>
          </c:cat>
          <c:val>
            <c:numRef>
              <c:f>Sheet8!$B$1:$B$2</c:f>
              <c:numCache>
                <c:formatCode>General</c:formatCode>
                <c:ptCount val="2"/>
                <c:pt idx="0">
                  <c:v>11</c:v>
                </c:pt>
                <c:pt idx="1">
                  <c:v>7</c:v>
                </c:pt>
              </c:numCache>
            </c:numRef>
          </c:val>
        </c:ser>
        <c:dLbls>
          <c:showPercent val="1"/>
        </c:dLbls>
        <c:firstSliceAng val="0"/>
      </c:pieChart>
    </c:plotArea>
    <c:legend>
      <c:legendPos val="t"/>
      <c:layout/>
      <c:txPr>
        <a:bodyPr/>
        <a:lstStyle/>
        <a:p>
          <a:pPr>
            <a:defRPr sz="2000"/>
          </a:pPr>
          <a:endParaRPr lang="cs-CZ"/>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cs-CZ"/>
  <c:style val="10"/>
  <c:chart>
    <c:title>
      <c:tx>
        <c:rich>
          <a:bodyPr/>
          <a:lstStyle/>
          <a:p>
            <a:pPr>
              <a:defRPr sz="2000"/>
            </a:pPr>
            <a:r>
              <a:rPr lang="cs-CZ" sz="2400" b="1" i="0" u="none" strike="noStrike" baseline="0" dirty="0">
                <a:effectLst/>
              </a:rPr>
              <a:t>Promítlo/promítne se zavedení EET do Vašich cen zboží/služeb?</a:t>
            </a:r>
            <a:endParaRPr lang="cs-CZ" sz="2400" dirty="0"/>
          </a:p>
        </c:rich>
      </c:tx>
      <c:layout/>
    </c:title>
    <c:plotArea>
      <c:layout/>
      <c:pieChart>
        <c:varyColors val="1"/>
        <c:ser>
          <c:idx val="0"/>
          <c:order val="0"/>
          <c:dLbls>
            <c:txPr>
              <a:bodyPr/>
              <a:lstStyle/>
              <a:p>
                <a:pPr>
                  <a:defRPr sz="2000"/>
                </a:pPr>
                <a:endParaRPr lang="cs-CZ"/>
              </a:p>
            </c:txPr>
            <c:showPercent val="1"/>
          </c:dLbls>
          <c:cat>
            <c:strRef>
              <c:f>Sheet9!$A$1:$A$2</c:f>
              <c:strCache>
                <c:ptCount val="2"/>
                <c:pt idx="0">
                  <c:v>Ano</c:v>
                </c:pt>
                <c:pt idx="1">
                  <c:v>Ne</c:v>
                </c:pt>
              </c:strCache>
            </c:strRef>
          </c:cat>
          <c:val>
            <c:numRef>
              <c:f>Sheet9!$B$1:$B$2</c:f>
              <c:numCache>
                <c:formatCode>General</c:formatCode>
                <c:ptCount val="2"/>
                <c:pt idx="0">
                  <c:v>7</c:v>
                </c:pt>
                <c:pt idx="1">
                  <c:v>11</c:v>
                </c:pt>
              </c:numCache>
            </c:numRef>
          </c:val>
        </c:ser>
        <c:dLbls>
          <c:showPercent val="1"/>
        </c:dLbls>
        <c:firstSliceAng val="0"/>
      </c:pieChart>
    </c:plotArea>
    <c:legend>
      <c:legendPos val="t"/>
      <c:layout/>
      <c:txPr>
        <a:bodyPr/>
        <a:lstStyle/>
        <a:p>
          <a:pPr>
            <a:defRPr sz="2000"/>
          </a:pPr>
          <a:endParaRPr lang="cs-CZ"/>
        </a:p>
      </c:txPr>
    </c:legend>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cs-CZ"/>
  <c:style val="10"/>
  <c:chart>
    <c:title>
      <c:tx>
        <c:rich>
          <a:bodyPr/>
          <a:lstStyle/>
          <a:p>
            <a:pPr>
              <a:defRPr sz="2400"/>
            </a:pPr>
            <a:r>
              <a:rPr lang="cs-CZ" sz="2400"/>
              <a:t>Shledáváte zavedení EET v České republice jako pozitivní?</a:t>
            </a:r>
          </a:p>
          <a:p>
            <a:pPr>
              <a:defRPr sz="2400"/>
            </a:pPr>
            <a:endParaRPr lang="cs-CZ" sz="2400"/>
          </a:p>
        </c:rich>
      </c:tx>
      <c:layout/>
    </c:title>
    <c:plotArea>
      <c:layout/>
      <c:pieChart>
        <c:varyColors val="1"/>
        <c:ser>
          <c:idx val="0"/>
          <c:order val="0"/>
          <c:dLbls>
            <c:txPr>
              <a:bodyPr/>
              <a:lstStyle/>
              <a:p>
                <a:pPr>
                  <a:defRPr sz="2000"/>
                </a:pPr>
                <a:endParaRPr lang="cs-CZ"/>
              </a:p>
            </c:txPr>
            <c:showPercent val="1"/>
          </c:dLbls>
          <c:cat>
            <c:strRef>
              <c:f>Sheet7!$A$1:$A$3</c:f>
              <c:strCache>
                <c:ptCount val="3"/>
                <c:pt idx="0">
                  <c:v>Ano</c:v>
                </c:pt>
                <c:pt idx="1">
                  <c:v>Ne</c:v>
                </c:pt>
                <c:pt idx="2">
                  <c:v>Nevím</c:v>
                </c:pt>
              </c:strCache>
            </c:strRef>
          </c:cat>
          <c:val>
            <c:numRef>
              <c:f>Sheet7!$B$1:$B$3</c:f>
              <c:numCache>
                <c:formatCode>General</c:formatCode>
                <c:ptCount val="3"/>
                <c:pt idx="0">
                  <c:v>2</c:v>
                </c:pt>
                <c:pt idx="1">
                  <c:v>14</c:v>
                </c:pt>
                <c:pt idx="2">
                  <c:v>2</c:v>
                </c:pt>
              </c:numCache>
            </c:numRef>
          </c:val>
        </c:ser>
        <c:dLbls>
          <c:showPercent val="1"/>
        </c:dLbls>
        <c:firstSliceAng val="0"/>
      </c:pieChart>
    </c:plotArea>
    <c:legend>
      <c:legendPos val="t"/>
      <c:layout/>
      <c:txPr>
        <a:bodyPr/>
        <a:lstStyle/>
        <a:p>
          <a:pPr>
            <a:defRPr sz="2000"/>
          </a:pPr>
          <a:endParaRPr lang="cs-CZ"/>
        </a:p>
      </c:txPr>
    </c:legend>
    <c:plotVisOnly val="1"/>
    <c:dispBlanksAs val="zero"/>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cs-CZ"/>
  <c:style val="10"/>
  <c:chart>
    <c:title>
      <c:tx>
        <c:rich>
          <a:bodyPr/>
          <a:lstStyle/>
          <a:p>
            <a:pPr>
              <a:defRPr sz="2400"/>
            </a:pPr>
            <a:r>
              <a:rPr lang="cs-CZ" sz="2400" b="1" i="0" u="none" strike="noStrike" baseline="0">
                <a:effectLst/>
              </a:rPr>
              <a:t>Uveďte prosím Váš názor na EET nebo případné možnosti, jak systém z Vašeho pohledu zlepšit. </a:t>
            </a:r>
            <a:endParaRPr lang="cs-CZ" sz="2400"/>
          </a:p>
        </c:rich>
      </c:tx>
      <c:layout/>
    </c:title>
    <c:plotArea>
      <c:layout/>
      <c:pieChart>
        <c:varyColors val="1"/>
        <c:ser>
          <c:idx val="0"/>
          <c:order val="0"/>
          <c:dLbls>
            <c:txPr>
              <a:bodyPr/>
              <a:lstStyle/>
              <a:p>
                <a:pPr>
                  <a:defRPr sz="2000"/>
                </a:pPr>
                <a:endParaRPr lang="cs-CZ"/>
              </a:p>
            </c:txPr>
            <c:showPercent val="1"/>
          </c:dLbls>
          <c:cat>
            <c:strRef>
              <c:f>Sheet16!$A$1:$A$2</c:f>
              <c:strCache>
                <c:ptCount val="2"/>
                <c:pt idx="0">
                  <c:v>Zlepšit</c:v>
                </c:pt>
                <c:pt idx="1">
                  <c:v>Zrušit</c:v>
                </c:pt>
              </c:strCache>
            </c:strRef>
          </c:cat>
          <c:val>
            <c:numRef>
              <c:f>Sheet16!$B$1:$B$2</c:f>
              <c:numCache>
                <c:formatCode>General</c:formatCode>
                <c:ptCount val="2"/>
                <c:pt idx="0">
                  <c:v>4</c:v>
                </c:pt>
                <c:pt idx="1">
                  <c:v>14</c:v>
                </c:pt>
              </c:numCache>
            </c:numRef>
          </c:val>
        </c:ser>
        <c:dLbls>
          <c:showPercent val="1"/>
        </c:dLbls>
        <c:firstSliceAng val="0"/>
      </c:pieChart>
    </c:plotArea>
    <c:legend>
      <c:legendPos val="t"/>
      <c:layout/>
      <c:txPr>
        <a:bodyPr/>
        <a:lstStyle/>
        <a:p>
          <a:pPr>
            <a:defRPr sz="2000"/>
          </a:pPr>
          <a:endParaRPr lang="cs-CZ"/>
        </a:p>
      </c:txPr>
    </c:legend>
    <c:plotVisOnly val="1"/>
    <c:dispBlanksAs val="zero"/>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extLst>
      <p:ext uri="{BB962C8B-B14F-4D97-AF65-F5344CB8AC3E}">
        <p14:creationId xmlns="" xmlns:p14="http://schemas.microsoft.com/office/powerpoint/2010/main" val="2629852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4955545"/>
            <a:ext cx="18178780" cy="10541917"/>
          </a:xfrm>
        </p:spPr>
        <p:txBody>
          <a:bodyPr anchor="b"/>
          <a:lstStyle>
            <a:lvl1pPr algn="ctr">
              <a:defRPr sz="14033"/>
            </a:lvl1pPr>
          </a:lstStyle>
          <a:p>
            <a:r>
              <a:rPr lang="cs-CZ"/>
              <a:t>Kliknutím lze upravit styl.</a:t>
            </a:r>
            <a:endParaRPr lang="en-US" dirty="0"/>
          </a:p>
        </p:txBody>
      </p:sp>
      <p:sp>
        <p:nvSpPr>
          <p:cNvPr id="3" name="Subtitle 2"/>
          <p:cNvSpPr>
            <a:spLocks noGrp="1"/>
          </p:cNvSpPr>
          <p:nvPr>
            <p:ph type="subTitle" idx="1"/>
          </p:nvPr>
        </p:nvSpPr>
        <p:spPr>
          <a:xfrm>
            <a:off x="2673350" y="15903998"/>
            <a:ext cx="16040100" cy="7310649"/>
          </a:xfrm>
        </p:spPr>
        <p:txBody>
          <a:bodyPr/>
          <a:lstStyle>
            <a:lvl1pPr marL="0" indent="0" algn="ctr">
              <a:buNone/>
              <a:defRPr sz="5613"/>
            </a:lvl1pPr>
            <a:lvl2pPr marL="1069345" indent="0" algn="ctr">
              <a:buNone/>
              <a:defRPr sz="4678"/>
            </a:lvl2pPr>
            <a:lvl3pPr marL="2138690" indent="0" algn="ctr">
              <a:buNone/>
              <a:defRPr sz="4210"/>
            </a:lvl3pPr>
            <a:lvl4pPr marL="3208035" indent="0" algn="ctr">
              <a:buNone/>
              <a:defRPr sz="3742"/>
            </a:lvl4pPr>
            <a:lvl5pPr marL="4277380" indent="0" algn="ctr">
              <a:buNone/>
              <a:defRPr sz="3742"/>
            </a:lvl5pPr>
            <a:lvl6pPr marL="5346725" indent="0" algn="ctr">
              <a:buNone/>
              <a:defRPr sz="3742"/>
            </a:lvl6pPr>
            <a:lvl7pPr marL="6416070" indent="0" algn="ctr">
              <a:buNone/>
              <a:defRPr sz="3742"/>
            </a:lvl7pPr>
            <a:lvl8pPr marL="7485416" indent="0" algn="ctr">
              <a:buNone/>
              <a:defRPr sz="3742"/>
            </a:lvl8pPr>
            <a:lvl9pPr marL="8554761"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83125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6258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9205" y="7548975"/>
            <a:ext cx="18446115" cy="12595626"/>
          </a:xfrm>
        </p:spPr>
        <p:txBody>
          <a:bodyPr anchor="b"/>
          <a:lstStyle>
            <a:lvl1pPr>
              <a:defRPr sz="14033"/>
            </a:lvl1pPr>
          </a:lstStyle>
          <a:p>
            <a:r>
              <a:rPr lang="cs-CZ"/>
              <a:t>Kliknutím lze upravit styl.</a:t>
            </a:r>
            <a:endParaRPr lang="en-US" dirty="0"/>
          </a:p>
        </p:txBody>
      </p:sp>
      <p:sp>
        <p:nvSpPr>
          <p:cNvPr id="3" name="Text Placeholder 2"/>
          <p:cNvSpPr>
            <a:spLocks noGrp="1"/>
          </p:cNvSpPr>
          <p:nvPr>
            <p:ph type="body" idx="1"/>
          </p:nvPr>
        </p:nvSpPr>
        <p:spPr>
          <a:xfrm>
            <a:off x="1459205" y="20263761"/>
            <a:ext cx="18446115" cy="6623742"/>
          </a:xfrm>
        </p:spPr>
        <p:txBody>
          <a:bodyPr/>
          <a:lstStyle>
            <a:lvl1pPr marL="0" indent="0">
              <a:buNone/>
              <a:defRPr sz="5613">
                <a:solidFill>
                  <a:schemeClr val="tx1"/>
                </a:solidFill>
              </a:defRPr>
            </a:lvl1pPr>
            <a:lvl2pPr marL="1069345" indent="0">
              <a:buNone/>
              <a:defRPr sz="4678">
                <a:solidFill>
                  <a:schemeClr val="tx1">
                    <a:tint val="75000"/>
                  </a:schemeClr>
                </a:solidFill>
              </a:defRPr>
            </a:lvl2pPr>
            <a:lvl3pPr marL="2138690" indent="0">
              <a:buNone/>
              <a:defRPr sz="4210">
                <a:solidFill>
                  <a:schemeClr val="tx1">
                    <a:tint val="75000"/>
                  </a:schemeClr>
                </a:solidFill>
              </a:defRPr>
            </a:lvl3pPr>
            <a:lvl4pPr marL="3208035" indent="0">
              <a:buNone/>
              <a:defRPr sz="3742">
                <a:solidFill>
                  <a:schemeClr val="tx1">
                    <a:tint val="75000"/>
                  </a:schemeClr>
                </a:solidFill>
              </a:defRPr>
            </a:lvl4pPr>
            <a:lvl5pPr marL="4277380" indent="0">
              <a:buNone/>
              <a:defRPr sz="3742">
                <a:solidFill>
                  <a:schemeClr val="tx1">
                    <a:tint val="75000"/>
                  </a:schemeClr>
                </a:solidFill>
              </a:defRPr>
            </a:lvl5pPr>
            <a:lvl6pPr marL="5346725" indent="0">
              <a:buNone/>
              <a:defRPr sz="3742">
                <a:solidFill>
                  <a:schemeClr val="tx1">
                    <a:tint val="75000"/>
                  </a:schemeClr>
                </a:solidFill>
              </a:defRPr>
            </a:lvl6pPr>
            <a:lvl7pPr marL="6416070" indent="0">
              <a:buNone/>
              <a:defRPr sz="3742">
                <a:solidFill>
                  <a:schemeClr val="tx1">
                    <a:tint val="75000"/>
                  </a:schemeClr>
                </a:solidFill>
              </a:defRPr>
            </a:lvl7pPr>
            <a:lvl8pPr marL="7485416" indent="0">
              <a:buNone/>
              <a:defRPr sz="3742">
                <a:solidFill>
                  <a:schemeClr val="tx1">
                    <a:tint val="75000"/>
                  </a:schemeClr>
                </a:solidFill>
              </a:defRPr>
            </a:lvl8pPr>
            <a:lvl9pPr marL="8554761"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9924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6429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3128" y="1612135"/>
            <a:ext cx="18446115" cy="5852729"/>
          </a:xfrm>
        </p:spPr>
        <p:txBody>
          <a:bodyPr/>
          <a:lstStyle/>
          <a:p>
            <a:r>
              <a:rPr lang="cs-CZ"/>
              <a:t>Kliknutím lze upravit styl.</a:t>
            </a:r>
            <a:endParaRPr lang="en-US" dirty="0"/>
          </a:p>
        </p:txBody>
      </p:sp>
      <p:sp>
        <p:nvSpPr>
          <p:cNvPr id="3" name="Text Placeholder 2"/>
          <p:cNvSpPr>
            <a:spLocks noGrp="1"/>
          </p:cNvSpPr>
          <p:nvPr>
            <p:ph type="body" idx="1"/>
          </p:nvPr>
        </p:nvSpPr>
        <p:spPr>
          <a:xfrm>
            <a:off x="1473131" y="7422802"/>
            <a:ext cx="9047617"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473131" y="11060602"/>
            <a:ext cx="9047617"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7068" y="7422802"/>
            <a:ext cx="9092176"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7068"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428704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91926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409679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Content Placeholder 2"/>
          <p:cNvSpPr>
            <a:spLocks noGrp="1"/>
          </p:cNvSpPr>
          <p:nvPr>
            <p:ph idx="1"/>
          </p:nvPr>
        </p:nvSpPr>
        <p:spPr>
          <a:xfrm>
            <a:off x="9092175" y="4359762"/>
            <a:ext cx="10827068" cy="21518408"/>
          </a:xfrm>
        </p:spPr>
        <p:txBody>
          <a:bodyPr/>
          <a:lstStyle>
            <a:lvl1pPr>
              <a:defRPr sz="7484"/>
            </a:lvl1pPr>
            <a:lvl2pPr>
              <a:defRPr sz="6549"/>
            </a:lvl2pPr>
            <a:lvl3pPr>
              <a:defRPr sz="5613"/>
            </a:lvl3pPr>
            <a:lvl4pPr>
              <a:defRPr sz="4678"/>
            </a:lvl4pPr>
            <a:lvl5pPr>
              <a:defRPr sz="4678"/>
            </a:lvl5pPr>
            <a:lvl6pPr>
              <a:defRPr sz="4678"/>
            </a:lvl6pPr>
            <a:lvl7pPr>
              <a:defRPr sz="4678"/>
            </a:lvl7pPr>
            <a:lvl8pPr>
              <a:defRPr sz="4678"/>
            </a:lvl8pPr>
            <a:lvl9pPr>
              <a:defRPr sz="467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4218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Picture Placeholder 2"/>
          <p:cNvSpPr>
            <a:spLocks noGrp="1" noChangeAspect="1"/>
          </p:cNvSpPr>
          <p:nvPr>
            <p:ph type="pic" idx="1"/>
          </p:nvPr>
        </p:nvSpPr>
        <p:spPr>
          <a:xfrm>
            <a:off x="9092175" y="4359762"/>
            <a:ext cx="10827068" cy="21518408"/>
          </a:xfrm>
        </p:spPr>
        <p:txBody>
          <a:bodyPr anchor="t"/>
          <a:lstStyle>
            <a:lvl1pPr marL="0" indent="0">
              <a:buNone/>
              <a:defRPr sz="7484"/>
            </a:lvl1pPr>
            <a:lvl2pPr marL="1069345" indent="0">
              <a:buNone/>
              <a:defRPr sz="6549"/>
            </a:lvl2pPr>
            <a:lvl3pPr marL="2138690" indent="0">
              <a:buNone/>
              <a:defRPr sz="5613"/>
            </a:lvl3pPr>
            <a:lvl4pPr marL="3208035" indent="0">
              <a:buNone/>
              <a:defRPr sz="4678"/>
            </a:lvl4pPr>
            <a:lvl5pPr marL="4277380" indent="0">
              <a:buNone/>
              <a:defRPr sz="4678"/>
            </a:lvl5pPr>
            <a:lvl6pPr marL="5346725" indent="0">
              <a:buNone/>
              <a:defRPr sz="4678"/>
            </a:lvl6pPr>
            <a:lvl7pPr marL="6416070" indent="0">
              <a:buNone/>
              <a:defRPr sz="4678"/>
            </a:lvl7pPr>
            <a:lvl8pPr marL="7485416" indent="0">
              <a:buNone/>
              <a:defRPr sz="4678"/>
            </a:lvl8pPr>
            <a:lvl9pPr marL="8554761" indent="0">
              <a:buNone/>
              <a:defRPr sz="4678"/>
            </a:lvl9pPr>
          </a:lstStyle>
          <a:p>
            <a:r>
              <a:rPr lang="cs-CZ"/>
              <a:t>Kliknutím na ikonu přidáte obrázek.</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34379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393163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4930" y="1612128"/>
            <a:ext cx="4611529" cy="2566087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344"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9211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343" y="1612135"/>
            <a:ext cx="18446115" cy="5852729"/>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343" y="28065058"/>
            <a:ext cx="4812030" cy="1612128"/>
          </a:xfrm>
          <a:prstGeom prst="rect">
            <a:avLst/>
          </a:prstGeom>
        </p:spPr>
        <p:txBody>
          <a:bodyPr vert="horz" lIns="91440" tIns="45720" rIns="91440" bIns="45720" rtlCol="0" anchor="ctr"/>
          <a:lstStyle>
            <a:lvl1pPr algn="l">
              <a:defRPr sz="2807">
                <a:solidFill>
                  <a:schemeClr val="tx1">
                    <a:tint val="75000"/>
                  </a:schemeClr>
                </a:solidFill>
              </a:defRPr>
            </a:lvl1pPr>
          </a:lstStyle>
          <a:p>
            <a:fld id="{96DFF08F-DC6B-4601-B491-B0F83F6DD2DA}" type="datetimeFigureOut">
              <a:rPr lang="en-US" smtClean="0"/>
              <a:pPr/>
              <a:t>1/18/2019</a:t>
            </a:fld>
            <a:endParaRPr lang="en-US" dirty="0"/>
          </a:p>
        </p:txBody>
      </p:sp>
      <p:sp>
        <p:nvSpPr>
          <p:cNvPr id="5" name="Footer Placeholder 4"/>
          <p:cNvSpPr>
            <a:spLocks noGrp="1"/>
          </p:cNvSpPr>
          <p:nvPr>
            <p:ph type="ftr" sz="quarter" idx="3"/>
          </p:nvPr>
        </p:nvSpPr>
        <p:spPr>
          <a:xfrm>
            <a:off x="7084378" y="28065058"/>
            <a:ext cx="7218045" cy="1612128"/>
          </a:xfrm>
          <a:prstGeom prst="rect">
            <a:avLst/>
          </a:prstGeom>
        </p:spPr>
        <p:txBody>
          <a:bodyPr vert="horz" lIns="91440" tIns="45720" rIns="91440" bIns="45720" rtlCol="0" anchor="ctr"/>
          <a:lstStyle>
            <a:lvl1pPr algn="ctr">
              <a:defRPr sz="280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104428" y="28065058"/>
            <a:ext cx="4812030" cy="1612128"/>
          </a:xfrm>
          <a:prstGeom prst="rect">
            <a:avLst/>
          </a:prstGeom>
        </p:spPr>
        <p:txBody>
          <a:bodyPr vert="horz" lIns="91440" tIns="45720" rIns="91440" bIns="45720" rtlCol="0" anchor="ctr"/>
          <a:lstStyle>
            <a:lvl1pPr algn="r">
              <a:defRPr sz="2807">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p:cNvGraphicFramePr>
            <a:graphicFrameLocks noChangeAspect="1"/>
          </p:cNvGraphicFramePr>
          <p:nvPr userDrawn="1"/>
        </p:nvGraphicFramePr>
        <p:xfrm>
          <a:off x="16176895" y="29816535"/>
          <a:ext cx="4390443" cy="146641"/>
        </p:xfrm>
        <a:graphic>
          <a:graphicData uri="http://schemas.openxmlformats.org/presentationml/2006/ole">
            <p:oleObj spid="_x0000_s3086" name="CorelDRAW" r:id="rId14" imgW="27603450" imgH="971550" progId="">
              <p:embed/>
            </p:oleObj>
          </a:graphicData>
        </a:graphic>
      </p:graphicFrame>
    </p:spTree>
    <p:extLst>
      <p:ext uri="{BB962C8B-B14F-4D97-AF65-F5344CB8AC3E}">
        <p14:creationId xmlns="" xmlns:p14="http://schemas.microsoft.com/office/powerpoint/2010/main" val="4208098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690" rtl="0" eaLnBrk="1" latinLnBrk="0" hangingPunct="1">
        <a:lnSpc>
          <a:spcPct val="90000"/>
        </a:lnSpc>
        <a:spcBef>
          <a:spcPct val="0"/>
        </a:spcBef>
        <a:buNone/>
        <a:defRPr sz="10291" kern="1200">
          <a:solidFill>
            <a:schemeClr val="tx1"/>
          </a:solidFill>
          <a:latin typeface="+mj-lt"/>
          <a:ea typeface="+mj-ea"/>
          <a:cs typeface="+mj-cs"/>
        </a:defRPr>
      </a:lvl1pPr>
    </p:titleStyle>
    <p:bodyStyle>
      <a:lvl1pPr marL="534673" indent="-534673" algn="l" defTabSz="2138690" rtl="0" eaLnBrk="1" latinLnBrk="0" hangingPunct="1">
        <a:lnSpc>
          <a:spcPct val="90000"/>
        </a:lnSpc>
        <a:spcBef>
          <a:spcPts val="2339"/>
        </a:spcBef>
        <a:buFont typeface="Arial" panose="020B0604020202020204" pitchFamily="34" charset="0"/>
        <a:buChar char="•"/>
        <a:defRPr sz="6549" kern="1200">
          <a:solidFill>
            <a:schemeClr val="tx1"/>
          </a:solidFill>
          <a:latin typeface="+mn-lt"/>
          <a:ea typeface="+mn-ea"/>
          <a:cs typeface="+mn-cs"/>
        </a:defRPr>
      </a:lvl1pPr>
      <a:lvl2pPr marL="1604018" indent="-534673" algn="l" defTabSz="2138690" rtl="0" eaLnBrk="1" latinLnBrk="0" hangingPunct="1">
        <a:lnSpc>
          <a:spcPct val="90000"/>
        </a:lnSpc>
        <a:spcBef>
          <a:spcPts val="1169"/>
        </a:spcBef>
        <a:buFont typeface="Arial" panose="020B0604020202020204" pitchFamily="34" charset="0"/>
        <a:buChar char="•"/>
        <a:defRPr sz="5613" kern="1200">
          <a:solidFill>
            <a:schemeClr val="tx1"/>
          </a:solidFill>
          <a:latin typeface="+mn-lt"/>
          <a:ea typeface="+mn-ea"/>
          <a:cs typeface="+mn-cs"/>
        </a:defRPr>
      </a:lvl2pPr>
      <a:lvl3pPr marL="2673363" indent="-534673" algn="l" defTabSz="2138690" rtl="0" eaLnBrk="1" latinLnBrk="0" hangingPunct="1">
        <a:lnSpc>
          <a:spcPct val="90000"/>
        </a:lnSpc>
        <a:spcBef>
          <a:spcPts val="1169"/>
        </a:spcBef>
        <a:buFont typeface="Arial" panose="020B0604020202020204" pitchFamily="34" charset="0"/>
        <a:buChar char="•"/>
        <a:defRPr sz="4678" kern="1200">
          <a:solidFill>
            <a:schemeClr val="tx1"/>
          </a:solidFill>
          <a:latin typeface="+mn-lt"/>
          <a:ea typeface="+mn-ea"/>
          <a:cs typeface="+mn-cs"/>
        </a:defRPr>
      </a:lvl3pPr>
      <a:lvl4pPr marL="374270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4pPr>
      <a:lvl5pPr marL="481205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5pPr>
      <a:lvl6pPr marL="588139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6pPr>
      <a:lvl7pPr marL="695074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7pPr>
      <a:lvl8pPr marL="802008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8pPr>
      <a:lvl9pPr marL="908943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9pPr>
    </p:bodyStyle>
    <p:otherStyle>
      <a:defPPr>
        <a:defRPr lang="en-US"/>
      </a:defPPr>
      <a:lvl1pPr marL="0" algn="l" defTabSz="2138690" rtl="0" eaLnBrk="1" latinLnBrk="0" hangingPunct="1">
        <a:defRPr sz="4210" kern="1200">
          <a:solidFill>
            <a:schemeClr val="tx1"/>
          </a:solidFill>
          <a:latin typeface="+mn-lt"/>
          <a:ea typeface="+mn-ea"/>
          <a:cs typeface="+mn-cs"/>
        </a:defRPr>
      </a:lvl1pPr>
      <a:lvl2pPr marL="1069345" algn="l" defTabSz="2138690" rtl="0" eaLnBrk="1" latinLnBrk="0" hangingPunct="1">
        <a:defRPr sz="4210" kern="1200">
          <a:solidFill>
            <a:schemeClr val="tx1"/>
          </a:solidFill>
          <a:latin typeface="+mn-lt"/>
          <a:ea typeface="+mn-ea"/>
          <a:cs typeface="+mn-cs"/>
        </a:defRPr>
      </a:lvl2pPr>
      <a:lvl3pPr marL="2138690" algn="l" defTabSz="2138690" rtl="0" eaLnBrk="1" latinLnBrk="0" hangingPunct="1">
        <a:defRPr sz="4210" kern="1200">
          <a:solidFill>
            <a:schemeClr val="tx1"/>
          </a:solidFill>
          <a:latin typeface="+mn-lt"/>
          <a:ea typeface="+mn-ea"/>
          <a:cs typeface="+mn-cs"/>
        </a:defRPr>
      </a:lvl3pPr>
      <a:lvl4pPr marL="3208035" algn="l" defTabSz="2138690" rtl="0" eaLnBrk="1" latinLnBrk="0" hangingPunct="1">
        <a:defRPr sz="4210" kern="1200">
          <a:solidFill>
            <a:schemeClr val="tx1"/>
          </a:solidFill>
          <a:latin typeface="+mn-lt"/>
          <a:ea typeface="+mn-ea"/>
          <a:cs typeface="+mn-cs"/>
        </a:defRPr>
      </a:lvl4pPr>
      <a:lvl5pPr marL="4277380" algn="l" defTabSz="2138690" rtl="0" eaLnBrk="1" latinLnBrk="0" hangingPunct="1">
        <a:defRPr sz="4210" kern="1200">
          <a:solidFill>
            <a:schemeClr val="tx1"/>
          </a:solidFill>
          <a:latin typeface="+mn-lt"/>
          <a:ea typeface="+mn-ea"/>
          <a:cs typeface="+mn-cs"/>
        </a:defRPr>
      </a:lvl5pPr>
      <a:lvl6pPr marL="5346725" algn="l" defTabSz="2138690" rtl="0" eaLnBrk="1" latinLnBrk="0" hangingPunct="1">
        <a:defRPr sz="4210" kern="1200">
          <a:solidFill>
            <a:schemeClr val="tx1"/>
          </a:solidFill>
          <a:latin typeface="+mn-lt"/>
          <a:ea typeface="+mn-ea"/>
          <a:cs typeface="+mn-cs"/>
        </a:defRPr>
      </a:lvl6pPr>
      <a:lvl7pPr marL="6416070" algn="l" defTabSz="2138690" rtl="0" eaLnBrk="1" latinLnBrk="0" hangingPunct="1">
        <a:defRPr sz="4210" kern="1200">
          <a:solidFill>
            <a:schemeClr val="tx1"/>
          </a:solidFill>
          <a:latin typeface="+mn-lt"/>
          <a:ea typeface="+mn-ea"/>
          <a:cs typeface="+mn-cs"/>
        </a:defRPr>
      </a:lvl7pPr>
      <a:lvl8pPr marL="7485416" algn="l" defTabSz="2138690" rtl="0" eaLnBrk="1" latinLnBrk="0" hangingPunct="1">
        <a:defRPr sz="4210" kern="1200">
          <a:solidFill>
            <a:schemeClr val="tx1"/>
          </a:solidFill>
          <a:latin typeface="+mn-lt"/>
          <a:ea typeface="+mn-ea"/>
          <a:cs typeface="+mn-cs"/>
        </a:defRPr>
      </a:lvl8pPr>
      <a:lvl9pPr marL="8554761" algn="l" defTabSz="2138690"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2.png"/><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85000">
              <a:schemeClr val="accent5">
                <a:lumMod val="40000"/>
                <a:lumOff val="60000"/>
              </a:schemeClr>
            </a:gs>
            <a:gs pos="0">
              <a:schemeClr val="bg1"/>
            </a:gs>
            <a:gs pos="37000">
              <a:schemeClr val="bg1">
                <a:lumMod val="85000"/>
              </a:schemeClr>
            </a:gs>
            <a:gs pos="55000">
              <a:schemeClr val="accent5">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5" name="Skupina 4"/>
          <p:cNvGrpSpPr/>
          <p:nvPr/>
        </p:nvGrpSpPr>
        <p:grpSpPr>
          <a:xfrm>
            <a:off x="417432" y="20285518"/>
            <a:ext cx="10122231" cy="2691370"/>
            <a:chOff x="313324" y="5162813"/>
            <a:chExt cx="10062844" cy="7024159"/>
          </a:xfrm>
          <a:solidFill>
            <a:schemeClr val="tx1">
              <a:lumMod val="50000"/>
              <a:lumOff val="50000"/>
            </a:schemeClr>
          </a:solidFill>
        </p:grpSpPr>
        <p:sp>
          <p:nvSpPr>
            <p:cNvPr id="2052" name="AutoShape 4"/>
            <p:cNvSpPr>
              <a:spLocks noChangeArrowheads="1"/>
            </p:cNvSpPr>
            <p:nvPr/>
          </p:nvSpPr>
          <p:spPr bwMode="auto">
            <a:xfrm>
              <a:off x="313324" y="5162813"/>
              <a:ext cx="10062844" cy="7024159"/>
            </a:xfrm>
            <a:prstGeom prst="roundRect">
              <a:avLst>
                <a:gd name="adj" fmla="val 7000"/>
              </a:avLst>
            </a:prstGeom>
            <a:grpFill/>
            <a:ln w="9525">
              <a:solidFill>
                <a:schemeClr val="accent5">
                  <a:lumMod val="60000"/>
                  <a:lumOff val="40000"/>
                </a:schemeClr>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a:p>
          </p:txBody>
        </p:sp>
        <p:sp>
          <p:nvSpPr>
            <p:cNvPr id="2057" name="Text Box 9"/>
            <p:cNvSpPr txBox="1">
              <a:spLocks noChangeArrowheads="1"/>
            </p:cNvSpPr>
            <p:nvPr/>
          </p:nvSpPr>
          <p:spPr bwMode="auto">
            <a:xfrm>
              <a:off x="603272" y="6706710"/>
              <a:ext cx="9386695" cy="5049595"/>
            </a:xfrm>
            <a:prstGeom prst="rect">
              <a:avLst/>
            </a:prstGeom>
            <a:grpFill/>
            <a:ln w="9525">
              <a:no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r>
                <a:rPr lang="cs-CZ" sz="2000" dirty="0" smtClean="0"/>
                <a:t>VO 1: Ovlivňuje EET negativně spíše zaměstnavatele nebo zaměstnance</a:t>
              </a:r>
              <a:r>
                <a:rPr lang="cs-CZ" sz="2000" dirty="0" smtClean="0"/>
                <a:t>?</a:t>
              </a:r>
            </a:p>
            <a:p>
              <a:r>
                <a:rPr lang="cs-CZ" sz="2000" dirty="0" smtClean="0"/>
                <a:t>VO 2: Podporuje veřejnost projekt EET a je v rámci hry </a:t>
              </a:r>
              <a:r>
                <a:rPr lang="cs-CZ" sz="2000" dirty="0" err="1" smtClean="0"/>
                <a:t>účtenkovka</a:t>
              </a:r>
              <a:r>
                <a:rPr lang="cs-CZ" sz="2000" dirty="0" smtClean="0"/>
                <a:t> pozitivně motivována</a:t>
              </a:r>
              <a:r>
                <a:rPr lang="cs-CZ" sz="2000" dirty="0" smtClean="0"/>
                <a:t>?</a:t>
              </a:r>
            </a:p>
            <a:p>
              <a:r>
                <a:rPr lang="cs-CZ" sz="2000" dirty="0" smtClean="0"/>
                <a:t>VO 3: Je EET pro malé podniky likvidační?</a:t>
              </a:r>
            </a:p>
            <a:p>
              <a:endParaRPr lang="cs-CZ" sz="2000" dirty="0" smtClean="0"/>
            </a:p>
            <a:p>
              <a:endParaRPr lang="cs-CZ" sz="2000" dirty="0"/>
            </a:p>
          </p:txBody>
        </p:sp>
      </p:grpSp>
      <p:sp>
        <p:nvSpPr>
          <p:cNvPr id="2061" name="AutoShape 13"/>
          <p:cNvSpPr>
            <a:spLocks noChangeArrowheads="1"/>
          </p:cNvSpPr>
          <p:nvPr/>
        </p:nvSpPr>
        <p:spPr bwMode="auto">
          <a:xfrm>
            <a:off x="334821" y="350002"/>
            <a:ext cx="20718462" cy="4836385"/>
          </a:xfrm>
          <a:prstGeom prst="roundRect">
            <a:avLst>
              <a:gd name="adj" fmla="val 10870"/>
            </a:avLst>
          </a:prstGeom>
          <a:solidFill>
            <a:schemeClr val="accent3">
              <a:lumMod val="50000"/>
            </a:schemeClr>
          </a:solidFill>
          <a:ln w="9525">
            <a:solidFill>
              <a:schemeClr val="accent1">
                <a:lumMod val="75000"/>
              </a:schemeClr>
            </a:solidFill>
            <a:round/>
            <a:headEnd/>
            <a:tailEnd/>
          </a:ln>
          <a:effectLs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334820" y="632532"/>
            <a:ext cx="20553445" cy="3755417"/>
          </a:xfrm>
          <a:prstGeom prst="rect">
            <a:avLst/>
          </a:prstGeom>
          <a:noFill/>
          <a:ln>
            <a:noFill/>
          </a:ln>
          <a:effectLs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r>
              <a:rPr lang="en-GB" sz="4800" b="1" dirty="0" err="1" smtClean="0"/>
              <a:t>Vn</a:t>
            </a:r>
            <a:r>
              <a:rPr lang="cs-CZ" sz="4800" b="1" dirty="0" err="1" smtClean="0"/>
              <a:t>ímání</a:t>
            </a:r>
            <a:r>
              <a:rPr lang="cs-CZ" sz="4800" b="1" dirty="0" smtClean="0"/>
              <a:t> EET v ČR</a:t>
            </a:r>
            <a:endParaRPr lang="cs-CZ" altLang="en-US" sz="4800" b="1" dirty="0" smtClean="0"/>
          </a:p>
          <a:p>
            <a:pPr algn="ctr"/>
            <a:endParaRPr lang="cs-CZ" altLang="en-US" dirty="0" smtClean="0"/>
          </a:p>
          <a:p>
            <a:pPr algn="ctr">
              <a:lnSpc>
                <a:spcPct val="150000"/>
              </a:lnSpc>
            </a:pPr>
            <a:r>
              <a:rPr lang="cs-CZ" altLang="en-US" sz="2800" b="1" dirty="0" smtClean="0"/>
              <a:t>Bc. Daniel Novotný</a:t>
            </a:r>
            <a:endParaRPr lang="cs-CZ" altLang="en-US" sz="2800" b="1" dirty="0"/>
          </a:p>
          <a:p>
            <a:pPr algn="ctr">
              <a:lnSpc>
                <a:spcPct val="150000"/>
              </a:lnSpc>
            </a:pPr>
            <a:r>
              <a:rPr lang="cs-CZ" altLang="en-US" sz="2400" dirty="0" smtClean="0"/>
              <a:t>Vedoucí </a:t>
            </a:r>
            <a:r>
              <a:rPr lang="cs-CZ" altLang="en-US" sz="2400" dirty="0" err="1"/>
              <a:t>práce:Ing</a:t>
            </a:r>
            <a:r>
              <a:rPr lang="cs-CZ" altLang="en-US" sz="2400" dirty="0"/>
              <a:t>. Martin Šikýř, PhD.</a:t>
            </a:r>
          </a:p>
          <a:p>
            <a:pPr algn="ctr">
              <a:lnSpc>
                <a:spcPct val="150000"/>
              </a:lnSpc>
            </a:pPr>
            <a:r>
              <a:rPr lang="cs-CZ" altLang="en-US" sz="2400" dirty="0" smtClean="0"/>
              <a:t>Akademický </a:t>
            </a:r>
            <a:r>
              <a:rPr lang="cs-CZ" altLang="en-US" sz="2400" dirty="0"/>
              <a:t>rok: </a:t>
            </a:r>
            <a:r>
              <a:rPr lang="cs-CZ" altLang="en-US" sz="2400" dirty="0" smtClean="0"/>
              <a:t>2018/2019</a:t>
            </a:r>
            <a:endParaRPr lang="cs-CZ" altLang="en-US" sz="2400" dirty="0"/>
          </a:p>
          <a:p>
            <a:pPr algn="ctr"/>
            <a:endParaRPr lang="cs-CZ" altLang="en-US" dirty="0"/>
          </a:p>
          <a:p>
            <a:pPr algn="ctr"/>
            <a:endParaRPr lang="en-US" altLang="en-US" dirty="0"/>
          </a:p>
          <a:p>
            <a:pPr algn="ctr"/>
            <a:r>
              <a:rPr lang="cs-CZ" altLang="en-US" sz="2400" b="1" dirty="0"/>
              <a:t>ČESKÉ VYSOKÉ UČENÍ TECHNICKÉ V PRAZE, MASARYKŮV ÚSTAV VYŠŠÍCH </a:t>
            </a:r>
            <a:r>
              <a:rPr lang="cs-CZ" altLang="en-US" sz="2400" b="1" dirty="0" smtClean="0"/>
              <a:t>STUDIÍ</a:t>
            </a:r>
            <a:endParaRPr lang="en-US" altLang="en-US" dirty="0"/>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grpSp>
        <p:nvGrpSpPr>
          <p:cNvPr id="12" name="Skupina 11"/>
          <p:cNvGrpSpPr/>
          <p:nvPr/>
        </p:nvGrpSpPr>
        <p:grpSpPr>
          <a:xfrm>
            <a:off x="291503" y="5522342"/>
            <a:ext cx="10197133" cy="11350440"/>
            <a:chOff x="10880030" y="5586745"/>
            <a:chExt cx="10197133" cy="11350440"/>
          </a:xfrm>
          <a:solidFill>
            <a:schemeClr val="tx1">
              <a:lumMod val="50000"/>
              <a:lumOff val="50000"/>
            </a:schemeClr>
          </a:solidFill>
        </p:grpSpPr>
        <p:sp>
          <p:nvSpPr>
            <p:cNvPr id="3" name="Obdélník: se zakulacenými rohy 2"/>
            <p:cNvSpPr/>
            <p:nvPr/>
          </p:nvSpPr>
          <p:spPr>
            <a:xfrm>
              <a:off x="10928335" y="5586745"/>
              <a:ext cx="10148828" cy="5570773"/>
            </a:xfrm>
            <a:prstGeom prst="round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Obdélník: se zakulacenými rohy 1"/>
            <p:cNvSpPr/>
            <p:nvPr/>
          </p:nvSpPr>
          <p:spPr>
            <a:xfrm>
              <a:off x="10880030" y="11271308"/>
              <a:ext cx="10073265" cy="5665877"/>
            </a:xfrm>
            <a:prstGeom prst="round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87" name="Text Box 39"/>
            <p:cNvSpPr txBox="1">
              <a:spLocks noChangeArrowheads="1"/>
            </p:cNvSpPr>
            <p:nvPr/>
          </p:nvSpPr>
          <p:spPr bwMode="auto">
            <a:xfrm>
              <a:off x="11348024" y="6224571"/>
              <a:ext cx="9154524" cy="4753599"/>
            </a:xfrm>
            <a:prstGeom prst="rect">
              <a:avLst/>
            </a:prstGeom>
            <a:grp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57150" cmpd="thinThick">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nSpc>
                  <a:spcPct val="150000"/>
                </a:lnSpc>
              </a:pPr>
              <a:r>
                <a:rPr lang="cs-CZ" sz="2000" dirty="0" smtClean="0"/>
                <a:t>Diplomová práce se zabývá zkoumáním a posouzením přínosů a problémů zavedení elektronické evidence tržeb. Teoretická část práce se zaměřuje na souvislosti spojené s elektronickou evidencí tržeb jako je daňový systém České republiky, daňové úniky a nástroje pro boj s nimi, zaměřuje se rovněž na šedou ekonomiku a samotné EET. V praktické části se autor snaží posoudit problémy a přínosy projektu, přiblížit aktuální vnímání EET a doporučit možné návrhy na zlepšení.</a:t>
              </a:r>
            </a:p>
            <a:p>
              <a:pPr>
                <a:lnSpc>
                  <a:spcPct val="150000"/>
                </a:lnSpc>
              </a:pPr>
              <a:endParaRPr lang="cs-CZ" dirty="0"/>
            </a:p>
            <a:p>
              <a:endParaRPr lang="cs-CZ" dirty="0"/>
            </a:p>
            <a:p>
              <a:pPr algn="ctr"/>
              <a:endParaRPr lang="cs-CZ" b="1" dirty="0"/>
            </a:p>
            <a:p>
              <a:pPr algn="ctr"/>
              <a:endParaRPr lang="cs-CZ" b="1" dirty="0"/>
            </a:p>
            <a:p>
              <a:pPr eaLnBrk="0" hangingPunct="0">
                <a:lnSpc>
                  <a:spcPct val="95000"/>
                </a:lnSpc>
              </a:pPr>
              <a:endParaRPr lang="en-US" altLang="en-US" sz="1600" dirty="0">
                <a:latin typeface="Times New Roman" pitchFamily="18" charset="0"/>
              </a:endParaRPr>
            </a:p>
          </p:txBody>
        </p:sp>
      </p:grpSp>
      <p:sp>
        <p:nvSpPr>
          <p:cNvPr id="2091" name="Text Box 43"/>
          <p:cNvSpPr txBox="1">
            <a:spLocks noChangeArrowheads="1"/>
          </p:cNvSpPr>
          <p:nvPr/>
        </p:nvSpPr>
        <p:spPr bwMode="auto">
          <a:xfrm>
            <a:off x="876565" y="5853538"/>
            <a:ext cx="9027553" cy="4314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t>Abstrakt</a:t>
            </a:r>
            <a:endParaRPr lang="en-US" altLang="en-US" sz="2400" b="1" dirty="0"/>
          </a:p>
        </p:txBody>
      </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b="1" dirty="0"/>
          </a:p>
          <a:p>
            <a:pPr algn="ctr">
              <a:spcBef>
                <a:spcPct val="50000"/>
              </a:spcBef>
            </a:pPr>
            <a:endParaRPr lang="en-US" altLang="en-US" sz="1900" dirty="0">
              <a:solidFill>
                <a:srgbClr val="FF0000"/>
              </a:solidFill>
            </a:endParaRPr>
          </a:p>
        </p:txBody>
      </p:sp>
      <p:grpSp>
        <p:nvGrpSpPr>
          <p:cNvPr id="9" name="Skupina 8"/>
          <p:cNvGrpSpPr/>
          <p:nvPr/>
        </p:nvGrpSpPr>
        <p:grpSpPr>
          <a:xfrm>
            <a:off x="291504" y="17277084"/>
            <a:ext cx="10073265" cy="2678223"/>
            <a:chOff x="10904455" y="15971726"/>
            <a:chExt cx="10073265" cy="2678223"/>
          </a:xfrm>
        </p:grpSpPr>
        <p:sp>
          <p:nvSpPr>
            <p:cNvPr id="7" name="Obdélník: se zakulacenými rohy 6"/>
            <p:cNvSpPr/>
            <p:nvPr/>
          </p:nvSpPr>
          <p:spPr>
            <a:xfrm>
              <a:off x="10904455" y="15971726"/>
              <a:ext cx="10073265" cy="2678223"/>
            </a:xfrm>
            <a:prstGeom prst="roundRect">
              <a:avLst/>
            </a:prstGeom>
            <a:solidFill>
              <a:schemeClr val="tx1">
                <a:lumMod val="50000"/>
                <a:lumOff val="5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8" name="Text Box 10"/>
            <p:cNvSpPr txBox="1">
              <a:spLocks noChangeArrowheads="1"/>
            </p:cNvSpPr>
            <p:nvPr/>
          </p:nvSpPr>
          <p:spPr bwMode="auto">
            <a:xfrm>
              <a:off x="11245566" y="16136560"/>
              <a:ext cx="9418474" cy="1970313"/>
            </a:xfrm>
            <a:prstGeom prst="rect">
              <a:avLst/>
            </a:prstGeom>
            <a:noFill/>
            <a:ln>
              <a:noFill/>
            </a:ln>
            <a:effectLs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a:t>Cíl </a:t>
              </a:r>
              <a:r>
                <a:rPr lang="cs-CZ" altLang="en-US" sz="2400" b="1" dirty="0" smtClean="0"/>
                <a:t>práce</a:t>
              </a:r>
            </a:p>
            <a:p>
              <a:pPr algn="just">
                <a:lnSpc>
                  <a:spcPct val="150000"/>
                </a:lnSpc>
                <a:spcBef>
                  <a:spcPct val="50000"/>
                </a:spcBef>
              </a:pPr>
              <a:r>
                <a:rPr lang="cs-CZ" sz="2000" dirty="0" smtClean="0"/>
                <a:t>Cílem diplomové práce je prozkoumat a posoudit přínosy a problémy zavedení EET jakožto projektu Ministerstva financí, zjistit aktuální vnímání EET mezi podnikateli a zákazníky a vypracovat návrhy možného zlepšení.</a:t>
              </a:r>
              <a:endParaRPr lang="cs-CZ" altLang="en-US" sz="2000" b="1" dirty="0"/>
            </a:p>
          </p:txBody>
        </p:sp>
      </p:grpSp>
      <p:pic>
        <p:nvPicPr>
          <p:cNvPr id="10" name="Obrázek 9"/>
          <p:cNvPicPr>
            <a:picLocks noChangeAspect="1"/>
          </p:cNvPicPr>
          <p:nvPr/>
        </p:nvPicPr>
        <p:blipFill>
          <a:blip r:embed="rId3" cstate="print">
            <a:biLevel thresh="50000"/>
            <a:extLst>
              <a:ext uri="{28A0092B-C50C-407E-A947-70E740481C1C}">
                <a14:useLocalDpi xmlns="" xmlns:a14="http://schemas.microsoft.com/office/drawing/2010/main" val="0"/>
              </a:ext>
            </a:extLst>
          </a:blip>
          <a:stretch>
            <a:fillRect/>
          </a:stretch>
        </p:blipFill>
        <p:spPr>
          <a:xfrm>
            <a:off x="17026129" y="1743556"/>
            <a:ext cx="2574758" cy="2079864"/>
          </a:xfrm>
          <a:prstGeom prst="rect">
            <a:avLst/>
          </a:prstGeom>
        </p:spPr>
      </p:pic>
      <p:grpSp>
        <p:nvGrpSpPr>
          <p:cNvPr id="18" name="Skupina 17"/>
          <p:cNvGrpSpPr/>
          <p:nvPr/>
        </p:nvGrpSpPr>
        <p:grpSpPr>
          <a:xfrm>
            <a:off x="315603" y="23045245"/>
            <a:ext cx="10035484" cy="6839342"/>
            <a:chOff x="372603" y="20076684"/>
            <a:chExt cx="10035484" cy="7102667"/>
          </a:xfrm>
          <a:solidFill>
            <a:schemeClr val="accent3">
              <a:lumMod val="50000"/>
            </a:schemeClr>
          </a:solidFill>
        </p:grpSpPr>
        <p:sp>
          <p:nvSpPr>
            <p:cNvPr id="40" name="Obdélník: se zakulacenými rohy 1"/>
            <p:cNvSpPr/>
            <p:nvPr/>
          </p:nvSpPr>
          <p:spPr>
            <a:xfrm>
              <a:off x="372603" y="20076684"/>
              <a:ext cx="10035484" cy="7102667"/>
            </a:xfrm>
            <a:prstGeom prst="round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4" name="Skupina 13"/>
            <p:cNvGrpSpPr/>
            <p:nvPr/>
          </p:nvGrpSpPr>
          <p:grpSpPr>
            <a:xfrm>
              <a:off x="863265" y="20309131"/>
              <a:ext cx="9418474" cy="5359443"/>
              <a:chOff x="863265" y="20309131"/>
              <a:chExt cx="9418474" cy="5359443"/>
            </a:xfrm>
            <a:grpFill/>
          </p:grpSpPr>
          <p:sp>
            <p:nvSpPr>
              <p:cNvPr id="4" name="TextovéPole 3"/>
              <p:cNvSpPr txBox="1"/>
              <p:nvPr/>
            </p:nvSpPr>
            <p:spPr>
              <a:xfrm>
                <a:off x="1091716" y="20309131"/>
                <a:ext cx="8542421" cy="479440"/>
              </a:xfrm>
              <a:prstGeom prst="rect">
                <a:avLst/>
              </a:prstGeom>
              <a:grpFill/>
            </p:spPr>
            <p:txBody>
              <a:bodyPr wrap="square" rtlCol="0">
                <a:spAutoFit/>
              </a:bodyPr>
              <a:lstStyle/>
              <a:p>
                <a:pPr algn="ctr"/>
                <a:r>
                  <a:rPr lang="cs-CZ" sz="2400" b="1" dirty="0">
                    <a:latin typeface="Arial" panose="020B0604020202020204" pitchFamily="34" charset="0"/>
                    <a:cs typeface="Arial" panose="020B0604020202020204" pitchFamily="34" charset="0"/>
                  </a:rPr>
                  <a:t>Závěrečné shrnutí</a:t>
                </a:r>
              </a:p>
            </p:txBody>
          </p:sp>
          <p:sp>
            <p:nvSpPr>
              <p:cNvPr id="2088" name="Text Box 40"/>
              <p:cNvSpPr txBox="1">
                <a:spLocks noChangeArrowheads="1"/>
              </p:cNvSpPr>
              <p:nvPr/>
            </p:nvSpPr>
            <p:spPr bwMode="auto">
              <a:xfrm>
                <a:off x="863265" y="20831039"/>
                <a:ext cx="9418474" cy="4837535"/>
              </a:xfrm>
              <a:prstGeom prst="rect">
                <a:avLst/>
              </a:prstGeom>
              <a:grp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57150" cmpd="thinThick">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nSpc>
                    <a:spcPct val="150000"/>
                  </a:lnSpc>
                </a:pPr>
                <a:r>
                  <a:rPr lang="cs-CZ" sz="2000" dirty="0" smtClean="0"/>
                  <a:t>Z údajů vyplynulo, že podnikatelé, zaměstnanci i veřejnost projektu nevěří, ačkoliv ho musí akceptovat. Hra „</a:t>
                </a:r>
                <a:r>
                  <a:rPr lang="cs-CZ" sz="2000" dirty="0" err="1" smtClean="0"/>
                  <a:t>účtenkovka</a:t>
                </a:r>
                <a:r>
                  <a:rPr lang="cs-CZ" sz="2000" dirty="0" smtClean="0"/>
                  <a:t>“ veřejnost ke spolupráci nemotivuje a tím se opět vytváří prostor pro krácení daní. EET pro malé podniky likvidační není v případech, kdy svou práci dělají dle stanovených zákonů. </a:t>
                </a:r>
              </a:p>
              <a:p>
                <a:pPr>
                  <a:lnSpc>
                    <a:spcPct val="150000"/>
                  </a:lnSpc>
                </a:pPr>
                <a:r>
                  <a:rPr lang="cs-CZ" sz="2000" dirty="0" smtClean="0"/>
                  <a:t>K narovnání tržních podmínek nedošlo, naopak jsou nyní zvýhodněni podnikatelé spadající do fáze 3 a 4. Systém EET finančně vytěžuje jak jeho subjekty, tak stát v podobě administrativy. Přínosem EET pak zůstává menší než očekávaný příjem do státní kasy, vytvoření nových pracovních míst souvisejícím s jeho administrativou a v malé části spokojenost podnikatelů, kteří oceňují lepší přehled o jejich tržbách. </a:t>
                </a:r>
                <a:endParaRPr lang="cs-CZ" sz="2000" dirty="0"/>
              </a:p>
            </p:txBody>
          </p:sp>
        </p:grpSp>
      </p:grpSp>
      <p:sp>
        <p:nvSpPr>
          <p:cNvPr id="34" name="TextovéPole 33"/>
          <p:cNvSpPr txBox="1"/>
          <p:nvPr/>
        </p:nvSpPr>
        <p:spPr>
          <a:xfrm>
            <a:off x="10999798" y="10711177"/>
            <a:ext cx="10062844" cy="461665"/>
          </a:xfrm>
          <a:prstGeom prst="rect">
            <a:avLst/>
          </a:prstGeom>
          <a:noFill/>
        </p:spPr>
        <p:txBody>
          <a:bodyPr wrap="square" rtlCol="0">
            <a:spAutoFit/>
          </a:bodyPr>
          <a:lstStyle/>
          <a:p>
            <a:pPr algn="ctr"/>
            <a:r>
              <a:rPr lang="cs-CZ" sz="2400" b="1" dirty="0" smtClean="0">
                <a:latin typeface="Arial" panose="020B0604020202020204" pitchFamily="34" charset="0"/>
                <a:cs typeface="Arial" panose="020B0604020202020204" pitchFamily="34" charset="0"/>
              </a:rPr>
              <a:t>Přínosy a náklady EET</a:t>
            </a:r>
            <a:endParaRPr lang="cs-CZ" sz="2400" b="1" dirty="0">
              <a:latin typeface="Arial" panose="020B0604020202020204" pitchFamily="34" charset="0"/>
              <a:cs typeface="Arial" panose="020B0604020202020204" pitchFamily="34" charset="0"/>
            </a:endParaRPr>
          </a:p>
        </p:txBody>
      </p:sp>
      <p:sp>
        <p:nvSpPr>
          <p:cNvPr id="43" name="Text Box 39"/>
          <p:cNvSpPr txBox="1">
            <a:spLocks noChangeArrowheads="1"/>
          </p:cNvSpPr>
          <p:nvPr/>
        </p:nvSpPr>
        <p:spPr bwMode="auto">
          <a:xfrm>
            <a:off x="876565" y="11384408"/>
            <a:ext cx="9027554" cy="5119853"/>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57150" cmpd="thinThick">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ctr">
              <a:lnSpc>
                <a:spcPct val="150000"/>
              </a:lnSpc>
            </a:pPr>
            <a:r>
              <a:rPr lang="cs-CZ" sz="2400" b="1" dirty="0" err="1" smtClean="0"/>
              <a:t>Abstract</a:t>
            </a:r>
            <a:endParaRPr lang="cs-CZ" sz="2400" dirty="0" smtClean="0"/>
          </a:p>
          <a:p>
            <a:pPr>
              <a:lnSpc>
                <a:spcPct val="150000"/>
              </a:lnSpc>
            </a:pPr>
            <a:r>
              <a:rPr lang="en-GB" sz="2000" dirty="0" smtClean="0"/>
              <a:t>This diploma thesis deals with the research and assessment of the benefits and problems related to the installation of electronic reporting system. The theoretical part of the thesis focuses on the connections with the electronic reporting system such as the tax system of the Czech Republic, tax evasion and tools for combating them, and also focuses on the gray economy and the electronic reporting system itself. In the practical part, the researcher tries to assess the problems or benefits of the project, to draw on the current perception of the EET and to recommend possible suggestions for improvement.</a:t>
            </a:r>
            <a:endParaRPr lang="cs-CZ" sz="2000" dirty="0" smtClean="0"/>
          </a:p>
          <a:p>
            <a:pPr eaLnBrk="0" hangingPunct="0">
              <a:lnSpc>
                <a:spcPct val="150000"/>
              </a:lnSpc>
            </a:pPr>
            <a:endParaRPr lang="en-US" altLang="en-US" sz="1600" dirty="0">
              <a:latin typeface="Times New Roman" pitchFamily="18" charset="0"/>
            </a:endParaRPr>
          </a:p>
        </p:txBody>
      </p:sp>
      <p:pic>
        <p:nvPicPr>
          <p:cNvPr id="44" name="Obrázek 43"/>
          <p:cNvPicPr>
            <a:picLocks noChangeAspect="1"/>
          </p:cNvPicPr>
          <p:nvPr/>
        </p:nvPicPr>
        <p:blipFill>
          <a:blip r:embed="rId3" cstate="print">
            <a:biLevel thresh="50000"/>
            <a:extLst>
              <a:ext uri="{28A0092B-C50C-407E-A947-70E740481C1C}">
                <a14:useLocalDpi xmlns="" xmlns:a14="http://schemas.microsoft.com/office/drawing/2010/main" val="0"/>
              </a:ext>
            </a:extLst>
          </a:blip>
          <a:stretch>
            <a:fillRect/>
          </a:stretch>
        </p:blipFill>
        <p:spPr>
          <a:xfrm flipH="1">
            <a:off x="1671496" y="1743556"/>
            <a:ext cx="2619605" cy="2058355"/>
          </a:xfrm>
          <a:prstGeom prst="rect">
            <a:avLst/>
          </a:prstGeom>
        </p:spPr>
      </p:pic>
      <p:sp>
        <p:nvSpPr>
          <p:cNvPr id="46" name="Text Box 43"/>
          <p:cNvSpPr txBox="1">
            <a:spLocks noChangeArrowheads="1"/>
          </p:cNvSpPr>
          <p:nvPr/>
        </p:nvSpPr>
        <p:spPr bwMode="auto">
          <a:xfrm>
            <a:off x="639182" y="20324436"/>
            <a:ext cx="9027553" cy="4314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2400" b="1" dirty="0" smtClean="0"/>
              <a:t>Výzkumné otázky</a:t>
            </a:r>
            <a:endParaRPr lang="en-US" altLang="en-US" sz="2400" b="1" dirty="0"/>
          </a:p>
        </p:txBody>
      </p:sp>
      <p:pic>
        <p:nvPicPr>
          <p:cNvPr id="42" name="Picture 3"/>
          <p:cNvPicPr/>
          <p:nvPr/>
        </p:nvPicPr>
        <p:blipFill>
          <a:blip r:embed="rId4">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arto="http://schemas.microsoft.com/office/word/2006/arto" xmlns:pic="http://schemas.openxmlformats.org/drawingml/2006/picture" xmlns:lc="http://schemas.openxmlformats.org/drawingml/2006/lockedCanvas" val="0"/>
              </a:ext>
            </a:extLst>
          </a:blip>
          <a:stretch>
            <a:fillRect/>
          </a:stretch>
        </p:blipFill>
        <p:spPr>
          <a:xfrm>
            <a:off x="10893536" y="11392902"/>
            <a:ext cx="10493264" cy="8747961"/>
          </a:xfrm>
          <a:prstGeom prst="rect">
            <a:avLst/>
          </a:prstGeom>
        </p:spPr>
      </p:pic>
      <p:graphicFrame>
        <p:nvGraphicFramePr>
          <p:cNvPr id="48" name="Graf 47"/>
          <p:cNvGraphicFramePr/>
          <p:nvPr/>
        </p:nvGraphicFramePr>
        <p:xfrm>
          <a:off x="10804358" y="5446796"/>
          <a:ext cx="5053263" cy="516505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Graf 48"/>
          <p:cNvGraphicFramePr/>
          <p:nvPr/>
        </p:nvGraphicFramePr>
        <p:xfrm>
          <a:off x="16002000" y="5510463"/>
          <a:ext cx="5054400" cy="5166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0" name="Graf 49"/>
          <p:cNvGraphicFramePr/>
          <p:nvPr/>
        </p:nvGraphicFramePr>
        <p:xfrm>
          <a:off x="10982158" y="20313566"/>
          <a:ext cx="9856538" cy="427898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1" name="Graf 50"/>
          <p:cNvGraphicFramePr/>
          <p:nvPr/>
        </p:nvGraphicFramePr>
        <p:xfrm>
          <a:off x="11126535" y="25559334"/>
          <a:ext cx="10216800" cy="4244400"/>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sld>
</file>

<file path=ppt/theme/theme1.xml><?xml version="1.0" encoding="utf-8"?>
<a:theme xmlns:a="http://schemas.openxmlformats.org/drawingml/2006/main" name="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1139</TotalTime>
  <Words>267</Words>
  <Application>Microsoft Office PowerPoint</Application>
  <PresentationFormat>Vlastní</PresentationFormat>
  <Paragraphs>30</Paragraphs>
  <Slides>1</Slides>
  <Notes>1</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3" baseType="lpstr">
      <vt:lpstr>Office Theme</vt:lpstr>
      <vt:lpstr>CorelDRAW</vt:lpstr>
      <vt:lpstr>Snímek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Uživatel systému Windows</cp:lastModifiedBy>
  <cp:revision>61</cp:revision>
  <dcterms:created xsi:type="dcterms:W3CDTF">2008-12-04T00:20:37Z</dcterms:created>
  <dcterms:modified xsi:type="dcterms:W3CDTF">2019-01-18T12:36:11Z</dcterms:modified>
  <cp:category>Research Poster</cp:category>
</cp:coreProperties>
</file>