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0" d="100"/>
          <a:sy n="80" d="100"/>
        </p:scale>
        <p:origin x="2126"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cs-CZ"/>
              <a:t>Kliknutím lze upravit styl.</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BFA2EDAA-DA6E-4173-B2FE-C99AA7AD49C9}" type="datetimeFigureOut">
              <a:rPr lang="cs-CZ" smtClean="0"/>
              <a:t>24.08.2018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4145556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FA2EDAA-DA6E-4173-B2FE-C99AA7AD49C9}" type="datetimeFigureOut">
              <a:rPr lang="cs-CZ" smtClean="0"/>
              <a:t>24.08.2018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216854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cs-CZ"/>
              <a:t>Kliknutím lze upravit styl.</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BFA2EDAA-DA6E-4173-B2FE-C99AA7AD49C9}" type="datetimeFigureOut">
              <a:rPr lang="cs-CZ" smtClean="0"/>
              <a:t>24.08.2018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147426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BFA2EDAA-DA6E-4173-B2FE-C99AA7AD49C9}" type="datetimeFigureOut">
              <a:rPr lang="cs-CZ" smtClean="0"/>
              <a:t>24.08.2018</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1548320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cs-CZ"/>
              <a:t>Kliknutím lze upravit styl.</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s-CZ"/>
              <a:t>Upravte styly předlohy textu.</a:t>
            </a:r>
          </a:p>
        </p:txBody>
      </p:sp>
      <p:sp>
        <p:nvSpPr>
          <p:cNvPr id="4" name="Content Placeholder 3"/>
          <p:cNvSpPr>
            <a:spLocks noGrp="1"/>
          </p:cNvSpPr>
          <p:nvPr>
            <p:ph sz="half" idx="2"/>
          </p:nvPr>
        </p:nvSpPr>
        <p:spPr>
          <a:xfrm>
            <a:off x="472381" y="3340100"/>
            <a:ext cx="2901255" cy="4912784"/>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s-CZ"/>
              <a:t>Upravte styly předlohy textu.</a:t>
            </a:r>
          </a:p>
        </p:txBody>
      </p:sp>
      <p:sp>
        <p:nvSpPr>
          <p:cNvPr id="6" name="Content Placeholder 5"/>
          <p:cNvSpPr>
            <a:spLocks noGrp="1"/>
          </p:cNvSpPr>
          <p:nvPr>
            <p:ph sz="quarter" idx="4"/>
          </p:nvPr>
        </p:nvSpPr>
        <p:spPr>
          <a:xfrm>
            <a:off x="3471863" y="3340100"/>
            <a:ext cx="2915543" cy="4912784"/>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BFA2EDAA-DA6E-4173-B2FE-C99AA7AD49C9}" type="datetimeFigureOut">
              <a:rPr lang="cs-CZ" smtClean="0"/>
              <a:t>24.08.2018</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3354639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BFA2EDAA-DA6E-4173-B2FE-C99AA7AD49C9}" type="datetimeFigureOut">
              <a:rPr lang="cs-CZ" smtClean="0"/>
              <a:t>24.08.2018</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2340842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A2EDAA-DA6E-4173-B2FE-C99AA7AD49C9}" type="datetimeFigureOut">
              <a:rPr lang="cs-CZ" smtClean="0"/>
              <a:t>24.08.2018</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1820566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cs-CZ"/>
              <a:t>Kliknutím lze upravit styl.</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cs-CZ"/>
              <a:t>Upravte styly předlohy textu.</a:t>
            </a:r>
          </a:p>
        </p:txBody>
      </p:sp>
      <p:sp>
        <p:nvSpPr>
          <p:cNvPr id="5" name="Date Placeholder 4"/>
          <p:cNvSpPr>
            <a:spLocks noGrp="1"/>
          </p:cNvSpPr>
          <p:nvPr>
            <p:ph type="dt" sz="half" idx="10"/>
          </p:nvPr>
        </p:nvSpPr>
        <p:spPr/>
        <p:txBody>
          <a:bodyPr/>
          <a:lstStyle/>
          <a:p>
            <a:fld id="{BFA2EDAA-DA6E-4173-B2FE-C99AA7AD49C9}" type="datetimeFigureOut">
              <a:rPr lang="cs-CZ" smtClean="0"/>
              <a:t>24.08.2018</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1972739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cs-CZ"/>
              <a:t>Kliknutím lze upravit styl.</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cs-CZ"/>
              <a:t>Kliknutím na ikonu přidáte obrázek.</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cs-CZ"/>
              <a:t>Upravte styly předlohy textu.</a:t>
            </a:r>
          </a:p>
        </p:txBody>
      </p:sp>
      <p:sp>
        <p:nvSpPr>
          <p:cNvPr id="5" name="Date Placeholder 4"/>
          <p:cNvSpPr>
            <a:spLocks noGrp="1"/>
          </p:cNvSpPr>
          <p:nvPr>
            <p:ph type="dt" sz="half" idx="10"/>
          </p:nvPr>
        </p:nvSpPr>
        <p:spPr/>
        <p:txBody>
          <a:bodyPr/>
          <a:lstStyle/>
          <a:p>
            <a:fld id="{BFA2EDAA-DA6E-4173-B2FE-C99AA7AD49C9}" type="datetimeFigureOut">
              <a:rPr lang="cs-CZ" smtClean="0"/>
              <a:t>24.08.2018</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3506959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FA2EDAA-DA6E-4173-B2FE-C99AA7AD49C9}" type="datetimeFigureOut">
              <a:rPr lang="cs-CZ" smtClean="0"/>
              <a:t>24.08.2018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1069036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FA2EDAA-DA6E-4173-B2FE-C99AA7AD49C9}" type="datetimeFigureOut">
              <a:rPr lang="cs-CZ" smtClean="0"/>
              <a:t>24.08.2018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0C6CEF0-797A-428D-8D94-AEBD02D564B1}" type="slidenum">
              <a:rPr lang="cs-CZ" smtClean="0"/>
              <a:t>‹#›</a:t>
            </a:fld>
            <a:endParaRPr lang="cs-CZ"/>
          </a:p>
        </p:txBody>
      </p:sp>
    </p:spTree>
    <p:extLst>
      <p:ext uri="{BB962C8B-B14F-4D97-AF65-F5344CB8AC3E}">
        <p14:creationId xmlns:p14="http://schemas.microsoft.com/office/powerpoint/2010/main" val="2190360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BFA2EDAA-DA6E-4173-B2FE-C99AA7AD49C9}" type="datetimeFigureOut">
              <a:rPr lang="cs-CZ" smtClean="0"/>
              <a:t>24.08.2018</a:t>
            </a:fld>
            <a:endParaRPr lang="cs-CZ"/>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0C6CEF0-797A-428D-8D94-AEBD02D564B1}" type="slidenum">
              <a:rPr lang="cs-CZ" smtClean="0"/>
              <a:t>‹#›</a:t>
            </a:fld>
            <a:endParaRPr lang="cs-CZ"/>
          </a:p>
        </p:txBody>
      </p:sp>
    </p:spTree>
    <p:extLst>
      <p:ext uri="{BB962C8B-B14F-4D97-AF65-F5344CB8AC3E}">
        <p14:creationId xmlns:p14="http://schemas.microsoft.com/office/powerpoint/2010/main" val="3623781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nadpis 2">
            <a:extLst>
              <a:ext uri="{FF2B5EF4-FFF2-40B4-BE49-F238E27FC236}">
                <a16:creationId xmlns:a16="http://schemas.microsoft.com/office/drawing/2014/main" id="{3A41CDD4-98BD-4D80-8EF5-7EA04102A284}"/>
              </a:ext>
            </a:extLst>
          </p:cNvPr>
          <p:cNvSpPr>
            <a:spLocks noGrp="1"/>
          </p:cNvSpPr>
          <p:nvPr>
            <p:ph type="subTitle" idx="1"/>
          </p:nvPr>
        </p:nvSpPr>
        <p:spPr>
          <a:xfrm>
            <a:off x="3748153" y="142601"/>
            <a:ext cx="2981194" cy="2207683"/>
          </a:xfrm>
        </p:spPr>
        <p:txBody>
          <a:bodyPr/>
          <a:lstStyle/>
          <a:p>
            <a:r>
              <a:rPr lang="cs-CZ" sz="2000" b="1" dirty="0"/>
              <a:t>Stanovení hodnoty firmy Autosalon Klokočka Centrum a.s.</a:t>
            </a:r>
          </a:p>
          <a:p>
            <a:r>
              <a:rPr lang="cs-CZ" sz="1400" dirty="0"/>
              <a:t>Bc. Luděk Pícha</a:t>
            </a:r>
          </a:p>
          <a:p>
            <a:r>
              <a:rPr lang="cs-CZ" sz="1400" dirty="0"/>
              <a:t>Masarykův ústav vyšších studií 2018</a:t>
            </a:r>
          </a:p>
        </p:txBody>
      </p:sp>
      <p:pic>
        <p:nvPicPr>
          <p:cNvPr id="1026" name="Picture 2" descr="VÃ½sledek obrÃ¡zku pro ÄeskÃ© vysokÃ© uÄenÃ­ technickÃ©">
            <a:extLst>
              <a:ext uri="{FF2B5EF4-FFF2-40B4-BE49-F238E27FC236}">
                <a16:creationId xmlns:a16="http://schemas.microsoft.com/office/drawing/2014/main" id="{EF900F8F-7844-42D1-8577-AC2E17AA57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653" y="108298"/>
            <a:ext cx="3619500" cy="1562100"/>
          </a:xfrm>
          <a:prstGeom prst="rect">
            <a:avLst/>
          </a:prstGeom>
          <a:noFill/>
          <a:extLst>
            <a:ext uri="{909E8E84-426E-40DD-AFC4-6F175D3DCCD1}">
              <a14:hiddenFill xmlns:a14="http://schemas.microsoft.com/office/drawing/2010/main">
                <a:solidFill>
                  <a:srgbClr val="FFFFFF"/>
                </a:solidFill>
              </a14:hiddenFill>
            </a:ext>
          </a:extLst>
        </p:spPr>
      </p:pic>
      <p:sp>
        <p:nvSpPr>
          <p:cNvPr id="5" name="TextovéPole 4">
            <a:extLst>
              <a:ext uri="{FF2B5EF4-FFF2-40B4-BE49-F238E27FC236}">
                <a16:creationId xmlns:a16="http://schemas.microsoft.com/office/drawing/2014/main" id="{3A42E4FD-66FA-4DC1-8B48-6220162F647A}"/>
              </a:ext>
            </a:extLst>
          </p:cNvPr>
          <p:cNvSpPr txBox="1"/>
          <p:nvPr/>
        </p:nvSpPr>
        <p:spPr>
          <a:xfrm>
            <a:off x="128653" y="3740700"/>
            <a:ext cx="3057399" cy="2031325"/>
          </a:xfrm>
          <a:prstGeom prst="rect">
            <a:avLst/>
          </a:prstGeom>
          <a:noFill/>
        </p:spPr>
        <p:txBody>
          <a:bodyPr wrap="square" rtlCol="0">
            <a:spAutoFit/>
          </a:bodyPr>
          <a:lstStyle/>
          <a:p>
            <a:pPr algn="just"/>
            <a:r>
              <a:rPr lang="cs-CZ" sz="1400" b="1" dirty="0"/>
              <a:t>Abstrakt</a:t>
            </a:r>
          </a:p>
          <a:p>
            <a:pPr algn="just"/>
            <a:r>
              <a:rPr lang="cs-CZ" sz="1000" dirty="0"/>
              <a:t>Cílem této diplomové práce je stanovení hodnoty společnosti Autosalon Klokočka Centrum a.s. Teoretická část je orientována na základní pojmy a metody spojené se stanovením hodnoty podniku. Praktická část je složena z charakteristiky společnosti a seznámením s jeho historií. V další kapitole je provedena finanční a strategická analýza společnosti. V poslední fázi praktické části je vypracována plánovaná hodnota tržeb pro období 2017-2019. Výsledné hodnocení je vytvořeno pomocí metod DCF entity, DCF </a:t>
            </a:r>
            <a:r>
              <a:rPr lang="cs-CZ" sz="1000" dirty="0" err="1"/>
              <a:t>equity</a:t>
            </a:r>
            <a:r>
              <a:rPr lang="cs-CZ" sz="1000" dirty="0"/>
              <a:t> a výnosové metody EVA.</a:t>
            </a:r>
          </a:p>
        </p:txBody>
      </p:sp>
      <p:pic>
        <p:nvPicPr>
          <p:cNvPr id="1028" name="Picture 4" descr="VÃ½sledek obrÃ¡zku pro autosalon klokoÄka">
            <a:extLst>
              <a:ext uri="{FF2B5EF4-FFF2-40B4-BE49-F238E27FC236}">
                <a16:creationId xmlns:a16="http://schemas.microsoft.com/office/drawing/2014/main" id="{CF77FC23-B9C4-40D8-9F79-3D4861ECAD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727" y="2855891"/>
            <a:ext cx="2981193" cy="851803"/>
          </a:xfrm>
          <a:prstGeom prst="rect">
            <a:avLst/>
          </a:prstGeom>
          <a:noFill/>
          <a:extLst>
            <a:ext uri="{909E8E84-426E-40DD-AFC4-6F175D3DCCD1}">
              <a14:hiddenFill xmlns:a14="http://schemas.microsoft.com/office/drawing/2010/main">
                <a:solidFill>
                  <a:srgbClr val="FFFFFF"/>
                </a:solidFill>
              </a14:hiddenFill>
            </a:ext>
          </a:extLst>
        </p:spPr>
      </p:pic>
      <p:sp>
        <p:nvSpPr>
          <p:cNvPr id="6" name="Obdélník 5">
            <a:extLst>
              <a:ext uri="{FF2B5EF4-FFF2-40B4-BE49-F238E27FC236}">
                <a16:creationId xmlns:a16="http://schemas.microsoft.com/office/drawing/2014/main" id="{1FFD6DD5-E7A2-4D3D-8C82-95D0536A73F6}"/>
              </a:ext>
            </a:extLst>
          </p:cNvPr>
          <p:cNvSpPr/>
          <p:nvPr/>
        </p:nvSpPr>
        <p:spPr>
          <a:xfrm>
            <a:off x="126893" y="5772025"/>
            <a:ext cx="3057399" cy="2031325"/>
          </a:xfrm>
          <a:prstGeom prst="rect">
            <a:avLst/>
          </a:prstGeom>
        </p:spPr>
        <p:txBody>
          <a:bodyPr wrap="square">
            <a:spAutoFit/>
          </a:bodyPr>
          <a:lstStyle/>
          <a:p>
            <a:pPr algn="just"/>
            <a:r>
              <a:rPr lang="cs-CZ" sz="1400" b="1" dirty="0" err="1"/>
              <a:t>Abstract</a:t>
            </a:r>
            <a:endParaRPr lang="cs-CZ" sz="1400" b="1" dirty="0"/>
          </a:p>
          <a:p>
            <a:pPr algn="just"/>
            <a:r>
              <a:rPr lang="en-US" sz="1000" dirty="0"/>
              <a:t>The aim of this diploma thesis is to determine the value of </a:t>
            </a:r>
            <a:r>
              <a:rPr lang="en-US" sz="1000" dirty="0" err="1"/>
              <a:t>Autosalon</a:t>
            </a:r>
            <a:r>
              <a:rPr lang="en-US" sz="1000" dirty="0"/>
              <a:t> </a:t>
            </a:r>
            <a:r>
              <a:rPr lang="en-US" sz="1000" dirty="0" err="1"/>
              <a:t>Klokočka</a:t>
            </a:r>
            <a:r>
              <a:rPr lang="en-US" sz="1000" dirty="0"/>
              <a:t> Centrum </a:t>
            </a:r>
            <a:r>
              <a:rPr lang="en-US" sz="1000" dirty="0" err="1"/>
              <a:t>a.s.</a:t>
            </a:r>
            <a:r>
              <a:rPr lang="en-US" sz="1000" dirty="0"/>
              <a:t> The theoretical part is oriented on the basic concepts and methods associated with determining the value of the company. The practical part is composed of the characteristics of the company and its history. The next chapter provides a financial and strategic analysis of the company. In the last phase of the practical part, the planned value of revenues for the period 2017-2019 is drawn up. The </a:t>
            </a:r>
            <a:r>
              <a:rPr lang="cs-CZ" sz="1000" dirty="0" err="1"/>
              <a:t>final</a:t>
            </a:r>
            <a:r>
              <a:rPr lang="cs-CZ" sz="1000" dirty="0"/>
              <a:t> </a:t>
            </a:r>
            <a:r>
              <a:rPr lang="cs-CZ" sz="1000" dirty="0" err="1"/>
              <a:t>valuation</a:t>
            </a:r>
            <a:r>
              <a:rPr lang="cs-CZ" sz="1000" dirty="0"/>
              <a:t> </a:t>
            </a:r>
            <a:r>
              <a:rPr lang="cs-CZ" sz="1000" dirty="0" err="1"/>
              <a:t>of</a:t>
            </a:r>
            <a:r>
              <a:rPr lang="cs-CZ" sz="1000" dirty="0"/>
              <a:t> </a:t>
            </a:r>
            <a:r>
              <a:rPr lang="cs-CZ" sz="1000" dirty="0" err="1"/>
              <a:t>the</a:t>
            </a:r>
            <a:r>
              <a:rPr lang="cs-CZ" sz="1000" dirty="0"/>
              <a:t> </a:t>
            </a:r>
            <a:r>
              <a:rPr lang="cs-CZ" sz="1000" dirty="0" err="1"/>
              <a:t>company</a:t>
            </a:r>
            <a:r>
              <a:rPr lang="en-US" sz="1000" dirty="0"/>
              <a:t> is created using DCF entities, DCF equity and EVA revenue methods.</a:t>
            </a:r>
            <a:endParaRPr lang="cs-CZ" sz="1000" b="1" dirty="0"/>
          </a:p>
        </p:txBody>
      </p:sp>
      <p:sp>
        <p:nvSpPr>
          <p:cNvPr id="7" name="TextovéPole 6">
            <a:extLst>
              <a:ext uri="{FF2B5EF4-FFF2-40B4-BE49-F238E27FC236}">
                <a16:creationId xmlns:a16="http://schemas.microsoft.com/office/drawing/2014/main" id="{F81DBE3B-8738-474A-B48D-B0942B1F7C2B}"/>
              </a:ext>
            </a:extLst>
          </p:cNvPr>
          <p:cNvSpPr txBox="1"/>
          <p:nvPr/>
        </p:nvSpPr>
        <p:spPr>
          <a:xfrm>
            <a:off x="126893" y="1700484"/>
            <a:ext cx="2981193" cy="1107996"/>
          </a:xfrm>
          <a:prstGeom prst="rect">
            <a:avLst/>
          </a:prstGeom>
          <a:noFill/>
        </p:spPr>
        <p:txBody>
          <a:bodyPr wrap="square" rtlCol="0">
            <a:spAutoFit/>
          </a:bodyPr>
          <a:lstStyle/>
          <a:p>
            <a:r>
              <a:rPr lang="cs-CZ" sz="1400" b="1" dirty="0"/>
              <a:t>Charakteristika společnosti</a:t>
            </a:r>
          </a:p>
          <a:p>
            <a:r>
              <a:rPr lang="cs-CZ" sz="1000" dirty="0"/>
              <a:t>Společnost Autosalon Klokočka vznikla v roce 1988 a patří mezi největší autorizované prodejce vozů značek Volkswagen, Audi, ŠKODA a Kia v České republice. Současně poskytuje komplexní servisní zázemí pro majitele vozů</a:t>
            </a:r>
          </a:p>
        </p:txBody>
      </p:sp>
      <p:pic>
        <p:nvPicPr>
          <p:cNvPr id="10" name="Obrázek 9">
            <a:extLst>
              <a:ext uri="{FF2B5EF4-FFF2-40B4-BE49-F238E27FC236}">
                <a16:creationId xmlns:a16="http://schemas.microsoft.com/office/drawing/2014/main" id="{243D4D8F-D483-4323-841D-089D5BEA340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671949" y="4510579"/>
            <a:ext cx="3031819" cy="1581057"/>
          </a:xfrm>
          <a:prstGeom prst="rect">
            <a:avLst/>
          </a:prstGeom>
          <a:noFill/>
        </p:spPr>
      </p:pic>
      <p:sp>
        <p:nvSpPr>
          <p:cNvPr id="8" name="Obdélník 7">
            <a:extLst>
              <a:ext uri="{FF2B5EF4-FFF2-40B4-BE49-F238E27FC236}">
                <a16:creationId xmlns:a16="http://schemas.microsoft.com/office/drawing/2014/main" id="{39756046-D742-4228-8D43-1D84AEEF6DAB}"/>
              </a:ext>
            </a:extLst>
          </p:cNvPr>
          <p:cNvSpPr/>
          <p:nvPr/>
        </p:nvSpPr>
        <p:spPr>
          <a:xfrm>
            <a:off x="3671949" y="6091636"/>
            <a:ext cx="3031819" cy="2462213"/>
          </a:xfrm>
          <a:prstGeom prst="rect">
            <a:avLst/>
          </a:prstGeom>
        </p:spPr>
        <p:txBody>
          <a:bodyPr wrap="square">
            <a:spAutoFit/>
          </a:bodyPr>
          <a:lstStyle/>
          <a:p>
            <a:pPr algn="just">
              <a:spcAft>
                <a:spcPts val="0"/>
              </a:spcAft>
            </a:pPr>
            <a:r>
              <a:rPr lang="cs-CZ" sz="1400" b="1" dirty="0"/>
              <a:t>Závěr</a:t>
            </a:r>
          </a:p>
          <a:p>
            <a:pPr algn="just">
              <a:spcAft>
                <a:spcPts val="0"/>
              </a:spcAft>
            </a:pPr>
            <a:r>
              <a:rPr lang="cs-CZ" sz="1000" dirty="0"/>
              <a:t>Samotnému stanovení hodnoty společnosti předcházelo posouzení finanční situace společnosti Autosalon Klokočka Centrum a.s. prostřednictvím finanční a strategické analýzy. Na základě výsledků těchto kroků bylo zjištěno, že společnost splňuje předpoklad </a:t>
            </a:r>
            <a:r>
              <a:rPr lang="cs-CZ" sz="1000" dirty="0" err="1"/>
              <a:t>going</a:t>
            </a:r>
            <a:r>
              <a:rPr lang="cs-CZ" sz="1000" dirty="0"/>
              <a:t> </a:t>
            </a:r>
            <a:r>
              <a:rPr lang="cs-CZ" sz="1000" dirty="0" err="1"/>
              <a:t>concern</a:t>
            </a:r>
            <a:r>
              <a:rPr lang="cs-CZ" sz="1000" dirty="0"/>
              <a:t> a je tedy možné sledovanou společnost správně ohodnotit. K výslednému výpočtu hodnoty vlastního kapitálu byly použity výnosové metody, konkrétně byla použita metoda diskontovaných peněžních toků (DCF entity) a (DCF </a:t>
            </a:r>
            <a:r>
              <a:rPr lang="cs-CZ" sz="1000" dirty="0" err="1"/>
              <a:t>equity</a:t>
            </a:r>
            <a:r>
              <a:rPr lang="cs-CZ" sz="1000" dirty="0"/>
              <a:t>) a výnosovou metodou ekonomické přidané hodnoty (EVA). Stanovená hodnota společnosti Autosalon Klokočka se pohybovala v rozmezí od 1 569 mil. Kč (DCF </a:t>
            </a:r>
            <a:r>
              <a:rPr lang="cs-CZ" sz="1000" dirty="0" err="1"/>
              <a:t>equity</a:t>
            </a:r>
            <a:r>
              <a:rPr lang="cs-CZ" sz="1000" dirty="0"/>
              <a:t>) do 1 942 mil. Kč (DCF entity).</a:t>
            </a:r>
          </a:p>
        </p:txBody>
      </p:sp>
      <p:pic>
        <p:nvPicPr>
          <p:cNvPr id="12" name="Obrázek 11">
            <a:extLst>
              <a:ext uri="{FF2B5EF4-FFF2-40B4-BE49-F238E27FC236}">
                <a16:creationId xmlns:a16="http://schemas.microsoft.com/office/drawing/2014/main" id="{693B4F94-17D0-4D6A-8A67-ECA40716921A}"/>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671948" y="3640318"/>
            <a:ext cx="3031819" cy="777244"/>
          </a:xfrm>
          <a:prstGeom prst="rect">
            <a:avLst/>
          </a:prstGeom>
          <a:noFill/>
          <a:ln>
            <a:noFill/>
          </a:ln>
        </p:spPr>
      </p:pic>
      <p:sp>
        <p:nvSpPr>
          <p:cNvPr id="9" name="Obdélník 8">
            <a:extLst>
              <a:ext uri="{FF2B5EF4-FFF2-40B4-BE49-F238E27FC236}">
                <a16:creationId xmlns:a16="http://schemas.microsoft.com/office/drawing/2014/main" id="{5D99AFCF-F2C8-4E9D-9199-0342A330D9BB}"/>
              </a:ext>
            </a:extLst>
          </p:cNvPr>
          <p:cNvSpPr/>
          <p:nvPr/>
        </p:nvSpPr>
        <p:spPr>
          <a:xfrm>
            <a:off x="3593915" y="1670398"/>
            <a:ext cx="3109852" cy="1877437"/>
          </a:xfrm>
          <a:prstGeom prst="rect">
            <a:avLst/>
          </a:prstGeom>
        </p:spPr>
        <p:txBody>
          <a:bodyPr wrap="square">
            <a:spAutoFit/>
          </a:bodyPr>
          <a:lstStyle/>
          <a:p>
            <a:pPr algn="just"/>
            <a:r>
              <a:rPr lang="cs-CZ" sz="1400" b="1" dirty="0"/>
              <a:t>Metodika</a:t>
            </a:r>
          </a:p>
          <a:p>
            <a:pPr algn="just"/>
            <a:r>
              <a:rPr lang="cs-CZ" sz="1000" dirty="0"/>
              <a:t>Finanční analýza společnosti ukázala, že ve většině ukazatelů se společnost pohybuje v pozitivním pásmu. Problémem pro firmu znamenají špatné výsledky ukazatelů likvidity. V rámci strategické analýzy byla představena současná situace automobilového průmyslu a jeho blízká i daleká budoucnost. Dále je podnik porovnán s dalšími společnostmi z odvětví a je provedena SWOT analýza společnosti. Z predikce tržeb je poté sestaven finanční plán pro období 2017/2019, ten slouží jako podklad pro výnosové ocenění.</a:t>
            </a:r>
          </a:p>
        </p:txBody>
      </p:sp>
      <p:sp>
        <p:nvSpPr>
          <p:cNvPr id="11" name="TextovéPole 10">
            <a:extLst>
              <a:ext uri="{FF2B5EF4-FFF2-40B4-BE49-F238E27FC236}">
                <a16:creationId xmlns:a16="http://schemas.microsoft.com/office/drawing/2014/main" id="{EEB3A88A-B04B-46F6-944E-9728C634F7C3}"/>
              </a:ext>
            </a:extLst>
          </p:cNvPr>
          <p:cNvSpPr txBox="1"/>
          <p:nvPr/>
        </p:nvSpPr>
        <p:spPr>
          <a:xfrm>
            <a:off x="125133" y="7772110"/>
            <a:ext cx="2840538" cy="984885"/>
          </a:xfrm>
          <a:prstGeom prst="rect">
            <a:avLst/>
          </a:prstGeom>
          <a:noFill/>
        </p:spPr>
        <p:txBody>
          <a:bodyPr wrap="square" rtlCol="0">
            <a:spAutoFit/>
          </a:bodyPr>
          <a:lstStyle/>
          <a:p>
            <a:r>
              <a:rPr lang="cs-CZ" sz="1000" b="1" dirty="0"/>
              <a:t>Základní bibliografie</a:t>
            </a:r>
          </a:p>
          <a:p>
            <a:r>
              <a:rPr lang="cs-CZ" sz="800" b="1" dirty="0"/>
              <a:t>MAŘÍK, Miloš et al. </a:t>
            </a:r>
            <a:r>
              <a:rPr lang="cs-CZ" sz="800" i="1" dirty="0"/>
              <a:t>Metody oceňování podniku: proces ocenění - základní metody a postupy.</a:t>
            </a:r>
            <a:r>
              <a:rPr lang="cs-CZ" sz="800" dirty="0"/>
              <a:t> 3., </a:t>
            </a:r>
            <a:r>
              <a:rPr lang="cs-CZ" sz="800" dirty="0" err="1"/>
              <a:t>upr</a:t>
            </a:r>
            <a:r>
              <a:rPr lang="cs-CZ" sz="800" dirty="0"/>
              <a:t>. a </a:t>
            </a:r>
            <a:r>
              <a:rPr lang="cs-CZ" sz="800" dirty="0" err="1"/>
              <a:t>rozš</a:t>
            </a:r>
            <a:r>
              <a:rPr lang="cs-CZ" sz="800" dirty="0"/>
              <a:t>. vyd. Praha: </a:t>
            </a:r>
            <a:r>
              <a:rPr lang="cs-CZ" sz="800" dirty="0" err="1"/>
              <a:t>Ekopress</a:t>
            </a:r>
            <a:r>
              <a:rPr lang="cs-CZ" sz="800" dirty="0"/>
              <a:t>, 2011. ISBN 978-80-86929-67-5.</a:t>
            </a:r>
          </a:p>
          <a:p>
            <a:r>
              <a:rPr lang="cs-CZ" sz="800" b="1" dirty="0"/>
              <a:t>KISLINGEROVÁ, Eva.</a:t>
            </a:r>
            <a:r>
              <a:rPr lang="cs-CZ" sz="800" dirty="0"/>
              <a:t> </a:t>
            </a:r>
            <a:r>
              <a:rPr lang="cs-CZ" sz="800" i="1" dirty="0"/>
              <a:t>Oceňování podniku. </a:t>
            </a:r>
            <a:r>
              <a:rPr lang="cs-CZ" sz="800" dirty="0"/>
              <a:t>2., </a:t>
            </a:r>
            <a:r>
              <a:rPr lang="cs-CZ" sz="800" dirty="0" err="1"/>
              <a:t>přeprac</a:t>
            </a:r>
            <a:r>
              <a:rPr lang="cs-CZ" sz="800" dirty="0"/>
              <a:t>. a dopl. vyd. Praha: C.H. Beck, 2001. C.H. Beck pro praxi. ISBN 80-7179-529-1.</a:t>
            </a:r>
          </a:p>
        </p:txBody>
      </p:sp>
    </p:spTree>
    <p:extLst>
      <p:ext uri="{BB962C8B-B14F-4D97-AF65-F5344CB8AC3E}">
        <p14:creationId xmlns:p14="http://schemas.microsoft.com/office/powerpoint/2010/main" val="2353676479"/>
      </p:ext>
    </p:extLst>
  </p:cSld>
  <p:clrMapOvr>
    <a:masterClrMapping/>
  </p:clrMapOvr>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TotalTime>
  <Words>503</Words>
  <Application>Microsoft Office PowerPoint</Application>
  <PresentationFormat>US letter (8,5 x 11")</PresentationFormat>
  <Paragraphs>16</Paragraphs>
  <Slides>1</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vt:i4>
      </vt:variant>
    </vt:vector>
  </HeadingPairs>
  <TitlesOfParts>
    <vt:vector size="5" baseType="lpstr">
      <vt:lpstr>Arial</vt:lpstr>
      <vt:lpstr>Calibri</vt:lpstr>
      <vt:lpstr>Calibri Light</vt:lpstr>
      <vt:lpstr>Motiv Office</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Stanovení hodnoty firmy Autosalon Klokočka Centrum a.s.</dc:title>
  <dc:creator>Luděk Pícha</dc:creator>
  <cp:lastModifiedBy>Luděk Pícha</cp:lastModifiedBy>
  <cp:revision>8</cp:revision>
  <dcterms:created xsi:type="dcterms:W3CDTF">2018-08-24T08:34:35Z</dcterms:created>
  <dcterms:modified xsi:type="dcterms:W3CDTF">2018-08-24T09:44:02Z</dcterms:modified>
</cp:coreProperties>
</file>