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
  </p:notesMasterIdLst>
  <p:sldIdLst>
    <p:sldId id="256" r:id="rId2"/>
  </p:sldIdLst>
  <p:sldSz cx="21386800" cy="30279975"/>
  <p:notesSz cx="6715125" cy="9239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449">
          <p15:clr>
            <a:srgbClr val="A4A3A4"/>
          </p15:clr>
        </p15:guide>
        <p15:guide id="2" orient="horz" pos="18577">
          <p15:clr>
            <a:srgbClr val="A4A3A4"/>
          </p15:clr>
        </p15:guide>
        <p15:guide id="3" orient="horz" pos="1976">
          <p15:clr>
            <a:srgbClr val="A4A3A4"/>
          </p15:clr>
        </p15:guide>
        <p15:guide id="4" pos="6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99D4"/>
    <a:srgbClr val="5195D3"/>
    <a:srgbClr val="4B91D1"/>
    <a:srgbClr val="003399"/>
    <a:srgbClr val="A7C4FF"/>
    <a:srgbClr val="002164"/>
    <a:srgbClr val="698ED9"/>
    <a:srgbClr val="C0C0C0"/>
    <a:srgbClr val="0046D2"/>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3896" autoAdjust="0"/>
  </p:normalViewPr>
  <p:slideViewPr>
    <p:cSldViewPr snapToGrid="0" showGuides="1">
      <p:cViewPr>
        <p:scale>
          <a:sx n="40" d="100"/>
          <a:sy n="40" d="100"/>
        </p:scale>
        <p:origin x="1134" y="-30"/>
      </p:cViewPr>
      <p:guideLst>
        <p:guide orient="horz" pos="4449"/>
        <p:guide orient="horz" pos="18577"/>
        <p:guide orient="horz" pos="1976"/>
        <p:guide pos="673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enja\OneDrive\Plocha\Dotazn&#237;ky.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enja\OneDrive\Plocha\Dotazn&#237;ky.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denja\OneDrive\Plocha\Dotazn&#237;ky.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denja\OneDrive\Plocha\Dotazn&#237;ky.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denja\OneDrive\Plocha\Dotazn&#237;ky.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denja\OneDrive\Plocha\Dotazn&#237;ky.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List2!$C$98</c:f>
              <c:strCache>
                <c:ptCount val="1"/>
                <c:pt idx="0">
                  <c:v>Pro operátora</c:v>
                </c:pt>
              </c:strCache>
            </c:strRef>
          </c:tx>
          <c:spPr>
            <a:solidFill>
              <a:srgbClr val="0070C0"/>
            </a:solidFill>
            <a:ln>
              <a:noFill/>
            </a:ln>
            <a:effectLst/>
          </c:spPr>
          <c:invertIfNegative val="0"/>
          <c:cat>
            <c:strRef>
              <c:f>List2!$D$97:$G$97</c:f>
              <c:strCache>
                <c:ptCount val="4"/>
                <c:pt idx="0">
                  <c:v>Velmi důležité</c:v>
                </c:pt>
                <c:pt idx="1">
                  <c:v>Důležité</c:v>
                </c:pt>
                <c:pt idx="2">
                  <c:v>spíše nedůležité</c:v>
                </c:pt>
                <c:pt idx="3">
                  <c:v>Nedůležité</c:v>
                </c:pt>
              </c:strCache>
            </c:strRef>
          </c:cat>
          <c:val>
            <c:numRef>
              <c:f>List2!$D$98:$G$98</c:f>
              <c:numCache>
                <c:formatCode>General</c:formatCode>
                <c:ptCount val="4"/>
                <c:pt idx="0">
                  <c:v>11</c:v>
                </c:pt>
                <c:pt idx="1">
                  <c:v>5</c:v>
                </c:pt>
                <c:pt idx="2">
                  <c:v>1</c:v>
                </c:pt>
                <c:pt idx="3">
                  <c:v>0</c:v>
                </c:pt>
              </c:numCache>
            </c:numRef>
          </c:val>
        </c:ser>
        <c:ser>
          <c:idx val="1"/>
          <c:order val="1"/>
          <c:tx>
            <c:strRef>
              <c:f>List2!$C$99</c:f>
              <c:strCache>
                <c:ptCount val="1"/>
                <c:pt idx="0">
                  <c:v>Pro klienta</c:v>
                </c:pt>
              </c:strCache>
            </c:strRef>
          </c:tx>
          <c:spPr>
            <a:solidFill>
              <a:srgbClr val="92D050"/>
            </a:solidFill>
            <a:ln>
              <a:noFill/>
            </a:ln>
            <a:effectLst/>
          </c:spPr>
          <c:invertIfNegative val="0"/>
          <c:cat>
            <c:strRef>
              <c:f>List2!$D$97:$G$97</c:f>
              <c:strCache>
                <c:ptCount val="4"/>
                <c:pt idx="0">
                  <c:v>Velmi důležité</c:v>
                </c:pt>
                <c:pt idx="1">
                  <c:v>Důležité</c:v>
                </c:pt>
                <c:pt idx="2">
                  <c:v>spíše nedůležité</c:v>
                </c:pt>
                <c:pt idx="3">
                  <c:v>Nedůležité</c:v>
                </c:pt>
              </c:strCache>
            </c:strRef>
          </c:cat>
          <c:val>
            <c:numRef>
              <c:f>List2!$D$99:$G$99</c:f>
              <c:numCache>
                <c:formatCode>General</c:formatCode>
                <c:ptCount val="4"/>
                <c:pt idx="0">
                  <c:v>9</c:v>
                </c:pt>
                <c:pt idx="1">
                  <c:v>5</c:v>
                </c:pt>
                <c:pt idx="2">
                  <c:v>3</c:v>
                </c:pt>
                <c:pt idx="3">
                  <c:v>0</c:v>
                </c:pt>
              </c:numCache>
            </c:numRef>
          </c:val>
        </c:ser>
        <c:dLbls>
          <c:showLegendKey val="0"/>
          <c:showVal val="0"/>
          <c:showCatName val="0"/>
          <c:showSerName val="0"/>
          <c:showPercent val="0"/>
          <c:showBubbleSize val="0"/>
        </c:dLbls>
        <c:gapWidth val="92"/>
        <c:axId val="65396000"/>
        <c:axId val="65398720"/>
      </c:barChart>
      <c:catAx>
        <c:axId val="6539600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cs-CZ"/>
          </a:p>
        </c:txPr>
        <c:crossAx val="65398720"/>
        <c:crosses val="autoZero"/>
        <c:auto val="1"/>
        <c:lblAlgn val="ctr"/>
        <c:lblOffset val="100"/>
        <c:noMultiLvlLbl val="0"/>
      </c:catAx>
      <c:valAx>
        <c:axId val="65398720"/>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cs-CZ"/>
          </a:p>
        </c:txPr>
        <c:crossAx val="65396000"/>
        <c:crosses val="autoZero"/>
        <c:crossBetween val="between"/>
      </c:valAx>
      <c:spPr>
        <a:noFill/>
        <a:ln w="25400">
          <a:noFill/>
        </a:ln>
        <a:effectLst/>
      </c:spPr>
    </c:plotArea>
    <c:legend>
      <c:legendPos val="b"/>
      <c:layout>
        <c:manualLayout>
          <c:xMode val="edge"/>
          <c:yMode val="edge"/>
          <c:x val="0.25489085739282591"/>
          <c:y val="0.80993337371290131"/>
          <c:w val="0.49021828521434818"/>
          <c:h val="0.12370161874562059"/>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cs-CZ"/>
        </a:p>
      </c:txPr>
    </c:legend>
    <c:plotVisOnly val="1"/>
    <c:dispBlanksAs val="gap"/>
    <c:showDLblsOverMax val="0"/>
  </c:chart>
  <c:spPr>
    <a:noFill/>
    <a:ln w="9525" cap="flat" cmpd="sng" algn="ctr">
      <a:noFill/>
      <a:round/>
    </a:ln>
    <a:effectLst/>
  </c:spPr>
  <c:txPr>
    <a:bodyPr/>
    <a:lstStyle/>
    <a:p>
      <a:pPr>
        <a:defRPr/>
      </a:pPr>
      <a:endParaRPr lang="cs-CZ"/>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0070C0"/>
            </a:solidFill>
            <a:ln>
              <a:noFill/>
            </a:ln>
            <a:effectLst/>
          </c:spPr>
          <c:invertIfNegative val="0"/>
          <c:cat>
            <c:strRef>
              <c:f>List2!$C$35:$F$35</c:f>
              <c:strCache>
                <c:ptCount val="4"/>
                <c:pt idx="0">
                  <c:v>velmi motivační</c:v>
                </c:pt>
                <c:pt idx="1">
                  <c:v>částečně motivační</c:v>
                </c:pt>
                <c:pt idx="2">
                  <c:v>spíše mě demotivuje</c:v>
                </c:pt>
                <c:pt idx="3">
                  <c:v>demotivuje mě</c:v>
                </c:pt>
              </c:strCache>
            </c:strRef>
          </c:cat>
          <c:val>
            <c:numRef>
              <c:f>List2!$C$36:$F$36</c:f>
              <c:numCache>
                <c:formatCode>General</c:formatCode>
                <c:ptCount val="4"/>
                <c:pt idx="0">
                  <c:v>4</c:v>
                </c:pt>
                <c:pt idx="1">
                  <c:v>7</c:v>
                </c:pt>
                <c:pt idx="2">
                  <c:v>4</c:v>
                </c:pt>
                <c:pt idx="3">
                  <c:v>2</c:v>
                </c:pt>
              </c:numCache>
            </c:numRef>
          </c:val>
        </c:ser>
        <c:dLbls>
          <c:showLegendKey val="0"/>
          <c:showVal val="0"/>
          <c:showCatName val="0"/>
          <c:showSerName val="0"/>
          <c:showPercent val="0"/>
          <c:showBubbleSize val="0"/>
        </c:dLbls>
        <c:gapWidth val="182"/>
        <c:axId val="255500512"/>
        <c:axId val="255501056"/>
      </c:barChart>
      <c:catAx>
        <c:axId val="2555005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cs-CZ"/>
          </a:p>
        </c:txPr>
        <c:crossAx val="255501056"/>
        <c:crosses val="autoZero"/>
        <c:auto val="1"/>
        <c:lblAlgn val="ctr"/>
        <c:lblOffset val="100"/>
        <c:noMultiLvlLbl val="0"/>
      </c:catAx>
      <c:valAx>
        <c:axId val="255501056"/>
        <c:scaling>
          <c:orientation val="minMax"/>
          <c:max val="7"/>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cs-CZ"/>
          </a:p>
        </c:txPr>
        <c:crossAx val="255500512"/>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cs-CZ"/>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0070C0"/>
            </a:solidFill>
            <a:ln>
              <a:noFill/>
            </a:ln>
            <a:effectLst/>
          </c:spPr>
          <c:invertIfNegative val="0"/>
          <c:cat>
            <c:strRef>
              <c:f>List2!$C$30:$F$30</c:f>
              <c:strCache>
                <c:ptCount val="4"/>
                <c:pt idx="0">
                  <c:v>Velmi pomáhá</c:v>
                </c:pt>
                <c:pt idx="1">
                  <c:v>Částečně pomáhá</c:v>
                </c:pt>
                <c:pt idx="2">
                  <c:v>Spíše nepomáhá</c:v>
                </c:pt>
                <c:pt idx="3">
                  <c:v>Vůbec  nepomáhá</c:v>
                </c:pt>
              </c:strCache>
            </c:strRef>
          </c:cat>
          <c:val>
            <c:numRef>
              <c:f>List2!$C$31:$F$31</c:f>
              <c:numCache>
                <c:formatCode>General</c:formatCode>
                <c:ptCount val="4"/>
                <c:pt idx="0">
                  <c:v>7</c:v>
                </c:pt>
                <c:pt idx="1">
                  <c:v>6</c:v>
                </c:pt>
                <c:pt idx="2">
                  <c:v>3</c:v>
                </c:pt>
                <c:pt idx="3">
                  <c:v>1</c:v>
                </c:pt>
              </c:numCache>
            </c:numRef>
          </c:val>
        </c:ser>
        <c:dLbls>
          <c:showLegendKey val="0"/>
          <c:showVal val="0"/>
          <c:showCatName val="0"/>
          <c:showSerName val="0"/>
          <c:showPercent val="0"/>
          <c:showBubbleSize val="0"/>
        </c:dLbls>
        <c:gapWidth val="182"/>
        <c:axId val="255501600"/>
        <c:axId val="255498880"/>
      </c:barChart>
      <c:catAx>
        <c:axId val="25550160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cs-CZ"/>
          </a:p>
        </c:txPr>
        <c:crossAx val="255498880"/>
        <c:crosses val="autoZero"/>
        <c:auto val="1"/>
        <c:lblAlgn val="ctr"/>
        <c:lblOffset val="100"/>
        <c:noMultiLvlLbl val="0"/>
      </c:catAx>
      <c:valAx>
        <c:axId val="255498880"/>
        <c:scaling>
          <c:orientation val="minMax"/>
          <c:max val="7"/>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cs-CZ"/>
          </a:p>
        </c:txPr>
        <c:crossAx val="25550160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cs-CZ"/>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120637399167656"/>
          <c:y val="0.13810127014338372"/>
          <c:w val="0.58072553043731034"/>
          <c:h val="0.71336310757753796"/>
        </c:manualLayout>
      </c:layout>
      <c:pieChart>
        <c:varyColors val="1"/>
        <c:ser>
          <c:idx val="0"/>
          <c:order val="0"/>
          <c:dPt>
            <c:idx val="0"/>
            <c:bubble3D val="0"/>
            <c:spPr>
              <a:solidFill>
                <a:schemeClr val="accent1"/>
              </a:solidFill>
              <a:ln w="19050">
                <a:solidFill>
                  <a:schemeClr val="lt1"/>
                </a:solidFill>
              </a:ln>
              <a:effectLst/>
            </c:spPr>
          </c:dPt>
          <c:dPt>
            <c:idx val="1"/>
            <c:bubble3D val="0"/>
            <c:spPr>
              <a:solidFill>
                <a:srgbClr val="FF0000"/>
              </a:solidFill>
              <a:ln w="19050">
                <a:solidFill>
                  <a:schemeClr val="lt1"/>
                </a:solidFill>
              </a:ln>
              <a:effectLst/>
            </c:spPr>
          </c:dPt>
          <c:dPt>
            <c:idx val="2"/>
            <c:bubble3D val="0"/>
            <c:spPr>
              <a:solidFill>
                <a:schemeClr val="bg1">
                  <a:lumMod val="85000"/>
                </a:schemeClr>
              </a:solidFill>
              <a:ln w="19050">
                <a:solidFill>
                  <a:schemeClr val="lt1"/>
                </a:solidFill>
              </a:ln>
              <a:effectLst/>
            </c:spPr>
          </c:dPt>
          <c:dLbls>
            <c:dLbl>
              <c:idx val="0"/>
              <c:layout>
                <c:manualLayout>
                  <c:x val="0.17764214072167533"/>
                  <c:y val="-0.13122030243509589"/>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dLbl>
              <c:idx val="1"/>
              <c:layout>
                <c:manualLayout>
                  <c:x val="-4.626508463301595E-2"/>
                  <c:y val="-1.486538164629873E-2"/>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dLbl>
              <c:idx val="2"/>
              <c:layout>
                <c:manualLayout>
                  <c:x val="0.11840497091761371"/>
                  <c:y val="-3.3345053033433131E-2"/>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ysClr val="windowText" lastClr="000000"/>
                    </a:solidFill>
                    <a:latin typeface="+mn-lt"/>
                    <a:ea typeface="+mn-ea"/>
                    <a:cs typeface="+mn-cs"/>
                  </a:defRPr>
                </a:pPr>
                <a:endParaRPr lang="cs-CZ"/>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List2!$D$9:$F$9</c:f>
              <c:strCache>
                <c:ptCount val="3"/>
                <c:pt idx="0">
                  <c:v>ano</c:v>
                </c:pt>
                <c:pt idx="1">
                  <c:v>ne</c:v>
                </c:pt>
                <c:pt idx="2">
                  <c:v>občas</c:v>
                </c:pt>
              </c:strCache>
            </c:strRef>
          </c:cat>
          <c:val>
            <c:numRef>
              <c:f>List2!$D$10:$F$10</c:f>
              <c:numCache>
                <c:formatCode>General</c:formatCode>
                <c:ptCount val="3"/>
                <c:pt idx="0">
                  <c:v>15</c:v>
                </c:pt>
                <c:pt idx="1">
                  <c:v>1</c:v>
                </c:pt>
                <c:pt idx="2">
                  <c:v>1</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32240468800217009"/>
          <c:y val="0.85262000750536582"/>
          <c:w val="0.43358799158369665"/>
          <c:h val="0.11733071992610365"/>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cs-CZ"/>
        </a:p>
      </c:txPr>
    </c:legend>
    <c:plotVisOnly val="1"/>
    <c:dispBlanksAs val="gap"/>
    <c:showDLblsOverMax val="0"/>
  </c:chart>
  <c:spPr>
    <a:noFill/>
    <a:ln w="9525" cap="flat" cmpd="sng" algn="ctr">
      <a:noFill/>
      <a:round/>
    </a:ln>
    <a:effectLst/>
  </c:spPr>
  <c:txPr>
    <a:bodyPr/>
    <a:lstStyle/>
    <a:p>
      <a:pPr>
        <a:defRPr/>
      </a:pPr>
      <a:endParaRPr lang="cs-CZ"/>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021614464795428"/>
          <c:y val="0.10726704624785677"/>
          <c:w val="0.68607017672292903"/>
          <c:h val="0.72422720918694261"/>
        </c:manualLayout>
      </c:layout>
      <c:pieChart>
        <c:varyColors val="1"/>
        <c:ser>
          <c:idx val="0"/>
          <c:order val="0"/>
          <c:dPt>
            <c:idx val="0"/>
            <c:bubble3D val="0"/>
            <c:spPr>
              <a:solidFill>
                <a:schemeClr val="accent1"/>
              </a:solidFill>
              <a:ln w="19050">
                <a:solidFill>
                  <a:schemeClr val="lt1"/>
                </a:solidFill>
              </a:ln>
              <a:effectLst/>
            </c:spPr>
          </c:dPt>
          <c:dPt>
            <c:idx val="1"/>
            <c:bubble3D val="0"/>
            <c:spPr>
              <a:solidFill>
                <a:srgbClr val="FF0000"/>
              </a:solidFill>
              <a:ln w="19050">
                <a:solidFill>
                  <a:schemeClr val="lt1"/>
                </a:solidFill>
              </a:ln>
              <a:effectLst/>
            </c:spPr>
          </c:dPt>
          <c:dLbls>
            <c:dLbl>
              <c:idx val="0"/>
              <c:layout>
                <c:manualLayout>
                  <c:x val="0.10023266786118244"/>
                  <c:y val="-3.7189917101042101E-2"/>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dLbl>
              <c:idx val="1"/>
              <c:layout>
                <c:manualLayout>
                  <c:x val="-6.6437329796644115E-2"/>
                  <c:y val="-3.8857567922694965E-2"/>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ysClr val="windowText" lastClr="000000"/>
                    </a:solidFill>
                    <a:latin typeface="+mn-lt"/>
                    <a:ea typeface="+mn-ea"/>
                    <a:cs typeface="+mn-cs"/>
                  </a:defRPr>
                </a:pPr>
                <a:endParaRPr lang="cs-CZ"/>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List2!$D$4:$E$4</c:f>
              <c:strCache>
                <c:ptCount val="2"/>
                <c:pt idx="0">
                  <c:v>ano</c:v>
                </c:pt>
                <c:pt idx="1">
                  <c:v>ne</c:v>
                </c:pt>
              </c:strCache>
            </c:strRef>
          </c:cat>
          <c:val>
            <c:numRef>
              <c:f>List2!$D$5:$E$5</c:f>
              <c:numCache>
                <c:formatCode>General</c:formatCode>
                <c:ptCount val="2"/>
                <c:pt idx="0">
                  <c:v>13</c:v>
                </c:pt>
                <c:pt idx="1">
                  <c:v>4</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23934574179515392"/>
          <c:y val="0.85026222550910413"/>
          <c:w val="0.4196240375595468"/>
          <c:h val="0.11583933078814074"/>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cs-CZ"/>
        </a:p>
      </c:txPr>
    </c:legend>
    <c:plotVisOnly val="1"/>
    <c:dispBlanksAs val="gap"/>
    <c:showDLblsOverMax val="0"/>
  </c:chart>
  <c:spPr>
    <a:noFill/>
    <a:ln w="9525" cap="flat" cmpd="sng" algn="ctr">
      <a:noFill/>
      <a:round/>
    </a:ln>
    <a:effectLst/>
  </c:spPr>
  <c:txPr>
    <a:bodyPr/>
    <a:lstStyle/>
    <a:p>
      <a:pPr>
        <a:defRPr/>
      </a:pPr>
      <a:endParaRPr lang="cs-CZ"/>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3914260717410324E-2"/>
          <c:y val="5.0925925925925923E-2"/>
          <c:w val="0.9155301837270341"/>
          <c:h val="0.77743802857976085"/>
        </c:manualLayout>
      </c:layout>
      <c:bar3DChart>
        <c:barDir val="col"/>
        <c:grouping val="standard"/>
        <c:varyColors val="0"/>
        <c:ser>
          <c:idx val="0"/>
          <c:order val="0"/>
          <c:tx>
            <c:strRef>
              <c:f>List4!$C$12</c:f>
              <c:strCache>
                <c:ptCount val="1"/>
                <c:pt idx="0">
                  <c:v>velmi motivační</c:v>
                </c:pt>
              </c:strCache>
            </c:strRef>
          </c:tx>
          <c:spPr>
            <a:solidFill>
              <a:srgbClr val="00B050"/>
            </a:solidFill>
            <a:ln>
              <a:noFill/>
            </a:ln>
            <a:effectLst/>
            <a:sp3d/>
          </c:spPr>
          <c:invertIfNegative val="0"/>
          <c:cat>
            <c:numRef>
              <c:f>List4!$D$11:$L$11</c:f>
              <c:numCache>
                <c:formatCode>General</c:formatCode>
                <c:ptCount val="9"/>
                <c:pt idx="0">
                  <c:v>0.25</c:v>
                </c:pt>
                <c:pt idx="1">
                  <c:v>0.5</c:v>
                </c:pt>
                <c:pt idx="2">
                  <c:v>1</c:v>
                </c:pt>
                <c:pt idx="3">
                  <c:v>1.25</c:v>
                </c:pt>
                <c:pt idx="4">
                  <c:v>2</c:v>
                </c:pt>
                <c:pt idx="5">
                  <c:v>3</c:v>
                </c:pt>
                <c:pt idx="6">
                  <c:v>4</c:v>
                </c:pt>
                <c:pt idx="7">
                  <c:v>9</c:v>
                </c:pt>
                <c:pt idx="8">
                  <c:v>12</c:v>
                </c:pt>
              </c:numCache>
            </c:numRef>
          </c:cat>
          <c:val>
            <c:numRef>
              <c:f>List4!$D$12:$L$12</c:f>
              <c:numCache>
                <c:formatCode>General</c:formatCode>
                <c:ptCount val="9"/>
                <c:pt idx="0">
                  <c:v>0</c:v>
                </c:pt>
                <c:pt idx="1">
                  <c:v>1</c:v>
                </c:pt>
                <c:pt idx="2">
                  <c:v>0</c:v>
                </c:pt>
                <c:pt idx="3">
                  <c:v>2</c:v>
                </c:pt>
                <c:pt idx="4">
                  <c:v>0</c:v>
                </c:pt>
                <c:pt idx="5">
                  <c:v>0</c:v>
                </c:pt>
                <c:pt idx="6">
                  <c:v>0</c:v>
                </c:pt>
                <c:pt idx="7">
                  <c:v>0</c:v>
                </c:pt>
                <c:pt idx="8">
                  <c:v>0</c:v>
                </c:pt>
              </c:numCache>
            </c:numRef>
          </c:val>
        </c:ser>
        <c:ser>
          <c:idx val="1"/>
          <c:order val="1"/>
          <c:tx>
            <c:strRef>
              <c:f>List4!$C$13</c:f>
              <c:strCache>
                <c:ptCount val="1"/>
                <c:pt idx="0">
                  <c:v>částečně motivační</c:v>
                </c:pt>
              </c:strCache>
            </c:strRef>
          </c:tx>
          <c:spPr>
            <a:solidFill>
              <a:srgbClr val="0070C0"/>
            </a:solidFill>
            <a:ln>
              <a:noFill/>
            </a:ln>
            <a:effectLst/>
            <a:sp3d/>
          </c:spPr>
          <c:invertIfNegative val="0"/>
          <c:cat>
            <c:numRef>
              <c:f>List4!$D$11:$L$11</c:f>
              <c:numCache>
                <c:formatCode>General</c:formatCode>
                <c:ptCount val="9"/>
                <c:pt idx="0">
                  <c:v>0.25</c:v>
                </c:pt>
                <c:pt idx="1">
                  <c:v>0.5</c:v>
                </c:pt>
                <c:pt idx="2">
                  <c:v>1</c:v>
                </c:pt>
                <c:pt idx="3">
                  <c:v>1.25</c:v>
                </c:pt>
                <c:pt idx="4">
                  <c:v>2</c:v>
                </c:pt>
                <c:pt idx="5">
                  <c:v>3</c:v>
                </c:pt>
                <c:pt idx="6">
                  <c:v>4</c:v>
                </c:pt>
                <c:pt idx="7">
                  <c:v>9</c:v>
                </c:pt>
                <c:pt idx="8">
                  <c:v>12</c:v>
                </c:pt>
              </c:numCache>
            </c:numRef>
          </c:cat>
          <c:val>
            <c:numRef>
              <c:f>List4!$D$13:$L$13</c:f>
              <c:numCache>
                <c:formatCode>General</c:formatCode>
                <c:ptCount val="9"/>
                <c:pt idx="0">
                  <c:v>1</c:v>
                </c:pt>
                <c:pt idx="1">
                  <c:v>1</c:v>
                </c:pt>
                <c:pt idx="2">
                  <c:v>1</c:v>
                </c:pt>
                <c:pt idx="3">
                  <c:v>0</c:v>
                </c:pt>
                <c:pt idx="4">
                  <c:v>1</c:v>
                </c:pt>
                <c:pt idx="5">
                  <c:v>1</c:v>
                </c:pt>
                <c:pt idx="6">
                  <c:v>1</c:v>
                </c:pt>
                <c:pt idx="7">
                  <c:v>0</c:v>
                </c:pt>
                <c:pt idx="8">
                  <c:v>1</c:v>
                </c:pt>
              </c:numCache>
            </c:numRef>
          </c:val>
        </c:ser>
        <c:ser>
          <c:idx val="2"/>
          <c:order val="2"/>
          <c:tx>
            <c:strRef>
              <c:f>List4!$C$14</c:f>
              <c:strCache>
                <c:ptCount val="1"/>
                <c:pt idx="0">
                  <c:v>spíše mě demotivuje</c:v>
                </c:pt>
              </c:strCache>
            </c:strRef>
          </c:tx>
          <c:spPr>
            <a:solidFill>
              <a:srgbClr val="FFC000"/>
            </a:solidFill>
            <a:ln>
              <a:noFill/>
            </a:ln>
            <a:effectLst/>
            <a:sp3d/>
          </c:spPr>
          <c:invertIfNegative val="0"/>
          <c:cat>
            <c:numRef>
              <c:f>List4!$D$11:$L$11</c:f>
              <c:numCache>
                <c:formatCode>General</c:formatCode>
                <c:ptCount val="9"/>
                <c:pt idx="0">
                  <c:v>0.25</c:v>
                </c:pt>
                <c:pt idx="1">
                  <c:v>0.5</c:v>
                </c:pt>
                <c:pt idx="2">
                  <c:v>1</c:v>
                </c:pt>
                <c:pt idx="3">
                  <c:v>1.25</c:v>
                </c:pt>
                <c:pt idx="4">
                  <c:v>2</c:v>
                </c:pt>
                <c:pt idx="5">
                  <c:v>3</c:v>
                </c:pt>
                <c:pt idx="6">
                  <c:v>4</c:v>
                </c:pt>
                <c:pt idx="7">
                  <c:v>9</c:v>
                </c:pt>
                <c:pt idx="8">
                  <c:v>12</c:v>
                </c:pt>
              </c:numCache>
            </c:numRef>
          </c:cat>
          <c:val>
            <c:numRef>
              <c:f>List4!$D$14:$L$14</c:f>
              <c:numCache>
                <c:formatCode>General</c:formatCode>
                <c:ptCount val="9"/>
                <c:pt idx="0">
                  <c:v>1</c:v>
                </c:pt>
                <c:pt idx="1">
                  <c:v>0</c:v>
                </c:pt>
                <c:pt idx="2">
                  <c:v>1</c:v>
                </c:pt>
                <c:pt idx="3">
                  <c:v>0</c:v>
                </c:pt>
                <c:pt idx="4">
                  <c:v>0</c:v>
                </c:pt>
                <c:pt idx="5">
                  <c:v>0</c:v>
                </c:pt>
                <c:pt idx="6">
                  <c:v>0</c:v>
                </c:pt>
                <c:pt idx="7">
                  <c:v>1</c:v>
                </c:pt>
                <c:pt idx="8">
                  <c:v>0</c:v>
                </c:pt>
              </c:numCache>
            </c:numRef>
          </c:val>
        </c:ser>
        <c:ser>
          <c:idx val="3"/>
          <c:order val="3"/>
          <c:tx>
            <c:strRef>
              <c:f>List4!$C$15</c:f>
              <c:strCache>
                <c:ptCount val="1"/>
                <c:pt idx="0">
                  <c:v>demotivuje mě</c:v>
                </c:pt>
              </c:strCache>
            </c:strRef>
          </c:tx>
          <c:spPr>
            <a:solidFill>
              <a:srgbClr val="FF0000"/>
            </a:solidFill>
            <a:ln>
              <a:noFill/>
            </a:ln>
            <a:effectLst/>
            <a:sp3d/>
          </c:spPr>
          <c:invertIfNegative val="0"/>
          <c:cat>
            <c:numRef>
              <c:f>List4!$D$11:$L$11</c:f>
              <c:numCache>
                <c:formatCode>General</c:formatCode>
                <c:ptCount val="9"/>
                <c:pt idx="0">
                  <c:v>0.25</c:v>
                </c:pt>
                <c:pt idx="1">
                  <c:v>0.5</c:v>
                </c:pt>
                <c:pt idx="2">
                  <c:v>1</c:v>
                </c:pt>
                <c:pt idx="3">
                  <c:v>1.25</c:v>
                </c:pt>
                <c:pt idx="4">
                  <c:v>2</c:v>
                </c:pt>
                <c:pt idx="5">
                  <c:v>3</c:v>
                </c:pt>
                <c:pt idx="6">
                  <c:v>4</c:v>
                </c:pt>
                <c:pt idx="7">
                  <c:v>9</c:v>
                </c:pt>
                <c:pt idx="8">
                  <c:v>12</c:v>
                </c:pt>
              </c:numCache>
            </c:numRef>
          </c:cat>
          <c:val>
            <c:numRef>
              <c:f>List4!$D$15:$L$15</c:f>
              <c:numCache>
                <c:formatCode>General</c:formatCode>
                <c:ptCount val="9"/>
                <c:pt idx="0">
                  <c:v>0</c:v>
                </c:pt>
                <c:pt idx="1">
                  <c:v>0</c:v>
                </c:pt>
                <c:pt idx="2">
                  <c:v>0</c:v>
                </c:pt>
                <c:pt idx="3">
                  <c:v>0</c:v>
                </c:pt>
                <c:pt idx="4">
                  <c:v>1</c:v>
                </c:pt>
                <c:pt idx="5">
                  <c:v>0</c:v>
                </c:pt>
                <c:pt idx="6">
                  <c:v>0</c:v>
                </c:pt>
                <c:pt idx="7">
                  <c:v>1</c:v>
                </c:pt>
                <c:pt idx="8">
                  <c:v>0</c:v>
                </c:pt>
              </c:numCache>
            </c:numRef>
          </c:val>
        </c:ser>
        <c:dLbls>
          <c:showLegendKey val="0"/>
          <c:showVal val="0"/>
          <c:showCatName val="0"/>
          <c:showSerName val="0"/>
          <c:showPercent val="0"/>
          <c:showBubbleSize val="0"/>
        </c:dLbls>
        <c:gapWidth val="150"/>
        <c:shape val="box"/>
        <c:axId val="255494528"/>
        <c:axId val="255497248"/>
        <c:axId val="222655664"/>
      </c:bar3DChart>
      <c:catAx>
        <c:axId val="255494528"/>
        <c:scaling>
          <c:orientation val="minMax"/>
        </c:scaling>
        <c:delete val="0"/>
        <c:axPos val="b"/>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cs-CZ" sz="2000"/>
                  <a:t>Délka</a:t>
                </a:r>
                <a:r>
                  <a:rPr lang="cs-CZ" sz="2000" baseline="0"/>
                  <a:t> pracovního poměru (roky)</a:t>
                </a:r>
                <a:endParaRPr lang="cs-CZ" sz="2000"/>
              </a:p>
            </c:rich>
          </c:tx>
          <c:layout>
            <c:manualLayout>
              <c:xMode val="edge"/>
              <c:yMode val="edge"/>
              <c:x val="0.32960071055756812"/>
              <c:y val="0.82406721887036849"/>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cs-CZ"/>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cs-CZ"/>
          </a:p>
        </c:txPr>
        <c:crossAx val="255497248"/>
        <c:crosses val="autoZero"/>
        <c:auto val="1"/>
        <c:lblAlgn val="ctr"/>
        <c:lblOffset val="100"/>
        <c:noMultiLvlLbl val="0"/>
      </c:catAx>
      <c:valAx>
        <c:axId val="255497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cs-CZ"/>
          </a:p>
        </c:txPr>
        <c:crossAx val="255494528"/>
        <c:crosses val="autoZero"/>
        <c:crossBetween val="between"/>
        <c:majorUnit val="1"/>
      </c:valAx>
      <c:serAx>
        <c:axId val="222655664"/>
        <c:scaling>
          <c:orientation val="minMax"/>
        </c:scaling>
        <c:delete val="1"/>
        <c:axPos val="b"/>
        <c:majorTickMark val="none"/>
        <c:minorTickMark val="none"/>
        <c:tickLblPos val="nextTo"/>
        <c:crossAx val="255497248"/>
        <c:crosses val="autoZero"/>
      </c:serAx>
      <c:spPr>
        <a:noFill/>
        <a:ln>
          <a:noFill/>
        </a:ln>
        <a:effectLst/>
      </c:spPr>
    </c:plotArea>
    <c:legend>
      <c:legendPos val="b"/>
      <c:layout>
        <c:manualLayout>
          <c:xMode val="edge"/>
          <c:yMode val="edge"/>
          <c:x val="4.3727233715557413E-3"/>
          <c:y val="0.91724482356372106"/>
          <c:w val="0.98618504435994925"/>
          <c:h val="7.8125546806649168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cs-CZ"/>
        </a:p>
      </c:txPr>
    </c:legend>
    <c:plotVisOnly val="1"/>
    <c:dispBlanksAs val="gap"/>
    <c:showDLblsOverMax val="0"/>
  </c:chart>
  <c:spPr>
    <a:noFill/>
    <a:ln w="9525" cap="flat" cmpd="sng" algn="ctr">
      <a:noFill/>
      <a:round/>
    </a:ln>
    <a:effectLst/>
  </c:spPr>
  <c:txPr>
    <a:bodyPr/>
    <a:lstStyle/>
    <a:p>
      <a:pPr>
        <a:defRPr/>
      </a:pPr>
      <a:endParaRPr lang="cs-CZ"/>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en-US"/>
          </a:p>
        </p:txBody>
      </p:sp>
      <p:sp>
        <p:nvSpPr>
          <p:cNvPr id="3075" name="Rectangle 3"/>
          <p:cNvSpPr>
            <a:spLocks noGrp="1" noChangeArrowheads="1"/>
          </p:cNvSpPr>
          <p:nvPr>
            <p:ph type="dt" idx="1"/>
          </p:nvPr>
        </p:nvSpPr>
        <p:spPr bwMode="auto">
          <a:xfrm>
            <a:off x="380365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3076" name="Rectangle 4"/>
          <p:cNvSpPr>
            <a:spLocks noGrp="1" noRot="1" noChangeAspect="1" noChangeArrowheads="1" noTextEdit="1"/>
          </p:cNvSpPr>
          <p:nvPr>
            <p:ph type="sldImg" idx="2"/>
          </p:nvPr>
        </p:nvSpPr>
        <p:spPr bwMode="auto">
          <a:xfrm>
            <a:off x="2135188" y="692150"/>
            <a:ext cx="2446337" cy="3465513"/>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71513" y="4389438"/>
            <a:ext cx="5372100" cy="415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78" name="Rectangle 6"/>
          <p:cNvSpPr>
            <a:spLocks noGrp="1" noChangeArrowheads="1"/>
          </p:cNvSpPr>
          <p:nvPr>
            <p:ph type="ftr" sz="quarter" idx="4"/>
          </p:nvPr>
        </p:nvSpPr>
        <p:spPr bwMode="auto">
          <a:xfrm>
            <a:off x="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en-US"/>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67DCC78-77BF-4255-8B24-043644A95DAF}" type="slidenum">
              <a:rPr lang="en-US" altLang="en-US"/>
              <a:pPr/>
              <a:t>‹#›</a:t>
            </a:fld>
            <a:endParaRPr lang="en-US" altLang="en-US"/>
          </a:p>
        </p:txBody>
      </p:sp>
    </p:spTree>
    <p:extLst>
      <p:ext uri="{BB962C8B-B14F-4D97-AF65-F5344CB8AC3E}">
        <p14:creationId xmlns:p14="http://schemas.microsoft.com/office/powerpoint/2010/main" val="33464489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mn-ea"/>
        <a:cs typeface="+mn-cs"/>
      </a:defRPr>
    </a:lvl1pPr>
    <a:lvl2pPr marL="388437" algn="l" rtl="0" fontAlgn="base">
      <a:spcBef>
        <a:spcPct val="30000"/>
      </a:spcBef>
      <a:spcAft>
        <a:spcPct val="0"/>
      </a:spcAft>
      <a:defRPr sz="1000" kern="1200">
        <a:solidFill>
          <a:schemeClr val="tx1"/>
        </a:solidFill>
        <a:latin typeface="Arial" charset="0"/>
        <a:ea typeface="+mn-ea"/>
        <a:cs typeface="+mn-cs"/>
      </a:defRPr>
    </a:lvl2pPr>
    <a:lvl3pPr marL="776874" algn="l" rtl="0" fontAlgn="base">
      <a:spcBef>
        <a:spcPct val="30000"/>
      </a:spcBef>
      <a:spcAft>
        <a:spcPct val="0"/>
      </a:spcAft>
      <a:defRPr sz="1000" kern="1200">
        <a:solidFill>
          <a:schemeClr val="tx1"/>
        </a:solidFill>
        <a:latin typeface="Arial" charset="0"/>
        <a:ea typeface="+mn-ea"/>
        <a:cs typeface="+mn-cs"/>
      </a:defRPr>
    </a:lvl3pPr>
    <a:lvl4pPr marL="1165311" algn="l" rtl="0" fontAlgn="base">
      <a:spcBef>
        <a:spcPct val="30000"/>
      </a:spcBef>
      <a:spcAft>
        <a:spcPct val="0"/>
      </a:spcAft>
      <a:defRPr sz="1000" kern="1200">
        <a:solidFill>
          <a:schemeClr val="tx1"/>
        </a:solidFill>
        <a:latin typeface="Arial" charset="0"/>
        <a:ea typeface="+mn-ea"/>
        <a:cs typeface="+mn-cs"/>
      </a:defRPr>
    </a:lvl4pPr>
    <a:lvl5pPr marL="1553748" algn="l" rtl="0" fontAlgn="base">
      <a:spcBef>
        <a:spcPct val="30000"/>
      </a:spcBef>
      <a:spcAft>
        <a:spcPct val="0"/>
      </a:spcAft>
      <a:defRPr sz="1000" kern="1200">
        <a:solidFill>
          <a:schemeClr val="tx1"/>
        </a:solidFill>
        <a:latin typeface="Arial" charset="0"/>
        <a:ea typeface="+mn-ea"/>
        <a:cs typeface="+mn-cs"/>
      </a:defRPr>
    </a:lvl5pPr>
    <a:lvl6pPr marL="1942186" algn="l" defTabSz="776874" rtl="0" eaLnBrk="1" latinLnBrk="0" hangingPunct="1">
      <a:defRPr sz="1000" kern="1200">
        <a:solidFill>
          <a:schemeClr val="tx1"/>
        </a:solidFill>
        <a:latin typeface="+mn-lt"/>
        <a:ea typeface="+mn-ea"/>
        <a:cs typeface="+mn-cs"/>
      </a:defRPr>
    </a:lvl6pPr>
    <a:lvl7pPr marL="2330623" algn="l" defTabSz="776874" rtl="0" eaLnBrk="1" latinLnBrk="0" hangingPunct="1">
      <a:defRPr sz="1000" kern="1200">
        <a:solidFill>
          <a:schemeClr val="tx1"/>
        </a:solidFill>
        <a:latin typeface="+mn-lt"/>
        <a:ea typeface="+mn-ea"/>
        <a:cs typeface="+mn-cs"/>
      </a:defRPr>
    </a:lvl7pPr>
    <a:lvl8pPr marL="2719060" algn="l" defTabSz="776874" rtl="0" eaLnBrk="1" latinLnBrk="0" hangingPunct="1">
      <a:defRPr sz="1000" kern="1200">
        <a:solidFill>
          <a:schemeClr val="tx1"/>
        </a:solidFill>
        <a:latin typeface="+mn-lt"/>
        <a:ea typeface="+mn-ea"/>
        <a:cs typeface="+mn-cs"/>
      </a:defRPr>
    </a:lvl8pPr>
    <a:lvl9pPr marL="3107497" algn="l" defTabSz="776874"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34AD72-92BC-4114-BFC1-733F188AB8FF}" type="slidenum">
              <a:rPr lang="en-US" altLang="en-US"/>
              <a:pPr/>
              <a:t>1</a:t>
            </a:fld>
            <a:endParaRPr lang="en-US" altLang="en-US"/>
          </a:p>
        </p:txBody>
      </p:sp>
      <p:sp>
        <p:nvSpPr>
          <p:cNvPr id="4098" name="Rectangle 2"/>
          <p:cNvSpPr>
            <a:spLocks noGrp="1" noRot="1" noChangeAspect="1" noChangeArrowheads="1" noTextEdit="1"/>
          </p:cNvSpPr>
          <p:nvPr>
            <p:ph type="sldImg"/>
          </p:nvPr>
        </p:nvSpPr>
        <p:spPr>
          <a:xfrm>
            <a:off x="2135188" y="692150"/>
            <a:ext cx="2446337" cy="3465513"/>
          </a:xfrm>
          <a:ln/>
        </p:spPr>
      </p:sp>
      <p:sp>
        <p:nvSpPr>
          <p:cNvPr id="4099" name="Rectangle 3"/>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26298524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1604010" y="4955545"/>
            <a:ext cx="18178780" cy="10541917"/>
          </a:xfrm>
        </p:spPr>
        <p:txBody>
          <a:bodyPr anchor="b"/>
          <a:lstStyle>
            <a:lvl1pPr algn="ctr">
              <a:defRPr sz="14033"/>
            </a:lvl1pPr>
          </a:lstStyle>
          <a:p>
            <a:r>
              <a:rPr lang="cs-CZ"/>
              <a:t>Kliknutím lze upravit styl.</a:t>
            </a:r>
            <a:endParaRPr lang="en-US" dirty="0"/>
          </a:p>
        </p:txBody>
      </p:sp>
      <p:sp>
        <p:nvSpPr>
          <p:cNvPr id="3" name="Subtitle 2"/>
          <p:cNvSpPr>
            <a:spLocks noGrp="1"/>
          </p:cNvSpPr>
          <p:nvPr>
            <p:ph type="subTitle" idx="1"/>
          </p:nvPr>
        </p:nvSpPr>
        <p:spPr>
          <a:xfrm>
            <a:off x="2673350" y="15903998"/>
            <a:ext cx="16040100" cy="7310649"/>
          </a:xfrm>
        </p:spPr>
        <p:txBody>
          <a:bodyPr/>
          <a:lstStyle>
            <a:lvl1pPr marL="0" indent="0" algn="ctr">
              <a:buNone/>
              <a:defRPr sz="5613"/>
            </a:lvl1pPr>
            <a:lvl2pPr marL="1069345" indent="0" algn="ctr">
              <a:buNone/>
              <a:defRPr sz="4678"/>
            </a:lvl2pPr>
            <a:lvl3pPr marL="2138690" indent="0" algn="ctr">
              <a:buNone/>
              <a:defRPr sz="4210"/>
            </a:lvl3pPr>
            <a:lvl4pPr marL="3208035" indent="0" algn="ctr">
              <a:buNone/>
              <a:defRPr sz="3742"/>
            </a:lvl4pPr>
            <a:lvl5pPr marL="4277380" indent="0" algn="ctr">
              <a:buNone/>
              <a:defRPr sz="3742"/>
            </a:lvl5pPr>
            <a:lvl6pPr marL="5346725" indent="0" algn="ctr">
              <a:buNone/>
              <a:defRPr sz="3742"/>
            </a:lvl6pPr>
            <a:lvl7pPr marL="6416070" indent="0" algn="ctr">
              <a:buNone/>
              <a:defRPr sz="3742"/>
            </a:lvl7pPr>
            <a:lvl8pPr marL="7485416" indent="0" algn="ctr">
              <a:buNone/>
              <a:defRPr sz="3742"/>
            </a:lvl8pPr>
            <a:lvl9pPr marL="8554761" indent="0" algn="ctr">
              <a:buNone/>
              <a:defRPr sz="3742"/>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831250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pPr/>
              <a:t>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25806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1459205" y="7548975"/>
            <a:ext cx="18446115" cy="12595626"/>
          </a:xfrm>
        </p:spPr>
        <p:txBody>
          <a:bodyPr anchor="b"/>
          <a:lstStyle>
            <a:lvl1pPr>
              <a:defRPr sz="14033"/>
            </a:lvl1pPr>
          </a:lstStyle>
          <a:p>
            <a:r>
              <a:rPr lang="cs-CZ"/>
              <a:t>Kliknutím lze upravit styl.</a:t>
            </a:r>
            <a:endParaRPr lang="en-US" dirty="0"/>
          </a:p>
        </p:txBody>
      </p:sp>
      <p:sp>
        <p:nvSpPr>
          <p:cNvPr id="3" name="Text Placeholder 2"/>
          <p:cNvSpPr>
            <a:spLocks noGrp="1"/>
          </p:cNvSpPr>
          <p:nvPr>
            <p:ph type="body" idx="1"/>
          </p:nvPr>
        </p:nvSpPr>
        <p:spPr>
          <a:xfrm>
            <a:off x="1459205" y="20263761"/>
            <a:ext cx="18446115" cy="6623742"/>
          </a:xfrm>
        </p:spPr>
        <p:txBody>
          <a:bodyPr/>
          <a:lstStyle>
            <a:lvl1pPr marL="0" indent="0">
              <a:buNone/>
              <a:defRPr sz="5613">
                <a:solidFill>
                  <a:schemeClr val="tx1"/>
                </a:solidFill>
              </a:defRPr>
            </a:lvl1pPr>
            <a:lvl2pPr marL="1069345" indent="0">
              <a:buNone/>
              <a:defRPr sz="4678">
                <a:solidFill>
                  <a:schemeClr val="tx1">
                    <a:tint val="75000"/>
                  </a:schemeClr>
                </a:solidFill>
              </a:defRPr>
            </a:lvl2pPr>
            <a:lvl3pPr marL="2138690" indent="0">
              <a:buNone/>
              <a:defRPr sz="4210">
                <a:solidFill>
                  <a:schemeClr val="tx1">
                    <a:tint val="75000"/>
                  </a:schemeClr>
                </a:solidFill>
              </a:defRPr>
            </a:lvl3pPr>
            <a:lvl4pPr marL="3208035" indent="0">
              <a:buNone/>
              <a:defRPr sz="3742">
                <a:solidFill>
                  <a:schemeClr val="tx1">
                    <a:tint val="75000"/>
                  </a:schemeClr>
                </a:solidFill>
              </a:defRPr>
            </a:lvl4pPr>
            <a:lvl5pPr marL="4277380" indent="0">
              <a:buNone/>
              <a:defRPr sz="3742">
                <a:solidFill>
                  <a:schemeClr val="tx1">
                    <a:tint val="75000"/>
                  </a:schemeClr>
                </a:solidFill>
              </a:defRPr>
            </a:lvl5pPr>
            <a:lvl6pPr marL="5346725" indent="0">
              <a:buNone/>
              <a:defRPr sz="3742">
                <a:solidFill>
                  <a:schemeClr val="tx1">
                    <a:tint val="75000"/>
                  </a:schemeClr>
                </a:solidFill>
              </a:defRPr>
            </a:lvl6pPr>
            <a:lvl7pPr marL="6416070" indent="0">
              <a:buNone/>
              <a:defRPr sz="3742">
                <a:solidFill>
                  <a:schemeClr val="tx1">
                    <a:tint val="75000"/>
                  </a:schemeClr>
                </a:solidFill>
              </a:defRPr>
            </a:lvl7pPr>
            <a:lvl8pPr marL="7485416" indent="0">
              <a:buNone/>
              <a:defRPr sz="3742">
                <a:solidFill>
                  <a:schemeClr val="tx1">
                    <a:tint val="75000"/>
                  </a:schemeClr>
                </a:solidFill>
              </a:defRPr>
            </a:lvl8pPr>
            <a:lvl9pPr marL="8554761" indent="0">
              <a:buNone/>
              <a:defRPr sz="3742">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96DFF08F-DC6B-4601-B491-B0F83F6DD2DA}" type="datetimeFigureOut">
              <a:rPr lang="en-US" smtClean="0"/>
              <a:t>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9241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1470343" y="8060641"/>
            <a:ext cx="9089390" cy="19212366"/>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10827068" y="8060641"/>
            <a:ext cx="9089390" cy="19212366"/>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1/10/2019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42990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1473128" y="1612135"/>
            <a:ext cx="18446115" cy="5852729"/>
          </a:xfrm>
        </p:spPr>
        <p:txBody>
          <a:bodyPr/>
          <a:lstStyle/>
          <a:p>
            <a:r>
              <a:rPr lang="cs-CZ"/>
              <a:t>Kliknutím lze upravit styl.</a:t>
            </a:r>
            <a:endParaRPr lang="en-US" dirty="0"/>
          </a:p>
        </p:txBody>
      </p:sp>
      <p:sp>
        <p:nvSpPr>
          <p:cNvPr id="3" name="Text Placeholder 2"/>
          <p:cNvSpPr>
            <a:spLocks noGrp="1"/>
          </p:cNvSpPr>
          <p:nvPr>
            <p:ph type="body" idx="1"/>
          </p:nvPr>
        </p:nvSpPr>
        <p:spPr>
          <a:xfrm>
            <a:off x="1473131" y="7422802"/>
            <a:ext cx="9047617" cy="3637800"/>
          </a:xfrm>
        </p:spPr>
        <p:txBody>
          <a:bodyPr anchor="b"/>
          <a:lstStyle>
            <a:lvl1pPr marL="0" indent="0">
              <a:buNone/>
              <a:defRPr sz="5613" b="1"/>
            </a:lvl1pPr>
            <a:lvl2pPr marL="1069345" indent="0">
              <a:buNone/>
              <a:defRPr sz="4678" b="1"/>
            </a:lvl2pPr>
            <a:lvl3pPr marL="2138690" indent="0">
              <a:buNone/>
              <a:defRPr sz="4210" b="1"/>
            </a:lvl3pPr>
            <a:lvl4pPr marL="3208035" indent="0">
              <a:buNone/>
              <a:defRPr sz="3742" b="1"/>
            </a:lvl4pPr>
            <a:lvl5pPr marL="4277380" indent="0">
              <a:buNone/>
              <a:defRPr sz="3742" b="1"/>
            </a:lvl5pPr>
            <a:lvl6pPr marL="5346725" indent="0">
              <a:buNone/>
              <a:defRPr sz="3742" b="1"/>
            </a:lvl6pPr>
            <a:lvl7pPr marL="6416070" indent="0">
              <a:buNone/>
              <a:defRPr sz="3742" b="1"/>
            </a:lvl7pPr>
            <a:lvl8pPr marL="7485416" indent="0">
              <a:buNone/>
              <a:defRPr sz="3742" b="1"/>
            </a:lvl8pPr>
            <a:lvl9pPr marL="8554761" indent="0">
              <a:buNone/>
              <a:defRPr sz="3742" b="1"/>
            </a:lvl9pPr>
          </a:lstStyle>
          <a:p>
            <a:pPr lvl="0"/>
            <a:r>
              <a:rPr lang="cs-CZ"/>
              <a:t>Upravte styly předlohy textu.</a:t>
            </a:r>
          </a:p>
        </p:txBody>
      </p:sp>
      <p:sp>
        <p:nvSpPr>
          <p:cNvPr id="4" name="Content Placeholder 3"/>
          <p:cNvSpPr>
            <a:spLocks noGrp="1"/>
          </p:cNvSpPr>
          <p:nvPr>
            <p:ph sz="half" idx="2"/>
          </p:nvPr>
        </p:nvSpPr>
        <p:spPr>
          <a:xfrm>
            <a:off x="1473131" y="11060602"/>
            <a:ext cx="9047617" cy="16268480"/>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10827068" y="7422802"/>
            <a:ext cx="9092176" cy="3637800"/>
          </a:xfrm>
        </p:spPr>
        <p:txBody>
          <a:bodyPr anchor="b"/>
          <a:lstStyle>
            <a:lvl1pPr marL="0" indent="0">
              <a:buNone/>
              <a:defRPr sz="5613" b="1"/>
            </a:lvl1pPr>
            <a:lvl2pPr marL="1069345" indent="0">
              <a:buNone/>
              <a:defRPr sz="4678" b="1"/>
            </a:lvl2pPr>
            <a:lvl3pPr marL="2138690" indent="0">
              <a:buNone/>
              <a:defRPr sz="4210" b="1"/>
            </a:lvl3pPr>
            <a:lvl4pPr marL="3208035" indent="0">
              <a:buNone/>
              <a:defRPr sz="3742" b="1"/>
            </a:lvl4pPr>
            <a:lvl5pPr marL="4277380" indent="0">
              <a:buNone/>
              <a:defRPr sz="3742" b="1"/>
            </a:lvl5pPr>
            <a:lvl6pPr marL="5346725" indent="0">
              <a:buNone/>
              <a:defRPr sz="3742" b="1"/>
            </a:lvl6pPr>
            <a:lvl7pPr marL="6416070" indent="0">
              <a:buNone/>
              <a:defRPr sz="3742" b="1"/>
            </a:lvl7pPr>
            <a:lvl8pPr marL="7485416" indent="0">
              <a:buNone/>
              <a:defRPr sz="3742" b="1"/>
            </a:lvl8pPr>
            <a:lvl9pPr marL="8554761" indent="0">
              <a:buNone/>
              <a:defRPr sz="3742" b="1"/>
            </a:lvl9pPr>
          </a:lstStyle>
          <a:p>
            <a:pPr lvl="0"/>
            <a:r>
              <a:rPr lang="cs-CZ"/>
              <a:t>Upravte styly předlohy textu.</a:t>
            </a:r>
          </a:p>
        </p:txBody>
      </p:sp>
      <p:sp>
        <p:nvSpPr>
          <p:cNvPr id="6" name="Content Placeholder 5"/>
          <p:cNvSpPr>
            <a:spLocks noGrp="1"/>
          </p:cNvSpPr>
          <p:nvPr>
            <p:ph sz="quarter" idx="4"/>
          </p:nvPr>
        </p:nvSpPr>
        <p:spPr>
          <a:xfrm>
            <a:off x="10827068" y="11060602"/>
            <a:ext cx="9092176" cy="16268480"/>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1/10/2019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87043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1/10/2019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19267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pPr/>
              <a:t>1/10/2019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96797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473128" y="2018665"/>
            <a:ext cx="6897800" cy="7065328"/>
          </a:xfrm>
        </p:spPr>
        <p:txBody>
          <a:bodyPr anchor="b"/>
          <a:lstStyle>
            <a:lvl1pPr>
              <a:defRPr sz="7484"/>
            </a:lvl1pPr>
          </a:lstStyle>
          <a:p>
            <a:r>
              <a:rPr lang="cs-CZ"/>
              <a:t>Kliknutím lze upravit styl.</a:t>
            </a:r>
            <a:endParaRPr lang="en-US" dirty="0"/>
          </a:p>
        </p:txBody>
      </p:sp>
      <p:sp>
        <p:nvSpPr>
          <p:cNvPr id="3" name="Content Placeholder 2"/>
          <p:cNvSpPr>
            <a:spLocks noGrp="1"/>
          </p:cNvSpPr>
          <p:nvPr>
            <p:ph idx="1"/>
          </p:nvPr>
        </p:nvSpPr>
        <p:spPr>
          <a:xfrm>
            <a:off x="9092175" y="4359762"/>
            <a:ext cx="10827068" cy="21518408"/>
          </a:xfrm>
        </p:spPr>
        <p:txBody>
          <a:bodyPr/>
          <a:lstStyle>
            <a:lvl1pPr>
              <a:defRPr sz="7484"/>
            </a:lvl1pPr>
            <a:lvl2pPr>
              <a:defRPr sz="6549"/>
            </a:lvl2pPr>
            <a:lvl3pPr>
              <a:defRPr sz="5613"/>
            </a:lvl3pPr>
            <a:lvl4pPr>
              <a:defRPr sz="4678"/>
            </a:lvl4pPr>
            <a:lvl5pPr>
              <a:defRPr sz="4678"/>
            </a:lvl5pPr>
            <a:lvl6pPr>
              <a:defRPr sz="4678"/>
            </a:lvl6pPr>
            <a:lvl7pPr>
              <a:defRPr sz="4678"/>
            </a:lvl7pPr>
            <a:lvl8pPr>
              <a:defRPr sz="4678"/>
            </a:lvl8pPr>
            <a:lvl9pPr>
              <a:defRPr sz="4678"/>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1473128" y="9083992"/>
            <a:ext cx="6897800" cy="16829220"/>
          </a:xfrm>
        </p:spPr>
        <p:txBody>
          <a:bodyPr/>
          <a:lstStyle>
            <a:lvl1pPr marL="0" indent="0">
              <a:buNone/>
              <a:defRPr sz="3742"/>
            </a:lvl1pPr>
            <a:lvl2pPr marL="1069345" indent="0">
              <a:buNone/>
              <a:defRPr sz="3274"/>
            </a:lvl2pPr>
            <a:lvl3pPr marL="2138690" indent="0">
              <a:buNone/>
              <a:defRPr sz="2807"/>
            </a:lvl3pPr>
            <a:lvl4pPr marL="3208035" indent="0">
              <a:buNone/>
              <a:defRPr sz="2339"/>
            </a:lvl4pPr>
            <a:lvl5pPr marL="4277380" indent="0">
              <a:buNone/>
              <a:defRPr sz="2339"/>
            </a:lvl5pPr>
            <a:lvl6pPr marL="5346725" indent="0">
              <a:buNone/>
              <a:defRPr sz="2339"/>
            </a:lvl6pPr>
            <a:lvl7pPr marL="6416070" indent="0">
              <a:buNone/>
              <a:defRPr sz="2339"/>
            </a:lvl7pPr>
            <a:lvl8pPr marL="7485416" indent="0">
              <a:buNone/>
              <a:defRPr sz="2339"/>
            </a:lvl8pPr>
            <a:lvl9pPr marL="8554761" indent="0">
              <a:buNone/>
              <a:defRPr sz="2339"/>
            </a:lvl9pPr>
          </a:lstStyle>
          <a:p>
            <a:pPr lvl="0"/>
            <a:r>
              <a:rPr lang="cs-CZ"/>
              <a:t>Upravte styly předlohy textu.</a:t>
            </a:r>
          </a:p>
        </p:txBody>
      </p:sp>
      <p:sp>
        <p:nvSpPr>
          <p:cNvPr id="5" name="Date Placeholder 4"/>
          <p:cNvSpPr>
            <a:spLocks noGrp="1"/>
          </p:cNvSpPr>
          <p:nvPr>
            <p:ph type="dt" sz="half" idx="10"/>
          </p:nvPr>
        </p:nvSpPr>
        <p:spPr/>
        <p:txBody>
          <a:bodyPr/>
          <a:lstStyle/>
          <a:p>
            <a:fld id="{96DFF08F-DC6B-4601-B491-B0F83F6DD2DA}" type="datetimeFigureOut">
              <a:rPr lang="en-US" smtClean="0"/>
              <a:pPr/>
              <a:t>1/10/2019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2184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473128" y="2018665"/>
            <a:ext cx="6897800" cy="7065328"/>
          </a:xfrm>
        </p:spPr>
        <p:txBody>
          <a:bodyPr anchor="b"/>
          <a:lstStyle>
            <a:lvl1pPr>
              <a:defRPr sz="7484"/>
            </a:lvl1pPr>
          </a:lstStyle>
          <a:p>
            <a:r>
              <a:rPr lang="cs-CZ"/>
              <a:t>Kliknutím lze upravit styl.</a:t>
            </a:r>
            <a:endParaRPr lang="en-US" dirty="0"/>
          </a:p>
        </p:txBody>
      </p:sp>
      <p:sp>
        <p:nvSpPr>
          <p:cNvPr id="3" name="Picture Placeholder 2"/>
          <p:cNvSpPr>
            <a:spLocks noGrp="1" noChangeAspect="1"/>
          </p:cNvSpPr>
          <p:nvPr>
            <p:ph type="pic" idx="1"/>
          </p:nvPr>
        </p:nvSpPr>
        <p:spPr>
          <a:xfrm>
            <a:off x="9092175" y="4359762"/>
            <a:ext cx="10827068" cy="21518408"/>
          </a:xfrm>
        </p:spPr>
        <p:txBody>
          <a:bodyPr anchor="t"/>
          <a:lstStyle>
            <a:lvl1pPr marL="0" indent="0">
              <a:buNone/>
              <a:defRPr sz="7484"/>
            </a:lvl1pPr>
            <a:lvl2pPr marL="1069345" indent="0">
              <a:buNone/>
              <a:defRPr sz="6549"/>
            </a:lvl2pPr>
            <a:lvl3pPr marL="2138690" indent="0">
              <a:buNone/>
              <a:defRPr sz="5613"/>
            </a:lvl3pPr>
            <a:lvl4pPr marL="3208035" indent="0">
              <a:buNone/>
              <a:defRPr sz="4678"/>
            </a:lvl4pPr>
            <a:lvl5pPr marL="4277380" indent="0">
              <a:buNone/>
              <a:defRPr sz="4678"/>
            </a:lvl5pPr>
            <a:lvl6pPr marL="5346725" indent="0">
              <a:buNone/>
              <a:defRPr sz="4678"/>
            </a:lvl6pPr>
            <a:lvl7pPr marL="6416070" indent="0">
              <a:buNone/>
              <a:defRPr sz="4678"/>
            </a:lvl7pPr>
            <a:lvl8pPr marL="7485416" indent="0">
              <a:buNone/>
              <a:defRPr sz="4678"/>
            </a:lvl8pPr>
            <a:lvl9pPr marL="8554761" indent="0">
              <a:buNone/>
              <a:defRPr sz="4678"/>
            </a:lvl9pPr>
          </a:lstStyle>
          <a:p>
            <a:r>
              <a:rPr lang="cs-CZ"/>
              <a:t>Kliknutím na ikonu přidáte obrázek.</a:t>
            </a:r>
            <a:endParaRPr lang="en-US" dirty="0"/>
          </a:p>
        </p:txBody>
      </p:sp>
      <p:sp>
        <p:nvSpPr>
          <p:cNvPr id="4" name="Text Placeholder 3"/>
          <p:cNvSpPr>
            <a:spLocks noGrp="1"/>
          </p:cNvSpPr>
          <p:nvPr>
            <p:ph type="body" sz="half" idx="2"/>
          </p:nvPr>
        </p:nvSpPr>
        <p:spPr>
          <a:xfrm>
            <a:off x="1473128" y="9083992"/>
            <a:ext cx="6897800" cy="16829220"/>
          </a:xfrm>
        </p:spPr>
        <p:txBody>
          <a:bodyPr/>
          <a:lstStyle>
            <a:lvl1pPr marL="0" indent="0">
              <a:buNone/>
              <a:defRPr sz="3742"/>
            </a:lvl1pPr>
            <a:lvl2pPr marL="1069345" indent="0">
              <a:buNone/>
              <a:defRPr sz="3274"/>
            </a:lvl2pPr>
            <a:lvl3pPr marL="2138690" indent="0">
              <a:buNone/>
              <a:defRPr sz="2807"/>
            </a:lvl3pPr>
            <a:lvl4pPr marL="3208035" indent="0">
              <a:buNone/>
              <a:defRPr sz="2339"/>
            </a:lvl4pPr>
            <a:lvl5pPr marL="4277380" indent="0">
              <a:buNone/>
              <a:defRPr sz="2339"/>
            </a:lvl5pPr>
            <a:lvl6pPr marL="5346725" indent="0">
              <a:buNone/>
              <a:defRPr sz="2339"/>
            </a:lvl6pPr>
            <a:lvl7pPr marL="6416070" indent="0">
              <a:buNone/>
              <a:defRPr sz="2339"/>
            </a:lvl7pPr>
            <a:lvl8pPr marL="7485416" indent="0">
              <a:buNone/>
              <a:defRPr sz="2339"/>
            </a:lvl8pPr>
            <a:lvl9pPr marL="8554761" indent="0">
              <a:buNone/>
              <a:defRPr sz="2339"/>
            </a:lvl9pPr>
          </a:lstStyle>
          <a:p>
            <a:pPr lvl="0"/>
            <a:r>
              <a:rPr lang="cs-CZ"/>
              <a:t>Upravte styly předlohy textu.</a:t>
            </a:r>
          </a:p>
        </p:txBody>
      </p:sp>
      <p:sp>
        <p:nvSpPr>
          <p:cNvPr id="5" name="Date Placeholder 4"/>
          <p:cNvSpPr>
            <a:spLocks noGrp="1"/>
          </p:cNvSpPr>
          <p:nvPr>
            <p:ph type="dt" sz="half" idx="10"/>
          </p:nvPr>
        </p:nvSpPr>
        <p:spPr/>
        <p:txBody>
          <a:bodyPr/>
          <a:lstStyle/>
          <a:p>
            <a:fld id="{96DFF08F-DC6B-4601-B491-B0F83F6DD2DA}" type="datetimeFigureOut">
              <a:rPr lang="en-US" smtClean="0"/>
              <a:t>1/10/2019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43796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31637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04930" y="1612128"/>
            <a:ext cx="4611529" cy="25660879"/>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1470344" y="1612128"/>
            <a:ext cx="13567251" cy="25660879"/>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21186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70343" y="1612135"/>
            <a:ext cx="18446115" cy="5852729"/>
          </a:xfrm>
          <a:prstGeom prst="rect">
            <a:avLst/>
          </a:prstGeom>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1470343" y="8060641"/>
            <a:ext cx="18446115" cy="19212366"/>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1470343" y="28065058"/>
            <a:ext cx="4812030" cy="1612128"/>
          </a:xfrm>
          <a:prstGeom prst="rect">
            <a:avLst/>
          </a:prstGeom>
        </p:spPr>
        <p:txBody>
          <a:bodyPr vert="horz" lIns="91440" tIns="45720" rIns="91440" bIns="45720" rtlCol="0" anchor="ctr"/>
          <a:lstStyle>
            <a:lvl1pPr algn="l">
              <a:defRPr sz="2807">
                <a:solidFill>
                  <a:schemeClr val="tx1">
                    <a:tint val="75000"/>
                  </a:schemeClr>
                </a:solidFill>
              </a:defRPr>
            </a:lvl1pPr>
          </a:lstStyle>
          <a:p>
            <a:fld id="{96DFF08F-DC6B-4601-B491-B0F83F6DD2DA}" type="datetimeFigureOut">
              <a:rPr lang="en-US" smtClean="0"/>
              <a:pPr/>
              <a:t>1/10/2019</a:t>
            </a:fld>
            <a:endParaRPr lang="en-US" dirty="0"/>
          </a:p>
        </p:txBody>
      </p:sp>
      <p:sp>
        <p:nvSpPr>
          <p:cNvPr id="5" name="Footer Placeholder 4"/>
          <p:cNvSpPr>
            <a:spLocks noGrp="1"/>
          </p:cNvSpPr>
          <p:nvPr>
            <p:ph type="ftr" sz="quarter" idx="3"/>
          </p:nvPr>
        </p:nvSpPr>
        <p:spPr>
          <a:xfrm>
            <a:off x="7084378" y="28065058"/>
            <a:ext cx="7218045" cy="1612128"/>
          </a:xfrm>
          <a:prstGeom prst="rect">
            <a:avLst/>
          </a:prstGeom>
        </p:spPr>
        <p:txBody>
          <a:bodyPr vert="horz" lIns="91440" tIns="45720" rIns="91440" bIns="45720" rtlCol="0" anchor="ctr"/>
          <a:lstStyle>
            <a:lvl1pPr algn="ctr">
              <a:defRPr sz="2807">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5104428" y="28065058"/>
            <a:ext cx="4812030" cy="1612128"/>
          </a:xfrm>
          <a:prstGeom prst="rect">
            <a:avLst/>
          </a:prstGeom>
        </p:spPr>
        <p:txBody>
          <a:bodyPr vert="horz" lIns="91440" tIns="45720" rIns="91440" bIns="45720" rtlCol="0" anchor="ctr"/>
          <a:lstStyle>
            <a:lvl1pPr algn="r">
              <a:defRPr sz="2807">
                <a:solidFill>
                  <a:schemeClr val="tx1">
                    <a:tint val="75000"/>
                  </a:schemeClr>
                </a:solidFill>
              </a:defRPr>
            </a:lvl1pPr>
          </a:lstStyle>
          <a:p>
            <a:fld id="{4FAB73BC-B049-4115-A692-8D63A059BFB8}" type="slidenum">
              <a:rPr lang="en-US" smtClean="0"/>
              <a:pPr/>
              <a:t>‹#›</a:t>
            </a:fld>
            <a:endParaRPr lang="en-US" dirty="0"/>
          </a:p>
        </p:txBody>
      </p:sp>
      <p:graphicFrame>
        <p:nvGraphicFramePr>
          <p:cNvPr id="7" name="Object 13"/>
          <p:cNvGraphicFramePr>
            <a:graphicFrameLocks noChangeAspect="1"/>
          </p:cNvGraphicFramePr>
          <p:nvPr userDrawn="1"/>
        </p:nvGraphicFramePr>
        <p:xfrm>
          <a:off x="16176895" y="29816535"/>
          <a:ext cx="4390443" cy="146641"/>
        </p:xfrm>
        <a:graphic>
          <a:graphicData uri="http://schemas.openxmlformats.org/presentationml/2006/ole">
            <mc:AlternateContent xmlns:mc="http://schemas.openxmlformats.org/markup-compatibility/2006">
              <mc:Choice xmlns:v="urn:schemas-microsoft-com:vml" Requires="v">
                <p:oleObj spid="_x0000_s3086" name="CorelDRAW" r:id="rId14" imgW="8833104" imgH="310896" progId="">
                  <p:embed/>
                </p:oleObj>
              </mc:Choice>
              <mc:Fallback>
                <p:oleObj name="CorelDRAW" r:id="rId14" imgW="8833104" imgH="310896" progId="">
                  <p:embed/>
                  <p:pic>
                    <p:nvPicPr>
                      <p:cNvPr id="7" name="Object 1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176895" y="29816535"/>
                        <a:ext cx="4390443" cy="146641"/>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2080983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2138690" rtl="0" eaLnBrk="1" latinLnBrk="0" hangingPunct="1">
        <a:lnSpc>
          <a:spcPct val="90000"/>
        </a:lnSpc>
        <a:spcBef>
          <a:spcPct val="0"/>
        </a:spcBef>
        <a:buNone/>
        <a:defRPr sz="10291" kern="1200">
          <a:solidFill>
            <a:schemeClr val="tx1"/>
          </a:solidFill>
          <a:latin typeface="+mj-lt"/>
          <a:ea typeface="+mj-ea"/>
          <a:cs typeface="+mj-cs"/>
        </a:defRPr>
      </a:lvl1pPr>
    </p:titleStyle>
    <p:bodyStyle>
      <a:lvl1pPr marL="534673" indent="-534673" algn="l" defTabSz="2138690" rtl="0" eaLnBrk="1" latinLnBrk="0" hangingPunct="1">
        <a:lnSpc>
          <a:spcPct val="90000"/>
        </a:lnSpc>
        <a:spcBef>
          <a:spcPts val="2339"/>
        </a:spcBef>
        <a:buFont typeface="Arial" panose="020B0604020202020204" pitchFamily="34" charset="0"/>
        <a:buChar char="•"/>
        <a:defRPr sz="6549" kern="1200">
          <a:solidFill>
            <a:schemeClr val="tx1"/>
          </a:solidFill>
          <a:latin typeface="+mn-lt"/>
          <a:ea typeface="+mn-ea"/>
          <a:cs typeface="+mn-cs"/>
        </a:defRPr>
      </a:lvl1pPr>
      <a:lvl2pPr marL="1604018" indent="-534673" algn="l" defTabSz="2138690" rtl="0" eaLnBrk="1" latinLnBrk="0" hangingPunct="1">
        <a:lnSpc>
          <a:spcPct val="90000"/>
        </a:lnSpc>
        <a:spcBef>
          <a:spcPts val="1169"/>
        </a:spcBef>
        <a:buFont typeface="Arial" panose="020B0604020202020204" pitchFamily="34" charset="0"/>
        <a:buChar char="•"/>
        <a:defRPr sz="5613" kern="1200">
          <a:solidFill>
            <a:schemeClr val="tx1"/>
          </a:solidFill>
          <a:latin typeface="+mn-lt"/>
          <a:ea typeface="+mn-ea"/>
          <a:cs typeface="+mn-cs"/>
        </a:defRPr>
      </a:lvl2pPr>
      <a:lvl3pPr marL="2673363" indent="-534673" algn="l" defTabSz="2138690" rtl="0" eaLnBrk="1" latinLnBrk="0" hangingPunct="1">
        <a:lnSpc>
          <a:spcPct val="90000"/>
        </a:lnSpc>
        <a:spcBef>
          <a:spcPts val="1169"/>
        </a:spcBef>
        <a:buFont typeface="Arial" panose="020B0604020202020204" pitchFamily="34" charset="0"/>
        <a:buChar char="•"/>
        <a:defRPr sz="4678" kern="1200">
          <a:solidFill>
            <a:schemeClr val="tx1"/>
          </a:solidFill>
          <a:latin typeface="+mn-lt"/>
          <a:ea typeface="+mn-ea"/>
          <a:cs typeface="+mn-cs"/>
        </a:defRPr>
      </a:lvl3pPr>
      <a:lvl4pPr marL="3742708"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4pPr>
      <a:lvl5pPr marL="4812053"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5pPr>
      <a:lvl6pPr marL="5881398"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6pPr>
      <a:lvl7pPr marL="6950743"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7pPr>
      <a:lvl8pPr marL="8020088"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8pPr>
      <a:lvl9pPr marL="9089433"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9pPr>
    </p:bodyStyle>
    <p:otherStyle>
      <a:defPPr>
        <a:defRPr lang="en-US"/>
      </a:defPPr>
      <a:lvl1pPr marL="0" algn="l" defTabSz="2138690" rtl="0" eaLnBrk="1" latinLnBrk="0" hangingPunct="1">
        <a:defRPr sz="4210" kern="1200">
          <a:solidFill>
            <a:schemeClr val="tx1"/>
          </a:solidFill>
          <a:latin typeface="+mn-lt"/>
          <a:ea typeface="+mn-ea"/>
          <a:cs typeface="+mn-cs"/>
        </a:defRPr>
      </a:lvl1pPr>
      <a:lvl2pPr marL="1069345" algn="l" defTabSz="2138690" rtl="0" eaLnBrk="1" latinLnBrk="0" hangingPunct="1">
        <a:defRPr sz="4210" kern="1200">
          <a:solidFill>
            <a:schemeClr val="tx1"/>
          </a:solidFill>
          <a:latin typeface="+mn-lt"/>
          <a:ea typeface="+mn-ea"/>
          <a:cs typeface="+mn-cs"/>
        </a:defRPr>
      </a:lvl2pPr>
      <a:lvl3pPr marL="2138690" algn="l" defTabSz="2138690" rtl="0" eaLnBrk="1" latinLnBrk="0" hangingPunct="1">
        <a:defRPr sz="4210" kern="1200">
          <a:solidFill>
            <a:schemeClr val="tx1"/>
          </a:solidFill>
          <a:latin typeface="+mn-lt"/>
          <a:ea typeface="+mn-ea"/>
          <a:cs typeface="+mn-cs"/>
        </a:defRPr>
      </a:lvl3pPr>
      <a:lvl4pPr marL="3208035" algn="l" defTabSz="2138690" rtl="0" eaLnBrk="1" latinLnBrk="0" hangingPunct="1">
        <a:defRPr sz="4210" kern="1200">
          <a:solidFill>
            <a:schemeClr val="tx1"/>
          </a:solidFill>
          <a:latin typeface="+mn-lt"/>
          <a:ea typeface="+mn-ea"/>
          <a:cs typeface="+mn-cs"/>
        </a:defRPr>
      </a:lvl4pPr>
      <a:lvl5pPr marL="4277380" algn="l" defTabSz="2138690" rtl="0" eaLnBrk="1" latinLnBrk="0" hangingPunct="1">
        <a:defRPr sz="4210" kern="1200">
          <a:solidFill>
            <a:schemeClr val="tx1"/>
          </a:solidFill>
          <a:latin typeface="+mn-lt"/>
          <a:ea typeface="+mn-ea"/>
          <a:cs typeface="+mn-cs"/>
        </a:defRPr>
      </a:lvl5pPr>
      <a:lvl6pPr marL="5346725" algn="l" defTabSz="2138690" rtl="0" eaLnBrk="1" latinLnBrk="0" hangingPunct="1">
        <a:defRPr sz="4210" kern="1200">
          <a:solidFill>
            <a:schemeClr val="tx1"/>
          </a:solidFill>
          <a:latin typeface="+mn-lt"/>
          <a:ea typeface="+mn-ea"/>
          <a:cs typeface="+mn-cs"/>
        </a:defRPr>
      </a:lvl6pPr>
      <a:lvl7pPr marL="6416070" algn="l" defTabSz="2138690" rtl="0" eaLnBrk="1" latinLnBrk="0" hangingPunct="1">
        <a:defRPr sz="4210" kern="1200">
          <a:solidFill>
            <a:schemeClr val="tx1"/>
          </a:solidFill>
          <a:latin typeface="+mn-lt"/>
          <a:ea typeface="+mn-ea"/>
          <a:cs typeface="+mn-cs"/>
        </a:defRPr>
      </a:lvl7pPr>
      <a:lvl8pPr marL="7485416" algn="l" defTabSz="2138690" rtl="0" eaLnBrk="1" latinLnBrk="0" hangingPunct="1">
        <a:defRPr sz="4210" kern="1200">
          <a:solidFill>
            <a:schemeClr val="tx1"/>
          </a:solidFill>
          <a:latin typeface="+mn-lt"/>
          <a:ea typeface="+mn-ea"/>
          <a:cs typeface="+mn-cs"/>
        </a:defRPr>
      </a:lvl8pPr>
      <a:lvl9pPr marL="8554761" algn="l" defTabSz="2138690" rtl="0" eaLnBrk="1" latinLnBrk="0" hangingPunct="1">
        <a:defRPr sz="421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image" Target="../media/image2.png"/><Relationship Id="rId7" Type="http://schemas.openxmlformats.org/officeDocument/2006/relationships/chart" Target="../charts/chart4.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 Id="rId9" Type="http://schemas.openxmlformats.org/officeDocument/2006/relationships/chart" Target="../charts/chart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bg1"/>
            </a:gs>
            <a:gs pos="85000">
              <a:schemeClr val="accent5">
                <a:lumMod val="40000"/>
                <a:lumOff val="60000"/>
              </a:schemeClr>
            </a:gs>
            <a:gs pos="0">
              <a:schemeClr val="bg1"/>
            </a:gs>
            <a:gs pos="37000">
              <a:schemeClr val="bg1">
                <a:lumMod val="85000"/>
              </a:schemeClr>
            </a:gs>
            <a:gs pos="55000">
              <a:schemeClr val="accent5">
                <a:lumMod val="20000"/>
                <a:lumOff val="8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grpSp>
        <p:nvGrpSpPr>
          <p:cNvPr id="5" name="Skupina 4"/>
          <p:cNvGrpSpPr/>
          <p:nvPr/>
        </p:nvGrpSpPr>
        <p:grpSpPr>
          <a:xfrm>
            <a:off x="345242" y="20405834"/>
            <a:ext cx="10062844" cy="2335619"/>
            <a:chOff x="313324" y="5524652"/>
            <a:chExt cx="10062844" cy="7024159"/>
          </a:xfrm>
          <a:solidFill>
            <a:schemeClr val="accent5">
              <a:lumMod val="60000"/>
              <a:lumOff val="40000"/>
            </a:schemeClr>
          </a:solidFill>
        </p:grpSpPr>
        <p:sp>
          <p:nvSpPr>
            <p:cNvPr id="2052" name="AutoShape 4"/>
            <p:cNvSpPr>
              <a:spLocks noChangeArrowheads="1"/>
            </p:cNvSpPr>
            <p:nvPr/>
          </p:nvSpPr>
          <p:spPr bwMode="auto">
            <a:xfrm>
              <a:off x="313324" y="5524652"/>
              <a:ext cx="10062844" cy="7024159"/>
            </a:xfrm>
            <a:prstGeom prst="roundRect">
              <a:avLst>
                <a:gd name="adj" fmla="val 7000"/>
              </a:avLst>
            </a:prstGeom>
            <a:grpFill/>
            <a:ln w="9525">
              <a:solidFill>
                <a:schemeClr val="accent5">
                  <a:lumMod val="60000"/>
                  <a:lumOff val="40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7687" tIns="38844" rIns="77687" bIns="38844" anchor="ctr"/>
            <a:lstStyle/>
            <a:p>
              <a:endParaRPr lang="en-US"/>
            </a:p>
          </p:txBody>
        </p:sp>
        <p:sp>
          <p:nvSpPr>
            <p:cNvPr id="2057" name="Text Box 9"/>
            <p:cNvSpPr txBox="1">
              <a:spLocks noChangeArrowheads="1"/>
            </p:cNvSpPr>
            <p:nvPr/>
          </p:nvSpPr>
          <p:spPr bwMode="auto">
            <a:xfrm>
              <a:off x="651398" y="7575124"/>
              <a:ext cx="9386695" cy="4180571"/>
            </a:xfrm>
            <a:prstGeom prst="rect">
              <a:avLst/>
            </a:prstGeom>
            <a:grp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nSpc>
                  <a:spcPct val="150000"/>
                </a:lnSpc>
              </a:pPr>
              <a:r>
                <a:rPr lang="cs-CZ" sz="2000" dirty="0"/>
                <a:t>Pro zjištění pohledu supervizorů vybraného call centra </a:t>
              </a:r>
              <a:r>
                <a:rPr lang="cs-CZ" sz="2000" dirty="0" smtClean="0"/>
                <a:t>byla využita metoda </a:t>
              </a:r>
              <a:r>
                <a:rPr lang="cs-CZ" sz="2000" dirty="0" err="1" smtClean="0"/>
                <a:t>polostrukturovaného</a:t>
              </a:r>
              <a:r>
                <a:rPr lang="cs-CZ" sz="2000" dirty="0" smtClean="0"/>
                <a:t> </a:t>
              </a:r>
              <a:r>
                <a:rPr lang="cs-CZ" sz="2000" dirty="0"/>
                <a:t>rozhovor se všemi supervizory call centra. Pohled operátorů </a:t>
              </a:r>
              <a:r>
                <a:rPr lang="cs-CZ" sz="2000" dirty="0" smtClean="0"/>
                <a:t>byl zkoumán prostřednictvím </a:t>
              </a:r>
              <a:r>
                <a:rPr lang="cs-CZ" sz="2000" dirty="0"/>
                <a:t>dotazníkového šetření. </a:t>
              </a:r>
            </a:p>
          </p:txBody>
        </p:sp>
      </p:grpSp>
      <p:sp>
        <p:nvSpPr>
          <p:cNvPr id="2061" name="AutoShape 13"/>
          <p:cNvSpPr>
            <a:spLocks noChangeArrowheads="1"/>
          </p:cNvSpPr>
          <p:nvPr/>
        </p:nvSpPr>
        <p:spPr bwMode="auto">
          <a:xfrm>
            <a:off x="334821" y="350002"/>
            <a:ext cx="20718462" cy="4836385"/>
          </a:xfrm>
          <a:prstGeom prst="roundRect">
            <a:avLst>
              <a:gd name="adj" fmla="val 10870"/>
            </a:avLst>
          </a:prstGeom>
          <a:solidFill>
            <a:srgbClr val="5195D3"/>
          </a:solidFill>
          <a:ln w="9525">
            <a:solidFill>
              <a:schemeClr val="accent1">
                <a:lumMod val="75000"/>
              </a:schemeClr>
            </a:solidFill>
            <a:round/>
            <a:headEnd/>
            <a:tailEnd/>
          </a:ln>
          <a:effectLst/>
          <a:extLst/>
        </p:spPr>
        <p:txBody>
          <a:bodyPr wrap="none" lIns="61497" tIns="30749" rIns="61497" bIns="30749" anchor="ct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endParaRPr lang="en-US" altLang="en-US">
              <a:solidFill>
                <a:schemeClr val="bg1"/>
              </a:solidFill>
            </a:endParaRPr>
          </a:p>
        </p:txBody>
      </p:sp>
      <p:sp>
        <p:nvSpPr>
          <p:cNvPr id="2062" name="Text Box 14"/>
          <p:cNvSpPr txBox="1">
            <a:spLocks noChangeArrowheads="1"/>
          </p:cNvSpPr>
          <p:nvPr/>
        </p:nvSpPr>
        <p:spPr bwMode="auto">
          <a:xfrm>
            <a:off x="334820" y="632532"/>
            <a:ext cx="20553445" cy="3755417"/>
          </a:xfrm>
          <a:prstGeom prst="rect">
            <a:avLst/>
          </a:prstGeom>
          <a:noFill/>
          <a:ln>
            <a:noFill/>
          </a:ln>
          <a:effectLst/>
          <a:extLst/>
        </p:spPr>
        <p:txBody>
          <a:bodyPr wrap="square"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r>
              <a:rPr lang="cs-CZ" sz="4800" b="1" dirty="0"/>
              <a:t>Vliv monitoringu hovorů na řízení výkonu zaměstnanců call centra</a:t>
            </a:r>
            <a:endParaRPr lang="cs-CZ" altLang="en-US" sz="4800" b="1" dirty="0" smtClean="0"/>
          </a:p>
          <a:p>
            <a:pPr algn="ctr"/>
            <a:endParaRPr lang="cs-CZ" altLang="en-US" dirty="0" smtClean="0"/>
          </a:p>
          <a:p>
            <a:pPr algn="ctr">
              <a:lnSpc>
                <a:spcPct val="150000"/>
              </a:lnSpc>
            </a:pPr>
            <a:r>
              <a:rPr lang="cs-CZ" altLang="en-US" sz="2800" b="1" dirty="0" smtClean="0"/>
              <a:t>Bc. Denisa </a:t>
            </a:r>
            <a:r>
              <a:rPr lang="cs-CZ" altLang="en-US" sz="2800" b="1" dirty="0" err="1" smtClean="0"/>
              <a:t>Ficencová</a:t>
            </a:r>
            <a:endParaRPr lang="cs-CZ" altLang="en-US" sz="2800" b="1" dirty="0"/>
          </a:p>
          <a:p>
            <a:pPr algn="ctr">
              <a:lnSpc>
                <a:spcPct val="150000"/>
              </a:lnSpc>
            </a:pPr>
            <a:r>
              <a:rPr lang="cs-CZ" altLang="en-US" sz="2400" dirty="0" smtClean="0"/>
              <a:t>Vedoucí </a:t>
            </a:r>
            <a:r>
              <a:rPr lang="cs-CZ" altLang="en-US" sz="2400" dirty="0" err="1"/>
              <a:t>práce:Ing</a:t>
            </a:r>
            <a:r>
              <a:rPr lang="cs-CZ" altLang="en-US" sz="2400" dirty="0"/>
              <a:t>. Martin Šikýř, PhD.</a:t>
            </a:r>
          </a:p>
          <a:p>
            <a:pPr algn="ctr">
              <a:lnSpc>
                <a:spcPct val="150000"/>
              </a:lnSpc>
            </a:pPr>
            <a:r>
              <a:rPr lang="cs-CZ" altLang="en-US" sz="2400" dirty="0" smtClean="0"/>
              <a:t>Akademický </a:t>
            </a:r>
            <a:r>
              <a:rPr lang="cs-CZ" altLang="en-US" sz="2400" dirty="0"/>
              <a:t>rok: </a:t>
            </a:r>
            <a:r>
              <a:rPr lang="cs-CZ" altLang="en-US" sz="2400" dirty="0" smtClean="0"/>
              <a:t>2018/2019</a:t>
            </a:r>
            <a:endParaRPr lang="cs-CZ" altLang="en-US" sz="2400" dirty="0"/>
          </a:p>
          <a:p>
            <a:pPr algn="ctr"/>
            <a:endParaRPr lang="cs-CZ" altLang="en-US" dirty="0"/>
          </a:p>
          <a:p>
            <a:pPr algn="ctr"/>
            <a:endParaRPr lang="en-US" altLang="en-US" dirty="0"/>
          </a:p>
          <a:p>
            <a:pPr algn="ctr"/>
            <a:r>
              <a:rPr lang="cs-CZ" altLang="en-US" sz="2400" b="1" dirty="0"/>
              <a:t>ČESKÉ VYSOKÉ UČENÍ TECHNICKÉ V PRAZE, MASARYKŮV ÚSTAV VYŠŠÍCH </a:t>
            </a:r>
            <a:r>
              <a:rPr lang="cs-CZ" altLang="en-US" sz="2400" b="1" dirty="0" smtClean="0"/>
              <a:t>STUDIÍ</a:t>
            </a:r>
            <a:endParaRPr lang="en-US" altLang="en-US" dirty="0"/>
          </a:p>
        </p:txBody>
      </p:sp>
      <p:sp>
        <p:nvSpPr>
          <p:cNvPr id="2064" name="Text Box 16"/>
          <p:cNvSpPr txBox="1">
            <a:spLocks noChangeArrowheads="1"/>
          </p:cNvSpPr>
          <p:nvPr/>
        </p:nvSpPr>
        <p:spPr bwMode="auto">
          <a:xfrm>
            <a:off x="334821" y="2032223"/>
            <a:ext cx="2673350" cy="777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endParaRPr lang="en-US" altLang="en-US" b="1" dirty="0"/>
          </a:p>
          <a:p>
            <a:pPr algn="ctr">
              <a:spcBef>
                <a:spcPct val="50000"/>
              </a:spcBef>
            </a:pPr>
            <a:endParaRPr lang="en-US" altLang="en-US" sz="1900" dirty="0">
              <a:solidFill>
                <a:srgbClr val="FF0000"/>
              </a:solidFill>
            </a:endParaRPr>
          </a:p>
        </p:txBody>
      </p:sp>
      <p:grpSp>
        <p:nvGrpSpPr>
          <p:cNvPr id="12" name="Skupina 11"/>
          <p:cNvGrpSpPr/>
          <p:nvPr/>
        </p:nvGrpSpPr>
        <p:grpSpPr>
          <a:xfrm>
            <a:off x="291503" y="5522343"/>
            <a:ext cx="10197133" cy="11350439"/>
            <a:chOff x="10880030" y="5586746"/>
            <a:chExt cx="10197133" cy="11350439"/>
          </a:xfrm>
        </p:grpSpPr>
        <p:sp>
          <p:nvSpPr>
            <p:cNvPr id="3" name="Obdélník: se zakulacenými rohy 2"/>
            <p:cNvSpPr/>
            <p:nvPr/>
          </p:nvSpPr>
          <p:spPr>
            <a:xfrm>
              <a:off x="10928335" y="5586746"/>
              <a:ext cx="10148828" cy="5267294"/>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Obdélník: se zakulacenými rohy 1"/>
            <p:cNvSpPr/>
            <p:nvPr/>
          </p:nvSpPr>
          <p:spPr>
            <a:xfrm>
              <a:off x="10880030" y="11271308"/>
              <a:ext cx="10073265" cy="5665877"/>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087" name="Text Box 39"/>
            <p:cNvSpPr txBox="1">
              <a:spLocks noChangeArrowheads="1"/>
            </p:cNvSpPr>
            <p:nvPr/>
          </p:nvSpPr>
          <p:spPr bwMode="auto">
            <a:xfrm>
              <a:off x="11179582" y="6440333"/>
              <a:ext cx="9560794" cy="567692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1139" tIns="20569" rIns="41139" bIns="20569">
              <a:spAutoFit/>
            </a:bodyPr>
            <a:lstStyle>
              <a:lvl1pPr algn="l" defTabSz="485775">
                <a:defRPr>
                  <a:solidFill>
                    <a:schemeClr val="tx1"/>
                  </a:solidFill>
                  <a:latin typeface="Arial" charset="0"/>
                </a:defRPr>
              </a:lvl1pPr>
              <a:lvl2pPr marL="242888" algn="l" defTabSz="485775">
                <a:defRPr>
                  <a:solidFill>
                    <a:schemeClr val="tx1"/>
                  </a:solidFill>
                  <a:latin typeface="Arial" charset="0"/>
                </a:defRPr>
              </a:lvl2pPr>
              <a:lvl3pPr marL="485775" algn="l" defTabSz="485775">
                <a:defRPr>
                  <a:solidFill>
                    <a:schemeClr val="tx1"/>
                  </a:solidFill>
                  <a:latin typeface="Arial" charset="0"/>
                </a:defRPr>
              </a:lvl3pPr>
              <a:lvl4pPr marL="725488" algn="l" defTabSz="485775">
                <a:defRPr>
                  <a:solidFill>
                    <a:schemeClr val="tx1"/>
                  </a:solidFill>
                  <a:latin typeface="Arial" charset="0"/>
                </a:defRPr>
              </a:lvl4pPr>
              <a:lvl5pPr marL="968375" algn="l" defTabSz="485775">
                <a:defRPr>
                  <a:solidFill>
                    <a:schemeClr val="tx1"/>
                  </a:solidFill>
                  <a:latin typeface="Arial" charset="0"/>
                </a:defRPr>
              </a:lvl5pPr>
              <a:lvl6pPr marL="1425575" defTabSz="485775" fontAlgn="base">
                <a:spcBef>
                  <a:spcPct val="0"/>
                </a:spcBef>
                <a:spcAft>
                  <a:spcPct val="0"/>
                </a:spcAft>
                <a:defRPr>
                  <a:solidFill>
                    <a:schemeClr val="tx1"/>
                  </a:solidFill>
                  <a:latin typeface="Arial" charset="0"/>
                </a:defRPr>
              </a:lvl6pPr>
              <a:lvl7pPr marL="1882775" defTabSz="485775" fontAlgn="base">
                <a:spcBef>
                  <a:spcPct val="0"/>
                </a:spcBef>
                <a:spcAft>
                  <a:spcPct val="0"/>
                </a:spcAft>
                <a:defRPr>
                  <a:solidFill>
                    <a:schemeClr val="tx1"/>
                  </a:solidFill>
                  <a:latin typeface="Arial" charset="0"/>
                </a:defRPr>
              </a:lvl7pPr>
              <a:lvl8pPr marL="2339975" defTabSz="485775" fontAlgn="base">
                <a:spcBef>
                  <a:spcPct val="0"/>
                </a:spcBef>
                <a:spcAft>
                  <a:spcPct val="0"/>
                </a:spcAft>
                <a:defRPr>
                  <a:solidFill>
                    <a:schemeClr val="tx1"/>
                  </a:solidFill>
                  <a:latin typeface="Arial" charset="0"/>
                </a:defRPr>
              </a:lvl8pPr>
              <a:lvl9pPr marL="2797175" defTabSz="485775" fontAlgn="base">
                <a:spcBef>
                  <a:spcPct val="0"/>
                </a:spcBef>
                <a:spcAft>
                  <a:spcPct val="0"/>
                </a:spcAft>
                <a:defRPr>
                  <a:solidFill>
                    <a:schemeClr val="tx1"/>
                  </a:solidFill>
                  <a:latin typeface="Arial" charset="0"/>
                </a:defRPr>
              </a:lvl9pPr>
            </a:lstStyle>
            <a:p>
              <a:pPr algn="just">
                <a:lnSpc>
                  <a:spcPct val="150000"/>
                </a:lnSpc>
              </a:pPr>
              <a:r>
                <a:rPr lang="cs-CZ" sz="2000" dirty="0"/>
                <a:t>Diplomová práce se zabývá řízením pracovního výkonu v call centru vybrané společnosti s pomocí monitorovaných hovorů. Teoretická část práce se zaměřuje na východiska řízení pracovního výkonu, popisuje specifika práce v call centru a věnuje se právnímu pohledu na monitoring hovorů. V praktické části je představena vybraná společnost a popsána náplň práce operátora. Práce se věnuje i systémům, které jsou pro monitorování hovorů využívány. Vliv monitorovaných hovorů na řízení výkonu operátorů v call centru je zjišťován prostřednictvím rozhovorů se supervizory call centra a průzkumu mezi operátory. Z výsledků šetření jsou vyvozena doporučení pro zlepšení stávajícího systému. </a:t>
              </a:r>
            </a:p>
            <a:p>
              <a:pPr>
                <a:lnSpc>
                  <a:spcPct val="150000"/>
                </a:lnSpc>
              </a:pPr>
              <a:endParaRPr lang="cs-CZ" dirty="0"/>
            </a:p>
            <a:p>
              <a:endParaRPr lang="cs-CZ" dirty="0"/>
            </a:p>
            <a:p>
              <a:pPr algn="ctr"/>
              <a:endParaRPr lang="cs-CZ" b="1" dirty="0"/>
            </a:p>
            <a:p>
              <a:pPr algn="ctr"/>
              <a:endParaRPr lang="cs-CZ" b="1" dirty="0"/>
            </a:p>
            <a:p>
              <a:pPr eaLnBrk="0" hangingPunct="0">
                <a:lnSpc>
                  <a:spcPct val="95000"/>
                </a:lnSpc>
              </a:pPr>
              <a:endParaRPr lang="en-US" altLang="en-US" sz="1600" dirty="0">
                <a:latin typeface="Times New Roman" pitchFamily="18" charset="0"/>
              </a:endParaRPr>
            </a:p>
          </p:txBody>
        </p:sp>
      </p:grpSp>
      <p:sp>
        <p:nvSpPr>
          <p:cNvPr id="2091" name="Text Box 43"/>
          <p:cNvSpPr txBox="1">
            <a:spLocks noChangeArrowheads="1"/>
          </p:cNvSpPr>
          <p:nvPr/>
        </p:nvSpPr>
        <p:spPr bwMode="auto">
          <a:xfrm>
            <a:off x="876565" y="5853538"/>
            <a:ext cx="9027553" cy="431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sz="2400" b="1" dirty="0"/>
              <a:t>Abstrakt</a:t>
            </a:r>
            <a:endParaRPr lang="en-US" altLang="en-US" sz="2400" b="1" dirty="0"/>
          </a:p>
        </p:txBody>
      </p:sp>
      <p:sp>
        <p:nvSpPr>
          <p:cNvPr id="2097" name="Text Box 49"/>
          <p:cNvSpPr txBox="1">
            <a:spLocks noChangeArrowheads="1"/>
          </p:cNvSpPr>
          <p:nvPr/>
        </p:nvSpPr>
        <p:spPr bwMode="auto">
          <a:xfrm>
            <a:off x="18489368" y="2058507"/>
            <a:ext cx="2488352" cy="777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endParaRPr lang="en-US" altLang="en-US" b="1" dirty="0"/>
          </a:p>
          <a:p>
            <a:pPr algn="ctr">
              <a:spcBef>
                <a:spcPct val="50000"/>
              </a:spcBef>
            </a:pPr>
            <a:endParaRPr lang="en-US" altLang="en-US" sz="1900" dirty="0">
              <a:solidFill>
                <a:srgbClr val="FF0000"/>
              </a:solidFill>
            </a:endParaRPr>
          </a:p>
        </p:txBody>
      </p:sp>
      <p:grpSp>
        <p:nvGrpSpPr>
          <p:cNvPr id="9" name="Skupina 8"/>
          <p:cNvGrpSpPr/>
          <p:nvPr/>
        </p:nvGrpSpPr>
        <p:grpSpPr>
          <a:xfrm>
            <a:off x="291504" y="17277084"/>
            <a:ext cx="10073265" cy="2678223"/>
            <a:chOff x="10904455" y="15971726"/>
            <a:chExt cx="10073265" cy="2678223"/>
          </a:xfrm>
        </p:grpSpPr>
        <p:sp>
          <p:nvSpPr>
            <p:cNvPr id="7" name="Obdélník: se zakulacenými rohy 6"/>
            <p:cNvSpPr/>
            <p:nvPr/>
          </p:nvSpPr>
          <p:spPr>
            <a:xfrm>
              <a:off x="10904455" y="15971726"/>
              <a:ext cx="10073265" cy="2678223"/>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8" name="Text Box 10"/>
            <p:cNvSpPr txBox="1">
              <a:spLocks noChangeArrowheads="1"/>
            </p:cNvSpPr>
            <p:nvPr/>
          </p:nvSpPr>
          <p:spPr bwMode="auto">
            <a:xfrm>
              <a:off x="11269630" y="16136560"/>
              <a:ext cx="9418474" cy="2431978"/>
            </a:xfrm>
            <a:prstGeom prst="rect">
              <a:avLst/>
            </a:prstGeom>
            <a:noFill/>
            <a:ln>
              <a:noFill/>
            </a:ln>
            <a:effectLst/>
            <a:extLst/>
          </p:spPr>
          <p:txBody>
            <a:bodyPr wrap="square"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sz="2400" b="1" dirty="0"/>
                <a:t>Cíl </a:t>
              </a:r>
              <a:r>
                <a:rPr lang="cs-CZ" altLang="en-US" sz="2400" b="1" dirty="0" smtClean="0"/>
                <a:t>práce</a:t>
              </a:r>
            </a:p>
            <a:p>
              <a:pPr algn="just">
                <a:lnSpc>
                  <a:spcPct val="150000"/>
                </a:lnSpc>
                <a:spcBef>
                  <a:spcPct val="50000"/>
                </a:spcBef>
              </a:pPr>
              <a:r>
                <a:rPr lang="cs-CZ" sz="2000" dirty="0" smtClean="0"/>
                <a:t>Cílem </a:t>
              </a:r>
              <a:r>
                <a:rPr lang="cs-CZ" sz="2000" dirty="0"/>
                <a:t>práce je analyzovat monitoring hovorů v call centru vybrané firmy z pohledu nadřízených (supervizorů) i operátorů call centra a posoudit dopad tohoto nástroje na výkon operátorů. Poté po provedení průzkumu zjistit možné problémy ve fungování současného systému a  navrhnout možná řešení</a:t>
              </a:r>
              <a:endParaRPr lang="cs-CZ" altLang="en-US" sz="2000" b="1" dirty="0"/>
            </a:p>
          </p:txBody>
        </p:sp>
      </p:grpSp>
      <p:pic>
        <p:nvPicPr>
          <p:cNvPr id="10" name="Obrázek 9"/>
          <p:cNvPicPr>
            <a:picLocks noChangeAspect="1"/>
          </p:cNvPicPr>
          <p:nvPr/>
        </p:nvPicPr>
        <p:blipFill>
          <a:blip r:embed="rId3" cstate="print">
            <a:biLevel thresh="50000"/>
            <a:extLst>
              <a:ext uri="{28A0092B-C50C-407E-A947-70E740481C1C}">
                <a14:useLocalDpi xmlns:a14="http://schemas.microsoft.com/office/drawing/2010/main" val="0"/>
              </a:ext>
            </a:extLst>
          </a:blip>
          <a:stretch>
            <a:fillRect/>
          </a:stretch>
        </p:blipFill>
        <p:spPr>
          <a:xfrm>
            <a:off x="17026129" y="1743556"/>
            <a:ext cx="2574758" cy="2079864"/>
          </a:xfrm>
          <a:prstGeom prst="rect">
            <a:avLst/>
          </a:prstGeom>
        </p:spPr>
      </p:pic>
      <p:grpSp>
        <p:nvGrpSpPr>
          <p:cNvPr id="18" name="Skupina 17"/>
          <p:cNvGrpSpPr/>
          <p:nvPr/>
        </p:nvGrpSpPr>
        <p:grpSpPr>
          <a:xfrm>
            <a:off x="291502" y="23069308"/>
            <a:ext cx="10073265" cy="6839342"/>
            <a:chOff x="348502" y="20076684"/>
            <a:chExt cx="10073265" cy="7102667"/>
          </a:xfrm>
        </p:grpSpPr>
        <p:sp>
          <p:nvSpPr>
            <p:cNvPr id="40" name="Obdélník: se zakulacenými rohy 1"/>
            <p:cNvSpPr/>
            <p:nvPr/>
          </p:nvSpPr>
          <p:spPr>
            <a:xfrm>
              <a:off x="372603" y="20076684"/>
              <a:ext cx="10035484" cy="7102667"/>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nvGrpSpPr>
            <p:cNvPr id="14" name="Skupina 13"/>
            <p:cNvGrpSpPr/>
            <p:nvPr/>
          </p:nvGrpSpPr>
          <p:grpSpPr>
            <a:xfrm>
              <a:off x="348502" y="20253909"/>
              <a:ext cx="10073265" cy="6570334"/>
              <a:chOff x="348502" y="20253909"/>
              <a:chExt cx="10073265" cy="6570334"/>
            </a:xfrm>
          </p:grpSpPr>
          <p:sp>
            <p:nvSpPr>
              <p:cNvPr id="4" name="TextovéPole 3"/>
              <p:cNvSpPr txBox="1"/>
              <p:nvPr/>
            </p:nvSpPr>
            <p:spPr>
              <a:xfrm>
                <a:off x="348502" y="20253909"/>
                <a:ext cx="10073265" cy="461665"/>
              </a:xfrm>
              <a:prstGeom prst="rect">
                <a:avLst/>
              </a:prstGeom>
              <a:noFill/>
            </p:spPr>
            <p:txBody>
              <a:bodyPr wrap="square" rtlCol="0">
                <a:spAutoFit/>
              </a:bodyPr>
              <a:lstStyle/>
              <a:p>
                <a:pPr algn="ctr"/>
                <a:r>
                  <a:rPr lang="cs-CZ" sz="2400" b="1" dirty="0">
                    <a:latin typeface="Arial" panose="020B0604020202020204" pitchFamily="34" charset="0"/>
                    <a:cs typeface="Arial" panose="020B0604020202020204" pitchFamily="34" charset="0"/>
                  </a:rPr>
                  <a:t>Závěrečné shrnutí</a:t>
                </a:r>
              </a:p>
            </p:txBody>
          </p:sp>
          <p:sp>
            <p:nvSpPr>
              <p:cNvPr id="2088" name="Text Box 40"/>
              <p:cNvSpPr txBox="1">
                <a:spLocks noChangeArrowheads="1"/>
              </p:cNvSpPr>
              <p:nvPr/>
            </p:nvSpPr>
            <p:spPr bwMode="auto">
              <a:xfrm>
                <a:off x="718886" y="20781060"/>
                <a:ext cx="9418474" cy="604318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1139" tIns="20569" rIns="41139" bIns="20569">
                <a:spAutoFit/>
              </a:bodyPr>
              <a:lstStyle>
                <a:lvl1pPr algn="l" defTabSz="485775">
                  <a:defRPr>
                    <a:solidFill>
                      <a:schemeClr val="tx1"/>
                    </a:solidFill>
                    <a:latin typeface="Arial" charset="0"/>
                  </a:defRPr>
                </a:lvl1pPr>
                <a:lvl2pPr marL="242888" algn="l" defTabSz="485775">
                  <a:defRPr>
                    <a:solidFill>
                      <a:schemeClr val="tx1"/>
                    </a:solidFill>
                    <a:latin typeface="Arial" charset="0"/>
                  </a:defRPr>
                </a:lvl2pPr>
                <a:lvl3pPr marL="485775" algn="l" defTabSz="485775">
                  <a:defRPr>
                    <a:solidFill>
                      <a:schemeClr val="tx1"/>
                    </a:solidFill>
                    <a:latin typeface="Arial" charset="0"/>
                  </a:defRPr>
                </a:lvl3pPr>
                <a:lvl4pPr marL="725488" algn="l" defTabSz="485775">
                  <a:defRPr>
                    <a:solidFill>
                      <a:schemeClr val="tx1"/>
                    </a:solidFill>
                    <a:latin typeface="Arial" charset="0"/>
                  </a:defRPr>
                </a:lvl4pPr>
                <a:lvl5pPr marL="968375" algn="l" defTabSz="485775">
                  <a:defRPr>
                    <a:solidFill>
                      <a:schemeClr val="tx1"/>
                    </a:solidFill>
                    <a:latin typeface="Arial" charset="0"/>
                  </a:defRPr>
                </a:lvl5pPr>
                <a:lvl6pPr marL="1425575" defTabSz="485775" fontAlgn="base">
                  <a:spcBef>
                    <a:spcPct val="0"/>
                  </a:spcBef>
                  <a:spcAft>
                    <a:spcPct val="0"/>
                  </a:spcAft>
                  <a:defRPr>
                    <a:solidFill>
                      <a:schemeClr val="tx1"/>
                    </a:solidFill>
                    <a:latin typeface="Arial" charset="0"/>
                  </a:defRPr>
                </a:lvl6pPr>
                <a:lvl7pPr marL="1882775" defTabSz="485775" fontAlgn="base">
                  <a:spcBef>
                    <a:spcPct val="0"/>
                  </a:spcBef>
                  <a:spcAft>
                    <a:spcPct val="0"/>
                  </a:spcAft>
                  <a:defRPr>
                    <a:solidFill>
                      <a:schemeClr val="tx1"/>
                    </a:solidFill>
                    <a:latin typeface="Arial" charset="0"/>
                  </a:defRPr>
                </a:lvl7pPr>
                <a:lvl8pPr marL="2339975" defTabSz="485775" fontAlgn="base">
                  <a:spcBef>
                    <a:spcPct val="0"/>
                  </a:spcBef>
                  <a:spcAft>
                    <a:spcPct val="0"/>
                  </a:spcAft>
                  <a:defRPr>
                    <a:solidFill>
                      <a:schemeClr val="tx1"/>
                    </a:solidFill>
                    <a:latin typeface="Arial" charset="0"/>
                  </a:defRPr>
                </a:lvl8pPr>
                <a:lvl9pPr marL="2797175" defTabSz="485775" fontAlgn="base">
                  <a:spcBef>
                    <a:spcPct val="0"/>
                  </a:spcBef>
                  <a:spcAft>
                    <a:spcPct val="0"/>
                  </a:spcAft>
                  <a:defRPr>
                    <a:solidFill>
                      <a:schemeClr val="tx1"/>
                    </a:solidFill>
                    <a:latin typeface="Arial" charset="0"/>
                  </a:defRPr>
                </a:lvl9pPr>
              </a:lstStyle>
              <a:p>
                <a:pPr algn="just">
                  <a:lnSpc>
                    <a:spcPct val="150000"/>
                  </a:lnSpc>
                </a:pPr>
                <a:r>
                  <a:rPr lang="cs-CZ" sz="2000" dirty="0"/>
                  <a:t>Po porovnání rozhovorů a odpovědí v dotaznících bylo zjištěno, že monitorované hovory jsou pro řízení výkonu zaměstnanců zcela zásadní. Jejich důležitost si uvědomují supervizoři i operátoři call centra. Většina z operátorů taktéž uvádí, že jim monitorované hovory využívané při zpětných vazbách pomáhají pracovní výkon zlepšovat. Přestože jsou operátoři rádi, že jsou hovory nahrávány a uvědomují si jejich důležitost, v mnoha případech je pro ně hodnocení monitorovaných hovorů nepříjemným zážitkem. Pro celou třetina operátorů není zpětná vazba a poslech hovorů motivující. Z výsledku dotazníkového šetření se ukazuje, že je možná souvislost s motivací a délkou pracovního poměru. Pro zefektivnění systému řízení pracovního výkonu je tedy nezbytně důležité soustředit se na zmírnění negativních pocitů operátorů během zpětné vazby, snaha udělat zpětnou vazbu pro operátory co nejvíce motivační a současně motivaci stále udržovat i u operátorů, kteří ve firmě pracují déle než 1,5 roku. </a:t>
                </a:r>
              </a:p>
            </p:txBody>
          </p:sp>
        </p:grpSp>
      </p:grpSp>
      <p:sp>
        <p:nvSpPr>
          <p:cNvPr id="16" name="TextovéPole 15"/>
          <p:cNvSpPr txBox="1"/>
          <p:nvPr/>
        </p:nvSpPr>
        <p:spPr>
          <a:xfrm>
            <a:off x="11240054" y="15411063"/>
            <a:ext cx="10062844" cy="461665"/>
          </a:xfrm>
          <a:prstGeom prst="rect">
            <a:avLst/>
          </a:prstGeom>
          <a:noFill/>
        </p:spPr>
        <p:txBody>
          <a:bodyPr wrap="square" rtlCol="0">
            <a:spAutoFit/>
          </a:bodyPr>
          <a:lstStyle/>
          <a:p>
            <a:pPr algn="ctr"/>
            <a:r>
              <a:rPr lang="cs-CZ" sz="2400" b="1" dirty="0">
                <a:latin typeface="Arial" panose="020B0604020202020204" pitchFamily="34" charset="0"/>
                <a:cs typeface="Arial" panose="020B0604020202020204" pitchFamily="34" charset="0"/>
              </a:rPr>
              <a:t>Vnímání zpětné vazby</a:t>
            </a:r>
          </a:p>
        </p:txBody>
      </p:sp>
      <p:sp>
        <p:nvSpPr>
          <p:cNvPr id="17" name="TextovéPole 16"/>
          <p:cNvSpPr txBox="1"/>
          <p:nvPr/>
        </p:nvSpPr>
        <p:spPr>
          <a:xfrm>
            <a:off x="10903544" y="19677812"/>
            <a:ext cx="10062844" cy="830997"/>
          </a:xfrm>
          <a:prstGeom prst="rect">
            <a:avLst/>
          </a:prstGeom>
          <a:noFill/>
        </p:spPr>
        <p:txBody>
          <a:bodyPr wrap="square" rtlCol="0">
            <a:spAutoFit/>
          </a:bodyPr>
          <a:lstStyle/>
          <a:p>
            <a:pPr algn="ctr"/>
            <a:r>
              <a:rPr lang="cs-CZ" sz="2400" b="1" dirty="0">
                <a:latin typeface="Arial" panose="020B0604020202020204" pitchFamily="34" charset="0"/>
                <a:cs typeface="Arial" panose="020B0604020202020204" pitchFamily="34" charset="0"/>
              </a:rPr>
              <a:t>Důležitost monitoringu pro operátory a pro klienty</a:t>
            </a:r>
          </a:p>
          <a:p>
            <a:endParaRPr lang="cs-CZ" sz="2400" b="1" dirty="0">
              <a:latin typeface="Arial" panose="020B0604020202020204" pitchFamily="34" charset="0"/>
              <a:cs typeface="Arial" panose="020B0604020202020204" pitchFamily="34" charset="0"/>
            </a:endParaRPr>
          </a:p>
        </p:txBody>
      </p:sp>
      <p:graphicFrame>
        <p:nvGraphicFramePr>
          <p:cNvPr id="29" name="Graf 28"/>
          <p:cNvGraphicFramePr/>
          <p:nvPr>
            <p:extLst>
              <p:ext uri="{D42A27DB-BD31-4B8C-83A1-F6EECF244321}">
                <p14:modId xmlns:p14="http://schemas.microsoft.com/office/powerpoint/2010/main" val="1735075365"/>
              </p:ext>
            </p:extLst>
          </p:nvPr>
        </p:nvGraphicFramePr>
        <p:xfrm>
          <a:off x="10903544" y="20572542"/>
          <a:ext cx="9802890" cy="351924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2" name="Graf 31"/>
          <p:cNvGraphicFramePr/>
          <p:nvPr>
            <p:extLst>
              <p:ext uri="{D42A27DB-BD31-4B8C-83A1-F6EECF244321}">
                <p14:modId xmlns:p14="http://schemas.microsoft.com/office/powerpoint/2010/main" val="2141239619"/>
              </p:ext>
            </p:extLst>
          </p:nvPr>
        </p:nvGraphicFramePr>
        <p:xfrm>
          <a:off x="10739883" y="16251027"/>
          <a:ext cx="9802891" cy="290406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3" name="Graf 32"/>
          <p:cNvGraphicFramePr/>
          <p:nvPr>
            <p:extLst>
              <p:ext uri="{D42A27DB-BD31-4B8C-83A1-F6EECF244321}">
                <p14:modId xmlns:p14="http://schemas.microsoft.com/office/powerpoint/2010/main" val="1947853849"/>
              </p:ext>
            </p:extLst>
          </p:nvPr>
        </p:nvGraphicFramePr>
        <p:xfrm>
          <a:off x="10903544" y="12219326"/>
          <a:ext cx="9802891" cy="2897164"/>
        </p:xfrm>
        <a:graphic>
          <a:graphicData uri="http://schemas.openxmlformats.org/drawingml/2006/chart">
            <c:chart xmlns:c="http://schemas.openxmlformats.org/drawingml/2006/chart" xmlns:r="http://schemas.openxmlformats.org/officeDocument/2006/relationships" r:id="rId6"/>
          </a:graphicData>
        </a:graphic>
      </p:graphicFrame>
      <p:sp>
        <p:nvSpPr>
          <p:cNvPr id="34" name="TextovéPole 33"/>
          <p:cNvSpPr txBox="1"/>
          <p:nvPr/>
        </p:nvSpPr>
        <p:spPr>
          <a:xfrm>
            <a:off x="10903544" y="11144314"/>
            <a:ext cx="10062844" cy="461665"/>
          </a:xfrm>
          <a:prstGeom prst="rect">
            <a:avLst/>
          </a:prstGeom>
          <a:noFill/>
        </p:spPr>
        <p:txBody>
          <a:bodyPr wrap="square" rtlCol="0">
            <a:spAutoFit/>
          </a:bodyPr>
          <a:lstStyle/>
          <a:p>
            <a:pPr algn="ctr"/>
            <a:r>
              <a:rPr lang="cs-CZ" sz="2400" b="1" dirty="0" smtClean="0">
                <a:latin typeface="Arial" panose="020B0604020202020204" pitchFamily="34" charset="0"/>
                <a:cs typeface="Arial" panose="020B0604020202020204" pitchFamily="34" charset="0"/>
              </a:rPr>
              <a:t>Vliv monitoringu na výkon operátorů</a:t>
            </a:r>
            <a:endParaRPr lang="cs-CZ" sz="2400" b="1" dirty="0">
              <a:latin typeface="Arial" panose="020B0604020202020204" pitchFamily="34" charset="0"/>
              <a:cs typeface="Arial" panose="020B0604020202020204" pitchFamily="34" charset="0"/>
            </a:endParaRPr>
          </a:p>
        </p:txBody>
      </p:sp>
      <p:graphicFrame>
        <p:nvGraphicFramePr>
          <p:cNvPr id="35" name="Graf 34"/>
          <p:cNvGraphicFramePr/>
          <p:nvPr>
            <p:extLst>
              <p:ext uri="{D42A27DB-BD31-4B8C-83A1-F6EECF244321}">
                <p14:modId xmlns:p14="http://schemas.microsoft.com/office/powerpoint/2010/main" val="3181530815"/>
              </p:ext>
            </p:extLst>
          </p:nvPr>
        </p:nvGraphicFramePr>
        <p:xfrm>
          <a:off x="10650278" y="6436960"/>
          <a:ext cx="5146414" cy="4270797"/>
        </p:xfrm>
        <a:graphic>
          <a:graphicData uri="http://schemas.openxmlformats.org/drawingml/2006/chart">
            <c:chart xmlns:c="http://schemas.openxmlformats.org/drawingml/2006/chart" xmlns:r="http://schemas.openxmlformats.org/officeDocument/2006/relationships" r:id="rId7"/>
          </a:graphicData>
        </a:graphic>
      </p:graphicFrame>
      <p:sp>
        <p:nvSpPr>
          <p:cNvPr id="37" name="TextovéPole 36"/>
          <p:cNvSpPr txBox="1"/>
          <p:nvPr/>
        </p:nvSpPr>
        <p:spPr>
          <a:xfrm>
            <a:off x="10739883" y="5668269"/>
            <a:ext cx="5531593" cy="830997"/>
          </a:xfrm>
          <a:prstGeom prst="rect">
            <a:avLst/>
          </a:prstGeom>
          <a:noFill/>
        </p:spPr>
        <p:txBody>
          <a:bodyPr wrap="square" rtlCol="0">
            <a:spAutoFit/>
          </a:bodyPr>
          <a:lstStyle/>
          <a:p>
            <a:pPr algn="ctr"/>
            <a:r>
              <a:rPr lang="cs-CZ" sz="2400" b="1" dirty="0">
                <a:latin typeface="Arial" panose="020B0604020202020204" pitchFamily="34" charset="0"/>
                <a:cs typeface="Arial" panose="020B0604020202020204" pitchFamily="34" charset="0"/>
              </a:rPr>
              <a:t>Spokojenost s monitoringem </a:t>
            </a:r>
            <a:r>
              <a:rPr lang="cs-CZ" sz="2400" b="1" dirty="0" smtClean="0">
                <a:latin typeface="Arial" panose="020B0604020202020204" pitchFamily="34" charset="0"/>
                <a:cs typeface="Arial" panose="020B0604020202020204" pitchFamily="34" charset="0"/>
              </a:rPr>
              <a:t>hovorů</a:t>
            </a:r>
            <a:endParaRPr lang="cs-CZ" sz="2400" b="1" dirty="0">
              <a:latin typeface="Arial" panose="020B0604020202020204" pitchFamily="34" charset="0"/>
              <a:cs typeface="Arial" panose="020B0604020202020204" pitchFamily="34" charset="0"/>
            </a:endParaRPr>
          </a:p>
          <a:p>
            <a:pPr algn="ctr"/>
            <a:endParaRPr lang="cs-CZ" sz="2400" b="1" dirty="0">
              <a:latin typeface="Arial" panose="020B0604020202020204" pitchFamily="34" charset="0"/>
              <a:cs typeface="Arial" panose="020B0604020202020204" pitchFamily="34" charset="0"/>
            </a:endParaRPr>
          </a:p>
        </p:txBody>
      </p:sp>
      <p:graphicFrame>
        <p:nvGraphicFramePr>
          <p:cNvPr id="38" name="Graf 37"/>
          <p:cNvGraphicFramePr/>
          <p:nvPr>
            <p:extLst>
              <p:ext uri="{D42A27DB-BD31-4B8C-83A1-F6EECF244321}">
                <p14:modId xmlns:p14="http://schemas.microsoft.com/office/powerpoint/2010/main" val="2604764818"/>
              </p:ext>
            </p:extLst>
          </p:nvPr>
        </p:nvGraphicFramePr>
        <p:xfrm>
          <a:off x="16628378" y="6480603"/>
          <a:ext cx="4453129" cy="4218509"/>
        </p:xfrm>
        <a:graphic>
          <a:graphicData uri="http://schemas.openxmlformats.org/drawingml/2006/chart">
            <c:chart xmlns:c="http://schemas.openxmlformats.org/drawingml/2006/chart" xmlns:r="http://schemas.openxmlformats.org/officeDocument/2006/relationships" r:id="rId8"/>
          </a:graphicData>
        </a:graphic>
      </p:graphicFrame>
      <p:sp>
        <p:nvSpPr>
          <p:cNvPr id="39" name="TextovéPole 38"/>
          <p:cNvSpPr txBox="1"/>
          <p:nvPr/>
        </p:nvSpPr>
        <p:spPr>
          <a:xfrm>
            <a:off x="16003629" y="5668269"/>
            <a:ext cx="5360731" cy="461665"/>
          </a:xfrm>
          <a:prstGeom prst="rect">
            <a:avLst/>
          </a:prstGeom>
          <a:noFill/>
        </p:spPr>
        <p:txBody>
          <a:bodyPr wrap="square" rtlCol="0">
            <a:spAutoFit/>
          </a:bodyPr>
          <a:lstStyle/>
          <a:p>
            <a:pPr algn="ctr"/>
            <a:r>
              <a:rPr lang="cs-CZ" sz="2400" b="1" dirty="0">
                <a:latin typeface="Arial" panose="020B0604020202020204" pitchFamily="34" charset="0"/>
                <a:cs typeface="Arial" panose="020B0604020202020204" pitchFamily="34" charset="0"/>
              </a:rPr>
              <a:t>Využití dohledání </a:t>
            </a:r>
            <a:r>
              <a:rPr lang="cs-CZ" sz="2400" b="1" dirty="0" smtClean="0">
                <a:latin typeface="Arial" panose="020B0604020202020204" pitchFamily="34" charset="0"/>
                <a:cs typeface="Arial" panose="020B0604020202020204" pitchFamily="34" charset="0"/>
              </a:rPr>
              <a:t>hovoru</a:t>
            </a:r>
            <a:endParaRPr lang="cs-CZ" sz="2400" b="1" dirty="0">
              <a:latin typeface="Arial" panose="020B0604020202020204" pitchFamily="34" charset="0"/>
              <a:cs typeface="Arial" panose="020B0604020202020204" pitchFamily="34" charset="0"/>
            </a:endParaRPr>
          </a:p>
        </p:txBody>
      </p:sp>
      <p:sp>
        <p:nvSpPr>
          <p:cNvPr id="43" name="Text Box 39"/>
          <p:cNvSpPr txBox="1">
            <a:spLocks noChangeArrowheads="1"/>
          </p:cNvSpPr>
          <p:nvPr/>
        </p:nvSpPr>
        <p:spPr bwMode="auto">
          <a:xfrm>
            <a:off x="876565" y="11384408"/>
            <a:ext cx="9027554" cy="544609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1139" tIns="20569" rIns="41139" bIns="20569">
            <a:spAutoFit/>
          </a:bodyPr>
          <a:lstStyle>
            <a:lvl1pPr algn="l" defTabSz="485775">
              <a:defRPr>
                <a:solidFill>
                  <a:schemeClr val="tx1"/>
                </a:solidFill>
                <a:latin typeface="Arial" charset="0"/>
              </a:defRPr>
            </a:lvl1pPr>
            <a:lvl2pPr marL="242888" algn="l" defTabSz="485775">
              <a:defRPr>
                <a:solidFill>
                  <a:schemeClr val="tx1"/>
                </a:solidFill>
                <a:latin typeface="Arial" charset="0"/>
              </a:defRPr>
            </a:lvl2pPr>
            <a:lvl3pPr marL="485775" algn="l" defTabSz="485775">
              <a:defRPr>
                <a:solidFill>
                  <a:schemeClr val="tx1"/>
                </a:solidFill>
                <a:latin typeface="Arial" charset="0"/>
              </a:defRPr>
            </a:lvl3pPr>
            <a:lvl4pPr marL="725488" algn="l" defTabSz="485775">
              <a:defRPr>
                <a:solidFill>
                  <a:schemeClr val="tx1"/>
                </a:solidFill>
                <a:latin typeface="Arial" charset="0"/>
              </a:defRPr>
            </a:lvl4pPr>
            <a:lvl5pPr marL="968375" algn="l" defTabSz="485775">
              <a:defRPr>
                <a:solidFill>
                  <a:schemeClr val="tx1"/>
                </a:solidFill>
                <a:latin typeface="Arial" charset="0"/>
              </a:defRPr>
            </a:lvl5pPr>
            <a:lvl6pPr marL="1425575" defTabSz="485775" fontAlgn="base">
              <a:spcBef>
                <a:spcPct val="0"/>
              </a:spcBef>
              <a:spcAft>
                <a:spcPct val="0"/>
              </a:spcAft>
              <a:defRPr>
                <a:solidFill>
                  <a:schemeClr val="tx1"/>
                </a:solidFill>
                <a:latin typeface="Arial" charset="0"/>
              </a:defRPr>
            </a:lvl6pPr>
            <a:lvl7pPr marL="1882775" defTabSz="485775" fontAlgn="base">
              <a:spcBef>
                <a:spcPct val="0"/>
              </a:spcBef>
              <a:spcAft>
                <a:spcPct val="0"/>
              </a:spcAft>
              <a:defRPr>
                <a:solidFill>
                  <a:schemeClr val="tx1"/>
                </a:solidFill>
                <a:latin typeface="Arial" charset="0"/>
              </a:defRPr>
            </a:lvl7pPr>
            <a:lvl8pPr marL="2339975" defTabSz="485775" fontAlgn="base">
              <a:spcBef>
                <a:spcPct val="0"/>
              </a:spcBef>
              <a:spcAft>
                <a:spcPct val="0"/>
              </a:spcAft>
              <a:defRPr>
                <a:solidFill>
                  <a:schemeClr val="tx1"/>
                </a:solidFill>
                <a:latin typeface="Arial" charset="0"/>
              </a:defRPr>
            </a:lvl8pPr>
            <a:lvl9pPr marL="2797175" defTabSz="485775" fontAlgn="base">
              <a:spcBef>
                <a:spcPct val="0"/>
              </a:spcBef>
              <a:spcAft>
                <a:spcPct val="0"/>
              </a:spcAft>
              <a:defRPr>
                <a:solidFill>
                  <a:schemeClr val="tx1"/>
                </a:solidFill>
                <a:latin typeface="Arial" charset="0"/>
              </a:defRPr>
            </a:lvl9pPr>
          </a:lstStyle>
          <a:p>
            <a:pPr algn="ctr">
              <a:lnSpc>
                <a:spcPct val="150000"/>
              </a:lnSpc>
            </a:pPr>
            <a:r>
              <a:rPr lang="cs-CZ" sz="2400" b="1" dirty="0" err="1" smtClean="0"/>
              <a:t>Abstract</a:t>
            </a:r>
            <a:endParaRPr lang="cs-CZ" sz="2400" dirty="0" smtClean="0"/>
          </a:p>
          <a:p>
            <a:pPr algn="just">
              <a:lnSpc>
                <a:spcPct val="150000"/>
              </a:lnSpc>
            </a:pPr>
            <a:r>
              <a:rPr lang="en-US" sz="2000" dirty="0" smtClean="0"/>
              <a:t>This diploma thesis is focused on the control of work performance for a call </a:t>
            </a:r>
            <a:r>
              <a:rPr lang="en-US" sz="2000" dirty="0" err="1" smtClean="0"/>
              <a:t>centre</a:t>
            </a:r>
            <a:r>
              <a:rPr lang="en-US" sz="2000" dirty="0" smtClean="0"/>
              <a:t> using monitoring calls. Theoretical part explains the way of controlling work performance, describes the work at a call </a:t>
            </a:r>
            <a:r>
              <a:rPr lang="en-US" sz="2000" dirty="0" err="1" smtClean="0"/>
              <a:t>centre</a:t>
            </a:r>
            <a:r>
              <a:rPr lang="en-US" sz="2000" dirty="0" smtClean="0"/>
              <a:t> and covers the legal side of monitored calls. In the practical part of the work a specific company is described along with the work description of call operator in the given company. The thesis also takes look at the systems used for monitoring calls. The impact of monitored calls on the workers performance is investigated by interviews with the supervisors of the call </a:t>
            </a:r>
            <a:r>
              <a:rPr lang="en-US" sz="2000" dirty="0" err="1" smtClean="0"/>
              <a:t>centre</a:t>
            </a:r>
            <a:r>
              <a:rPr lang="en-US" sz="2000" dirty="0" smtClean="0"/>
              <a:t> and by a questionnaire among the call operators. These materials are then evaluated and the result is used for recommendation on how to improve the system even further.</a:t>
            </a:r>
            <a:endParaRPr lang="cs-CZ" dirty="0" smtClean="0"/>
          </a:p>
          <a:p>
            <a:pPr eaLnBrk="0" hangingPunct="0">
              <a:lnSpc>
                <a:spcPct val="95000"/>
              </a:lnSpc>
            </a:pPr>
            <a:endParaRPr lang="en-US" altLang="en-US" sz="1600" dirty="0">
              <a:latin typeface="Times New Roman" pitchFamily="18" charset="0"/>
            </a:endParaRPr>
          </a:p>
        </p:txBody>
      </p:sp>
      <p:pic>
        <p:nvPicPr>
          <p:cNvPr id="44" name="Obrázek 43"/>
          <p:cNvPicPr>
            <a:picLocks noChangeAspect="1"/>
          </p:cNvPicPr>
          <p:nvPr/>
        </p:nvPicPr>
        <p:blipFill>
          <a:blip r:embed="rId3" cstate="print">
            <a:biLevel thresh="50000"/>
            <a:extLst>
              <a:ext uri="{28A0092B-C50C-407E-A947-70E740481C1C}">
                <a14:useLocalDpi xmlns:a14="http://schemas.microsoft.com/office/drawing/2010/main" val="0"/>
              </a:ext>
            </a:extLst>
          </a:blip>
          <a:stretch>
            <a:fillRect/>
          </a:stretch>
        </p:blipFill>
        <p:spPr>
          <a:xfrm flipH="1">
            <a:off x="1671496" y="1743556"/>
            <a:ext cx="2619605" cy="2058355"/>
          </a:xfrm>
          <a:prstGeom prst="rect">
            <a:avLst/>
          </a:prstGeom>
        </p:spPr>
      </p:pic>
      <p:graphicFrame>
        <p:nvGraphicFramePr>
          <p:cNvPr id="45" name="Graf 44"/>
          <p:cNvGraphicFramePr/>
          <p:nvPr>
            <p:extLst>
              <p:ext uri="{D42A27DB-BD31-4B8C-83A1-F6EECF244321}">
                <p14:modId xmlns:p14="http://schemas.microsoft.com/office/powerpoint/2010/main" val="3283819442"/>
              </p:ext>
            </p:extLst>
          </p:nvPr>
        </p:nvGraphicFramePr>
        <p:xfrm>
          <a:off x="10903545" y="24322860"/>
          <a:ext cx="9984720" cy="5598803"/>
        </p:xfrm>
        <a:graphic>
          <a:graphicData uri="http://schemas.openxmlformats.org/drawingml/2006/chart">
            <c:chart xmlns:c="http://schemas.openxmlformats.org/drawingml/2006/chart" xmlns:r="http://schemas.openxmlformats.org/officeDocument/2006/relationships" r:id="rId9"/>
          </a:graphicData>
        </a:graphic>
      </p:graphicFrame>
      <p:sp>
        <p:nvSpPr>
          <p:cNvPr id="46" name="Text Box 43"/>
          <p:cNvSpPr txBox="1">
            <a:spLocks noChangeArrowheads="1"/>
          </p:cNvSpPr>
          <p:nvPr/>
        </p:nvSpPr>
        <p:spPr bwMode="auto">
          <a:xfrm>
            <a:off x="591055" y="20589131"/>
            <a:ext cx="9027553" cy="431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sz="2400" b="1" dirty="0" smtClean="0"/>
              <a:t>Metody</a:t>
            </a:r>
            <a:endParaRPr lang="en-US" altLang="en-US" sz="2400" b="1" dirty="0"/>
          </a:p>
        </p:txBody>
      </p:sp>
      <p:sp>
        <p:nvSpPr>
          <p:cNvPr id="47" name="TextovéPole 46"/>
          <p:cNvSpPr txBox="1"/>
          <p:nvPr/>
        </p:nvSpPr>
        <p:spPr>
          <a:xfrm>
            <a:off x="10903544" y="24322860"/>
            <a:ext cx="10062844" cy="830997"/>
          </a:xfrm>
          <a:prstGeom prst="rect">
            <a:avLst/>
          </a:prstGeom>
          <a:noFill/>
        </p:spPr>
        <p:txBody>
          <a:bodyPr wrap="square" rtlCol="0">
            <a:spAutoFit/>
          </a:bodyPr>
          <a:lstStyle/>
          <a:p>
            <a:pPr algn="ctr"/>
            <a:r>
              <a:rPr lang="cs-CZ" sz="2400" b="1" dirty="0">
                <a:latin typeface="Arial" panose="020B0604020202020204" pitchFamily="34" charset="0"/>
                <a:cs typeface="Arial" panose="020B0604020202020204" pitchFamily="34" charset="0"/>
              </a:rPr>
              <a:t>Vliv délky pracovního poměru na pocit motivace</a:t>
            </a:r>
          </a:p>
          <a:p>
            <a:endParaRPr lang="cs-CZ" sz="2400" b="1" dirty="0">
              <a:latin typeface="Arial" panose="020B0604020202020204" pitchFamily="34"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Motiv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otiv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i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1108</TotalTime>
  <Words>262</Words>
  <Application>Microsoft Office PowerPoint</Application>
  <PresentationFormat>Vlastní</PresentationFormat>
  <Paragraphs>34</Paragraphs>
  <Slides>1</Slides>
  <Notes>1</Notes>
  <HiddenSlides>0</HiddenSlides>
  <MMClips>0</MMClips>
  <ScaleCrop>false</ScaleCrop>
  <HeadingPairs>
    <vt:vector size="8" baseType="variant">
      <vt:variant>
        <vt:lpstr>Použitá písma</vt:lpstr>
      </vt:variant>
      <vt:variant>
        <vt:i4>4</vt:i4>
      </vt:variant>
      <vt:variant>
        <vt:lpstr>Motiv</vt:lpstr>
      </vt:variant>
      <vt:variant>
        <vt:i4>1</vt:i4>
      </vt:variant>
      <vt:variant>
        <vt:lpstr>Vložené servery OLE</vt:lpstr>
      </vt:variant>
      <vt:variant>
        <vt:i4>1</vt:i4>
      </vt:variant>
      <vt:variant>
        <vt:lpstr>Nadpisy snímků</vt:lpstr>
      </vt:variant>
      <vt:variant>
        <vt:i4>1</vt:i4>
      </vt:variant>
    </vt:vector>
  </HeadingPairs>
  <TitlesOfParts>
    <vt:vector size="7" baseType="lpstr">
      <vt:lpstr>Arial</vt:lpstr>
      <vt:lpstr>Calibri</vt:lpstr>
      <vt:lpstr>Calibri Light</vt:lpstr>
      <vt:lpstr>Times New Roman</vt:lpstr>
      <vt:lpstr>Office Theme</vt:lpstr>
      <vt:lpstr>CorelDRAW</vt:lpstr>
      <vt:lpstr>Prezentace aplikace PowerPoint</vt:lpstr>
    </vt:vector>
  </TitlesOfParts>
  <Company>MegaPrint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36x48 Vertical Poster</dc:title>
  <dc:creator>Ethan Shulda</dc:creator>
  <dc:description>©MegaPrint Inc. 2009</dc:description>
  <cp:lastModifiedBy>Denisa Havlíčková</cp:lastModifiedBy>
  <cp:revision>57</cp:revision>
  <dcterms:created xsi:type="dcterms:W3CDTF">2008-12-04T00:20:37Z</dcterms:created>
  <dcterms:modified xsi:type="dcterms:W3CDTF">2019-01-10T15:26:30Z</dcterms:modified>
  <cp:category>Research Poster</cp:category>
</cp:coreProperties>
</file>