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6800" cy="30279975"/>
  <p:notesSz cx="6715125"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F2E6"/>
    <a:srgbClr val="FCC0F5"/>
    <a:srgbClr val="EF74FC"/>
    <a:srgbClr val="BE05D1"/>
    <a:srgbClr val="C0C0C0"/>
    <a:srgbClr val="0046D2"/>
    <a:srgbClr val="FF0000"/>
    <a:srgbClr val="698ED9"/>
    <a:srgbClr val="A7C4FF"/>
    <a:srgbClr val="0030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p:scale>
          <a:sx n="40" d="100"/>
          <a:sy n="40" d="100"/>
        </p:scale>
        <p:origin x="1110" y="-4344"/>
      </p:cViewPr>
      <p:guideLst>
        <p:guide orient="horz" pos="4449"/>
        <p:guide orient="horz" pos="18577"/>
        <p:guide orient="horz" pos="1976"/>
        <p:guide pos="6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4955545"/>
            <a:ext cx="18178780" cy="10541917"/>
          </a:xfrm>
        </p:spPr>
        <p:txBody>
          <a:bodyPr anchor="b"/>
          <a:lstStyle>
            <a:lvl1pPr algn="ctr">
              <a:defRPr sz="14033"/>
            </a:lvl1pPr>
          </a:lstStyle>
          <a:p>
            <a:r>
              <a:rPr lang="cs-CZ"/>
              <a:t>Kliknutím lze upravit styl.</a:t>
            </a:r>
            <a:endParaRPr lang="en-US" dirty="0"/>
          </a:p>
        </p:txBody>
      </p:sp>
      <p:sp>
        <p:nvSpPr>
          <p:cNvPr id="3" name="Subtitle 2"/>
          <p:cNvSpPr>
            <a:spLocks noGrp="1"/>
          </p:cNvSpPr>
          <p:nvPr>
            <p:ph type="subTitle" idx="1"/>
          </p:nvPr>
        </p:nvSpPr>
        <p:spPr>
          <a:xfrm>
            <a:off x="2673350" y="15903998"/>
            <a:ext cx="16040100" cy="7310649"/>
          </a:xfrm>
        </p:spPr>
        <p:txBody>
          <a:bodyPr/>
          <a:lstStyle>
            <a:lvl1pPr marL="0" indent="0" algn="ctr">
              <a:buNone/>
              <a:defRPr sz="5613"/>
            </a:lvl1pPr>
            <a:lvl2pPr marL="1069345" indent="0" algn="ctr">
              <a:buNone/>
              <a:defRPr sz="4678"/>
            </a:lvl2pPr>
            <a:lvl3pPr marL="2138690" indent="0" algn="ctr">
              <a:buNone/>
              <a:defRPr sz="4210"/>
            </a:lvl3pPr>
            <a:lvl4pPr marL="3208035" indent="0" algn="ctr">
              <a:buNone/>
              <a:defRPr sz="3742"/>
            </a:lvl4pPr>
            <a:lvl5pPr marL="4277380" indent="0" algn="ctr">
              <a:buNone/>
              <a:defRPr sz="3742"/>
            </a:lvl5pPr>
            <a:lvl6pPr marL="5346725" indent="0" algn="ctr">
              <a:buNone/>
              <a:defRPr sz="3742"/>
            </a:lvl6pPr>
            <a:lvl7pPr marL="6416070" indent="0" algn="ctr">
              <a:buNone/>
              <a:defRPr sz="3742"/>
            </a:lvl7pPr>
            <a:lvl8pPr marL="7485416" indent="0" algn="ctr">
              <a:buNone/>
              <a:defRPr sz="3742"/>
            </a:lvl8pPr>
            <a:lvl9pPr marL="8554761" indent="0" algn="ctr">
              <a:buNone/>
              <a:defRPr sz="3742"/>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3125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5/16/2018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580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9205" y="7548975"/>
            <a:ext cx="18446115" cy="12595626"/>
          </a:xfrm>
        </p:spPr>
        <p:txBody>
          <a:bodyPr anchor="b"/>
          <a:lstStyle>
            <a:lvl1pPr>
              <a:defRPr sz="14033"/>
            </a:lvl1pPr>
          </a:lstStyle>
          <a:p>
            <a:r>
              <a:rPr lang="cs-CZ"/>
              <a:t>Kliknutím lze upravit styl.</a:t>
            </a:r>
            <a:endParaRPr lang="en-US" dirty="0"/>
          </a:p>
        </p:txBody>
      </p:sp>
      <p:sp>
        <p:nvSpPr>
          <p:cNvPr id="3" name="Text Placeholder 2"/>
          <p:cNvSpPr>
            <a:spLocks noGrp="1"/>
          </p:cNvSpPr>
          <p:nvPr>
            <p:ph type="body" idx="1"/>
          </p:nvPr>
        </p:nvSpPr>
        <p:spPr>
          <a:xfrm>
            <a:off x="1459205" y="20263761"/>
            <a:ext cx="18446115" cy="6623742"/>
          </a:xfrm>
        </p:spPr>
        <p:txBody>
          <a:bodyPr/>
          <a:lstStyle>
            <a:lvl1pPr marL="0" indent="0">
              <a:buNone/>
              <a:defRPr sz="5613">
                <a:solidFill>
                  <a:schemeClr val="tx1"/>
                </a:solidFill>
              </a:defRPr>
            </a:lvl1pPr>
            <a:lvl2pPr marL="1069345" indent="0">
              <a:buNone/>
              <a:defRPr sz="4678">
                <a:solidFill>
                  <a:schemeClr val="tx1">
                    <a:tint val="75000"/>
                  </a:schemeClr>
                </a:solidFill>
              </a:defRPr>
            </a:lvl2pPr>
            <a:lvl3pPr marL="2138690" indent="0">
              <a:buNone/>
              <a:defRPr sz="4210">
                <a:solidFill>
                  <a:schemeClr val="tx1">
                    <a:tint val="75000"/>
                  </a:schemeClr>
                </a:solidFill>
              </a:defRPr>
            </a:lvl3pPr>
            <a:lvl4pPr marL="3208035" indent="0">
              <a:buNone/>
              <a:defRPr sz="3742">
                <a:solidFill>
                  <a:schemeClr val="tx1">
                    <a:tint val="75000"/>
                  </a:schemeClr>
                </a:solidFill>
              </a:defRPr>
            </a:lvl4pPr>
            <a:lvl5pPr marL="4277380" indent="0">
              <a:buNone/>
              <a:defRPr sz="3742">
                <a:solidFill>
                  <a:schemeClr val="tx1">
                    <a:tint val="75000"/>
                  </a:schemeClr>
                </a:solidFill>
              </a:defRPr>
            </a:lvl5pPr>
            <a:lvl6pPr marL="5346725" indent="0">
              <a:buNone/>
              <a:defRPr sz="3742">
                <a:solidFill>
                  <a:schemeClr val="tx1">
                    <a:tint val="75000"/>
                  </a:schemeClr>
                </a:solidFill>
              </a:defRPr>
            </a:lvl6pPr>
            <a:lvl7pPr marL="6416070" indent="0">
              <a:buNone/>
              <a:defRPr sz="3742">
                <a:solidFill>
                  <a:schemeClr val="tx1">
                    <a:tint val="75000"/>
                  </a:schemeClr>
                </a:solidFill>
              </a:defRPr>
            </a:lvl7pPr>
            <a:lvl8pPr marL="7485416" indent="0">
              <a:buNone/>
              <a:defRPr sz="3742">
                <a:solidFill>
                  <a:schemeClr val="tx1">
                    <a:tint val="75000"/>
                  </a:schemeClr>
                </a:solidFill>
              </a:defRPr>
            </a:lvl8pPr>
            <a:lvl9pPr marL="8554761" indent="0">
              <a:buNone/>
              <a:defRPr sz="3742">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924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470343"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827068" y="8060641"/>
            <a:ext cx="9089390" cy="19212366"/>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4299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3128" y="1612135"/>
            <a:ext cx="18446115" cy="5852729"/>
          </a:xfrm>
        </p:spPr>
        <p:txBody>
          <a:bodyPr/>
          <a:lstStyle/>
          <a:p>
            <a:r>
              <a:rPr lang="cs-CZ"/>
              <a:t>Kliknutím lze upravit styl.</a:t>
            </a:r>
            <a:endParaRPr lang="en-US" dirty="0"/>
          </a:p>
        </p:txBody>
      </p:sp>
      <p:sp>
        <p:nvSpPr>
          <p:cNvPr id="3" name="Text Placeholder 2"/>
          <p:cNvSpPr>
            <a:spLocks noGrp="1"/>
          </p:cNvSpPr>
          <p:nvPr>
            <p:ph type="body" idx="1"/>
          </p:nvPr>
        </p:nvSpPr>
        <p:spPr>
          <a:xfrm>
            <a:off x="1473131" y="7422802"/>
            <a:ext cx="9047617"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4" name="Content Placeholder 3"/>
          <p:cNvSpPr>
            <a:spLocks noGrp="1"/>
          </p:cNvSpPr>
          <p:nvPr>
            <p:ph sz="half" idx="2"/>
          </p:nvPr>
        </p:nvSpPr>
        <p:spPr>
          <a:xfrm>
            <a:off x="1473131" y="11060602"/>
            <a:ext cx="9047617"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0827068" y="7422802"/>
            <a:ext cx="9092176" cy="3637800"/>
          </a:xfrm>
        </p:spPr>
        <p:txBody>
          <a:bodyPr anchor="b"/>
          <a:lstStyle>
            <a:lvl1pPr marL="0" indent="0">
              <a:buNone/>
              <a:defRPr sz="5613" b="1"/>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6" name="Content Placeholder 5"/>
          <p:cNvSpPr>
            <a:spLocks noGrp="1"/>
          </p:cNvSpPr>
          <p:nvPr>
            <p:ph sz="quarter" idx="4"/>
          </p:nvPr>
        </p:nvSpPr>
        <p:spPr>
          <a:xfrm>
            <a:off x="10827068" y="11060602"/>
            <a:ext cx="9092176" cy="1626848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704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926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pPr/>
              <a:t>5/16/2018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679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Content Placeholder 2"/>
          <p:cNvSpPr>
            <a:spLocks noGrp="1"/>
          </p:cNvSpPr>
          <p:nvPr>
            <p:ph idx="1"/>
          </p:nvPr>
        </p:nvSpPr>
        <p:spPr>
          <a:xfrm>
            <a:off x="9092175" y="4359762"/>
            <a:ext cx="10827068" cy="21518408"/>
          </a:xfrm>
        </p:spPr>
        <p:txBody>
          <a:bodyPr/>
          <a:lstStyle>
            <a:lvl1pPr>
              <a:defRPr sz="7484"/>
            </a:lvl1pPr>
            <a:lvl2pPr>
              <a:defRPr sz="6549"/>
            </a:lvl2pPr>
            <a:lvl3pPr>
              <a:defRPr sz="5613"/>
            </a:lvl3pPr>
            <a:lvl4pPr>
              <a:defRPr sz="4678"/>
            </a:lvl4pPr>
            <a:lvl5pPr>
              <a:defRPr sz="4678"/>
            </a:lvl5pPr>
            <a:lvl6pPr>
              <a:defRPr sz="4678"/>
            </a:lvl6pPr>
            <a:lvl7pPr>
              <a:defRPr sz="4678"/>
            </a:lvl7pPr>
            <a:lvl8pPr>
              <a:defRPr sz="4678"/>
            </a:lvl8pPr>
            <a:lvl9pPr>
              <a:defRPr sz="4678"/>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pPr/>
              <a:t>5/16/2018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2184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3128" y="2018665"/>
            <a:ext cx="6897800" cy="7065328"/>
          </a:xfrm>
        </p:spPr>
        <p:txBody>
          <a:bodyPr anchor="b"/>
          <a:lstStyle>
            <a:lvl1pPr>
              <a:defRPr sz="7484"/>
            </a:lvl1pPr>
          </a:lstStyle>
          <a:p>
            <a:r>
              <a:rPr lang="cs-CZ"/>
              <a:t>Kliknutím lze upravit styl.</a:t>
            </a:r>
            <a:endParaRPr lang="en-US" dirty="0"/>
          </a:p>
        </p:txBody>
      </p:sp>
      <p:sp>
        <p:nvSpPr>
          <p:cNvPr id="3" name="Picture Placeholder 2"/>
          <p:cNvSpPr>
            <a:spLocks noGrp="1" noChangeAspect="1"/>
          </p:cNvSpPr>
          <p:nvPr>
            <p:ph type="pic" idx="1"/>
          </p:nvPr>
        </p:nvSpPr>
        <p:spPr>
          <a:xfrm>
            <a:off x="9092175" y="4359762"/>
            <a:ext cx="10827068" cy="21518408"/>
          </a:xfrm>
        </p:spPr>
        <p:txBody>
          <a:bodyPr anchor="t"/>
          <a:lstStyle>
            <a:lvl1pPr marL="0" indent="0">
              <a:buNone/>
              <a:defRPr sz="7484"/>
            </a:lvl1pPr>
            <a:lvl2pPr marL="1069345" indent="0">
              <a:buNone/>
              <a:defRPr sz="6549"/>
            </a:lvl2pPr>
            <a:lvl3pPr marL="2138690" indent="0">
              <a:buNone/>
              <a:defRPr sz="5613"/>
            </a:lvl3pPr>
            <a:lvl4pPr marL="3208035" indent="0">
              <a:buNone/>
              <a:defRPr sz="4678"/>
            </a:lvl4pPr>
            <a:lvl5pPr marL="4277380" indent="0">
              <a:buNone/>
              <a:defRPr sz="4678"/>
            </a:lvl5pPr>
            <a:lvl6pPr marL="5346725" indent="0">
              <a:buNone/>
              <a:defRPr sz="4678"/>
            </a:lvl6pPr>
            <a:lvl7pPr marL="6416070" indent="0">
              <a:buNone/>
              <a:defRPr sz="4678"/>
            </a:lvl7pPr>
            <a:lvl8pPr marL="7485416" indent="0">
              <a:buNone/>
              <a:defRPr sz="4678"/>
            </a:lvl8pPr>
            <a:lvl9pPr marL="8554761" indent="0">
              <a:buNone/>
              <a:defRPr sz="4678"/>
            </a:lvl9pPr>
          </a:lstStyle>
          <a:p>
            <a:r>
              <a:rPr lang="cs-CZ"/>
              <a:t>Kliknutím na ikonu přidáte obrázek.</a:t>
            </a:r>
            <a:endParaRPr lang="en-US" dirty="0"/>
          </a:p>
        </p:txBody>
      </p:sp>
      <p:sp>
        <p:nvSpPr>
          <p:cNvPr id="4" name="Text Placeholder 3"/>
          <p:cNvSpPr>
            <a:spLocks noGrp="1"/>
          </p:cNvSpPr>
          <p:nvPr>
            <p:ph type="body" sz="half" idx="2"/>
          </p:nvPr>
        </p:nvSpPr>
        <p:spPr>
          <a:xfrm>
            <a:off x="1473128" y="9083992"/>
            <a:ext cx="6897800" cy="16829220"/>
          </a:xfrm>
        </p:spPr>
        <p:txBody>
          <a:bodyPr/>
          <a:lstStyle>
            <a:lvl1pPr marL="0" indent="0">
              <a:buNone/>
              <a:defRPr sz="3742"/>
            </a:lvl1pPr>
            <a:lvl2pPr marL="1069345" indent="0">
              <a:buNone/>
              <a:defRPr sz="3274"/>
            </a:lvl2pPr>
            <a:lvl3pPr marL="2138690" indent="0">
              <a:buNone/>
              <a:defRPr sz="2807"/>
            </a:lvl3pPr>
            <a:lvl4pPr marL="3208035" indent="0">
              <a:buNone/>
              <a:defRPr sz="2339"/>
            </a:lvl4pPr>
            <a:lvl5pPr marL="4277380" indent="0">
              <a:buNone/>
              <a:defRPr sz="2339"/>
            </a:lvl5pPr>
            <a:lvl6pPr marL="5346725" indent="0">
              <a:buNone/>
              <a:defRPr sz="2339"/>
            </a:lvl6pPr>
            <a:lvl7pPr marL="6416070" indent="0">
              <a:buNone/>
              <a:defRPr sz="2339"/>
            </a:lvl7pPr>
            <a:lvl8pPr marL="7485416" indent="0">
              <a:buNone/>
              <a:defRPr sz="2339"/>
            </a:lvl8pPr>
            <a:lvl9pPr marL="8554761" indent="0">
              <a:buNone/>
              <a:defRPr sz="2339"/>
            </a:lvl9pPr>
          </a:lstStyle>
          <a:p>
            <a:pPr lvl="0"/>
            <a:r>
              <a:rPr lang="cs-CZ"/>
              <a:t>Upravte styly předlohy textu.</a:t>
            </a:r>
          </a:p>
        </p:txBody>
      </p:sp>
      <p:sp>
        <p:nvSpPr>
          <p:cNvPr id="5" name="Date Placeholder 4"/>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4379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163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4930" y="1612128"/>
            <a:ext cx="4611529" cy="25660879"/>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470344" y="1612128"/>
            <a:ext cx="13567251" cy="2566087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5/16/2018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118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343" y="1612135"/>
            <a:ext cx="18446115" cy="5852729"/>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470343" y="8060641"/>
            <a:ext cx="18446115" cy="19212366"/>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470343" y="28065058"/>
            <a:ext cx="4812030" cy="1612128"/>
          </a:xfrm>
          <a:prstGeom prst="rect">
            <a:avLst/>
          </a:prstGeom>
        </p:spPr>
        <p:txBody>
          <a:bodyPr vert="horz" lIns="91440" tIns="45720" rIns="91440" bIns="45720" rtlCol="0" anchor="ctr"/>
          <a:lstStyle>
            <a:lvl1pPr algn="l">
              <a:defRPr sz="2807">
                <a:solidFill>
                  <a:schemeClr val="tx1">
                    <a:tint val="75000"/>
                  </a:schemeClr>
                </a:solidFill>
              </a:defRPr>
            </a:lvl1pPr>
          </a:lstStyle>
          <a:p>
            <a:fld id="{96DFF08F-DC6B-4601-B491-B0F83F6DD2DA}" type="datetimeFigureOut">
              <a:rPr lang="en-US" smtClean="0"/>
              <a:pPr/>
              <a:t>5/16/2018</a:t>
            </a:fld>
            <a:endParaRPr lang="en-US" dirty="0"/>
          </a:p>
        </p:txBody>
      </p:sp>
      <p:sp>
        <p:nvSpPr>
          <p:cNvPr id="5" name="Footer Placeholder 4"/>
          <p:cNvSpPr>
            <a:spLocks noGrp="1"/>
          </p:cNvSpPr>
          <p:nvPr>
            <p:ph type="ftr" sz="quarter" idx="3"/>
          </p:nvPr>
        </p:nvSpPr>
        <p:spPr>
          <a:xfrm>
            <a:off x="7084378" y="28065058"/>
            <a:ext cx="7218045" cy="1612128"/>
          </a:xfrm>
          <a:prstGeom prst="rect">
            <a:avLst/>
          </a:prstGeom>
        </p:spPr>
        <p:txBody>
          <a:bodyPr vert="horz" lIns="91440" tIns="45720" rIns="91440" bIns="45720" rtlCol="0" anchor="ctr"/>
          <a:lstStyle>
            <a:lvl1pPr algn="ctr">
              <a:defRPr sz="2807">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104428" y="28065058"/>
            <a:ext cx="4812030" cy="1612128"/>
          </a:xfrm>
          <a:prstGeom prst="rect">
            <a:avLst/>
          </a:prstGeom>
        </p:spPr>
        <p:txBody>
          <a:bodyPr vert="horz" lIns="91440" tIns="45720" rIns="91440" bIns="45720" rtlCol="0" anchor="ctr"/>
          <a:lstStyle>
            <a:lvl1pPr algn="r">
              <a:defRPr sz="2807">
                <a:solidFill>
                  <a:schemeClr val="tx1">
                    <a:tint val="75000"/>
                  </a:schemeClr>
                </a:solidFill>
              </a:defRPr>
            </a:lvl1pPr>
          </a:lstStyle>
          <a:p>
            <a:fld id="{4FAB73BC-B049-4115-A692-8D63A059BFB8}" type="slidenum">
              <a:rPr lang="en-US" smtClean="0"/>
              <a:pPr/>
              <a:t>‹#›</a:t>
            </a:fld>
            <a:endParaRPr lang="en-US" dirty="0"/>
          </a:p>
        </p:txBody>
      </p:sp>
      <p:graphicFrame>
        <p:nvGraphicFramePr>
          <p:cNvPr id="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3114" name="CorelDRAW" r:id="rId14" imgW="8833104" imgH="310896" progId="">
                  <p:embed/>
                </p:oleObj>
              </mc:Choice>
              <mc:Fallback>
                <p:oleObj name="CorelDRAW" r:id="rId14" imgW="8833104" imgH="310896" progId="">
                  <p:embed/>
                  <p:pic>
                    <p:nvPicPr>
                      <p:cNvPr id="7"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080983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690" rtl="0" eaLnBrk="1" latinLnBrk="0" hangingPunct="1">
        <a:lnSpc>
          <a:spcPct val="90000"/>
        </a:lnSpc>
        <a:spcBef>
          <a:spcPct val="0"/>
        </a:spcBef>
        <a:buNone/>
        <a:defRPr sz="10291" kern="1200">
          <a:solidFill>
            <a:schemeClr val="tx1"/>
          </a:solidFill>
          <a:latin typeface="+mj-lt"/>
          <a:ea typeface="+mj-ea"/>
          <a:cs typeface="+mj-cs"/>
        </a:defRPr>
      </a:lvl1pPr>
    </p:titleStyle>
    <p:bodyStyle>
      <a:lvl1pPr marL="534673" indent="-534673" algn="l" defTabSz="2138690" rtl="0" eaLnBrk="1" latinLnBrk="0" hangingPunct="1">
        <a:lnSpc>
          <a:spcPct val="90000"/>
        </a:lnSpc>
        <a:spcBef>
          <a:spcPts val="2339"/>
        </a:spcBef>
        <a:buFont typeface="Arial" panose="020B0604020202020204" pitchFamily="34" charset="0"/>
        <a:buChar char="•"/>
        <a:defRPr sz="6549" kern="1200">
          <a:solidFill>
            <a:schemeClr val="tx1"/>
          </a:solidFill>
          <a:latin typeface="+mn-lt"/>
          <a:ea typeface="+mn-ea"/>
          <a:cs typeface="+mn-cs"/>
        </a:defRPr>
      </a:lvl1pPr>
      <a:lvl2pPr marL="1604018" indent="-534673" algn="l" defTabSz="2138690" rtl="0" eaLnBrk="1" latinLnBrk="0" hangingPunct="1">
        <a:lnSpc>
          <a:spcPct val="90000"/>
        </a:lnSpc>
        <a:spcBef>
          <a:spcPts val="1169"/>
        </a:spcBef>
        <a:buFont typeface="Arial" panose="020B0604020202020204" pitchFamily="34" charset="0"/>
        <a:buChar char="•"/>
        <a:defRPr sz="5613" kern="1200">
          <a:solidFill>
            <a:schemeClr val="tx1"/>
          </a:solidFill>
          <a:latin typeface="+mn-lt"/>
          <a:ea typeface="+mn-ea"/>
          <a:cs typeface="+mn-cs"/>
        </a:defRPr>
      </a:lvl2pPr>
      <a:lvl3pPr marL="2673363" indent="-534673" algn="l" defTabSz="2138690" rtl="0" eaLnBrk="1" latinLnBrk="0" hangingPunct="1">
        <a:lnSpc>
          <a:spcPct val="90000"/>
        </a:lnSpc>
        <a:spcBef>
          <a:spcPts val="1169"/>
        </a:spcBef>
        <a:buFont typeface="Arial" panose="020B0604020202020204" pitchFamily="34" charset="0"/>
        <a:buChar char="•"/>
        <a:defRPr sz="4678" kern="1200">
          <a:solidFill>
            <a:schemeClr val="tx1"/>
          </a:solidFill>
          <a:latin typeface="+mn-lt"/>
          <a:ea typeface="+mn-ea"/>
          <a:cs typeface="+mn-cs"/>
        </a:defRPr>
      </a:lvl3pPr>
      <a:lvl4pPr marL="374270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4pPr>
      <a:lvl5pPr marL="481205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5pPr>
      <a:lvl6pPr marL="588139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6pPr>
      <a:lvl7pPr marL="695074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7pPr>
      <a:lvl8pPr marL="8020088"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8pPr>
      <a:lvl9pPr marL="9089433" indent="-534673" algn="l" defTabSz="2138690" rtl="0" eaLnBrk="1" latinLnBrk="0" hangingPunct="1">
        <a:lnSpc>
          <a:spcPct val="90000"/>
        </a:lnSpc>
        <a:spcBef>
          <a:spcPts val="1169"/>
        </a:spcBef>
        <a:buFont typeface="Arial" panose="020B0604020202020204" pitchFamily="34" charset="0"/>
        <a:buChar char="•"/>
        <a:defRPr sz="4210" kern="1200">
          <a:solidFill>
            <a:schemeClr val="tx1"/>
          </a:solidFill>
          <a:latin typeface="+mn-lt"/>
          <a:ea typeface="+mn-ea"/>
          <a:cs typeface="+mn-cs"/>
        </a:defRPr>
      </a:lvl9pPr>
    </p:bodyStyle>
    <p:otherStyle>
      <a:defPPr>
        <a:defRPr lang="en-US"/>
      </a:defPPr>
      <a:lvl1pPr marL="0" algn="l" defTabSz="2138690" rtl="0" eaLnBrk="1" latinLnBrk="0" hangingPunct="1">
        <a:defRPr sz="4210" kern="1200">
          <a:solidFill>
            <a:schemeClr val="tx1"/>
          </a:solidFill>
          <a:latin typeface="+mn-lt"/>
          <a:ea typeface="+mn-ea"/>
          <a:cs typeface="+mn-cs"/>
        </a:defRPr>
      </a:lvl1pPr>
      <a:lvl2pPr marL="1069345" algn="l" defTabSz="2138690" rtl="0" eaLnBrk="1" latinLnBrk="0" hangingPunct="1">
        <a:defRPr sz="4210" kern="1200">
          <a:solidFill>
            <a:schemeClr val="tx1"/>
          </a:solidFill>
          <a:latin typeface="+mn-lt"/>
          <a:ea typeface="+mn-ea"/>
          <a:cs typeface="+mn-cs"/>
        </a:defRPr>
      </a:lvl2pPr>
      <a:lvl3pPr marL="2138690" algn="l" defTabSz="2138690" rtl="0" eaLnBrk="1" latinLnBrk="0" hangingPunct="1">
        <a:defRPr sz="4210" kern="1200">
          <a:solidFill>
            <a:schemeClr val="tx1"/>
          </a:solidFill>
          <a:latin typeface="+mn-lt"/>
          <a:ea typeface="+mn-ea"/>
          <a:cs typeface="+mn-cs"/>
        </a:defRPr>
      </a:lvl3pPr>
      <a:lvl4pPr marL="3208035" algn="l" defTabSz="2138690" rtl="0" eaLnBrk="1" latinLnBrk="0" hangingPunct="1">
        <a:defRPr sz="4210" kern="1200">
          <a:solidFill>
            <a:schemeClr val="tx1"/>
          </a:solidFill>
          <a:latin typeface="+mn-lt"/>
          <a:ea typeface="+mn-ea"/>
          <a:cs typeface="+mn-cs"/>
        </a:defRPr>
      </a:lvl4pPr>
      <a:lvl5pPr marL="4277380" algn="l" defTabSz="2138690" rtl="0" eaLnBrk="1" latinLnBrk="0" hangingPunct="1">
        <a:defRPr sz="4210" kern="1200">
          <a:solidFill>
            <a:schemeClr val="tx1"/>
          </a:solidFill>
          <a:latin typeface="+mn-lt"/>
          <a:ea typeface="+mn-ea"/>
          <a:cs typeface="+mn-cs"/>
        </a:defRPr>
      </a:lvl5pPr>
      <a:lvl6pPr marL="5346725" algn="l" defTabSz="2138690" rtl="0" eaLnBrk="1" latinLnBrk="0" hangingPunct="1">
        <a:defRPr sz="4210" kern="1200">
          <a:solidFill>
            <a:schemeClr val="tx1"/>
          </a:solidFill>
          <a:latin typeface="+mn-lt"/>
          <a:ea typeface="+mn-ea"/>
          <a:cs typeface="+mn-cs"/>
        </a:defRPr>
      </a:lvl6pPr>
      <a:lvl7pPr marL="6416070" algn="l" defTabSz="2138690" rtl="0" eaLnBrk="1" latinLnBrk="0" hangingPunct="1">
        <a:defRPr sz="4210" kern="1200">
          <a:solidFill>
            <a:schemeClr val="tx1"/>
          </a:solidFill>
          <a:latin typeface="+mn-lt"/>
          <a:ea typeface="+mn-ea"/>
          <a:cs typeface="+mn-cs"/>
        </a:defRPr>
      </a:lvl7pPr>
      <a:lvl8pPr marL="7485416" algn="l" defTabSz="2138690" rtl="0" eaLnBrk="1" latinLnBrk="0" hangingPunct="1">
        <a:defRPr sz="4210" kern="1200">
          <a:solidFill>
            <a:schemeClr val="tx1"/>
          </a:solidFill>
          <a:latin typeface="+mn-lt"/>
          <a:ea typeface="+mn-ea"/>
          <a:cs typeface="+mn-cs"/>
        </a:defRPr>
      </a:lvl8pPr>
      <a:lvl9pPr marL="8554761" algn="l" defTabSz="2138690"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notesSlide" Target="../notesSlides/notesSlide1.xml"/><Relationship Id="rId7" Type="http://schemas.openxmlformats.org/officeDocument/2006/relationships/image" Target="../media/image5.png"/><Relationship Id="rId12" Type="http://schemas.openxmlformats.org/officeDocument/2006/relationships/image" Target="../media/image2.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microsoft.com/office/2007/relationships/hdphoto" Target="../media/hdphoto1.wdp"/><Relationship Id="rId11" Type="http://schemas.openxmlformats.org/officeDocument/2006/relationships/oleObject" Target="../embeddings/oleObject2.bin"/><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2DD8186-F016-405E-85E2-9C508043D4D7}"/>
              </a:ext>
            </a:extLst>
          </p:cNvPr>
          <p:cNvPicPr>
            <a:picLocks noChangeAspect="1"/>
          </p:cNvPicPr>
          <p:nvPr/>
        </p:nvPicPr>
        <p:blipFill>
          <a:blip r:embed="rId4"/>
          <a:stretch>
            <a:fillRect/>
          </a:stretch>
        </p:blipFill>
        <p:spPr>
          <a:xfrm>
            <a:off x="18435" y="22766929"/>
            <a:ext cx="11139500" cy="6287635"/>
          </a:xfrm>
          <a:prstGeom prst="rect">
            <a:avLst/>
          </a:prstGeom>
          <a:effectLst>
            <a:softEdge rad="88900"/>
          </a:effectLst>
        </p:spPr>
      </p:pic>
      <p:sp>
        <p:nvSpPr>
          <p:cNvPr id="39" name="Obdélník: se zakulacenými rohy 6">
            <a:extLst>
              <a:ext uri="{FF2B5EF4-FFF2-40B4-BE49-F238E27FC236}">
                <a16:creationId xmlns:a16="http://schemas.microsoft.com/office/drawing/2014/main" id="{07609327-A57B-438F-AF6C-56D51DF7CB6A}"/>
              </a:ext>
            </a:extLst>
          </p:cNvPr>
          <p:cNvSpPr/>
          <p:nvPr/>
        </p:nvSpPr>
        <p:spPr>
          <a:xfrm>
            <a:off x="11117089" y="23081631"/>
            <a:ext cx="9969042" cy="4964412"/>
          </a:xfrm>
          <a:prstGeom prst="roundRect">
            <a:avLst/>
          </a:prstGeom>
          <a:solidFill>
            <a:schemeClr val="accent4">
              <a:lumMod val="40000"/>
              <a:lumOff val="6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cs-CZ" dirty="0"/>
          </a:p>
        </p:txBody>
      </p:sp>
      <p:sp>
        <p:nvSpPr>
          <p:cNvPr id="7" name="Obdélník: se zakulacenými rohy 6"/>
          <p:cNvSpPr/>
          <p:nvPr/>
        </p:nvSpPr>
        <p:spPr>
          <a:xfrm>
            <a:off x="10698948" y="5632752"/>
            <a:ext cx="10011787" cy="4647402"/>
          </a:xfrm>
          <a:prstGeom prst="roundRect">
            <a:avLst/>
          </a:prstGeom>
          <a:solidFill>
            <a:schemeClr val="accent4">
              <a:lumMod val="40000"/>
              <a:lumOff val="6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cs-CZ" dirty="0"/>
          </a:p>
        </p:txBody>
      </p:sp>
      <p:sp>
        <p:nvSpPr>
          <p:cNvPr id="2052" name="AutoShape 4"/>
          <p:cNvSpPr>
            <a:spLocks noChangeArrowheads="1"/>
          </p:cNvSpPr>
          <p:nvPr/>
        </p:nvSpPr>
        <p:spPr bwMode="auto">
          <a:xfrm>
            <a:off x="334821" y="5550681"/>
            <a:ext cx="10062844" cy="7024159"/>
          </a:xfrm>
          <a:prstGeom prst="roundRect">
            <a:avLst>
              <a:gd name="adj" fmla="val 7000"/>
            </a:avLst>
          </a:prstGeom>
          <a:solidFill>
            <a:schemeClr val="bg1"/>
          </a:solidFill>
          <a:ln w="9525">
            <a:solidFill>
              <a:schemeClr val="accent4">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pPr algn="just"/>
            <a:endParaRPr lang="en-US"/>
          </a:p>
        </p:txBody>
      </p:sp>
      <p:sp>
        <p:nvSpPr>
          <p:cNvPr id="2057" name="Text Box 9"/>
          <p:cNvSpPr txBox="1">
            <a:spLocks noChangeArrowheads="1"/>
          </p:cNvSpPr>
          <p:nvPr/>
        </p:nvSpPr>
        <p:spPr bwMode="auto">
          <a:xfrm>
            <a:off x="636104" y="6592264"/>
            <a:ext cx="9263270" cy="5555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r>
              <a:rPr lang="cs-CZ" sz="2100" dirty="0">
                <a:latin typeface="Technica light"/>
              </a:rPr>
              <a:t>Společnost XY s.r.o. byla založena 10. května 2001. „Její hlavní podnikatelskou činností je poskytování služeb v oblasti vedení účetnictví, účetního poradenství, zpracování dat, správy sítí, adminsitrativní správy a služeb hospodářsko-správní povahy a outsourcing“. Společnost patří mezi horní příčku vedoucích světových společností v oblasti manažerského poradenství poskytování služeb v informačních technologiích a také již zmiňovaném outsourcingu podnikových procesů. Spolupracuje s klienty z Evropské unie ve skoro všech ekonomických odvětvích. Poskytuje služby skrze které napomáhá k zvýšení úrovně podnikání. V rámci její spolupráce se zahraničními klienty dodává inovativní řešení a pomáhá jim stát se výkonnějšími a zlepšit tím i jejich ekonomickou výkonnost. K 31.8.2016 měla společnost po celém světě zaměstnáno okolo 384 tisíc zaměstnanců, poskytujících manažerské poradenství, informační technologie a outsourcing smluvním klientům. S celkovým počtem přes 200 kanceláří a 55 zemí světa poskytují zaměstnanci služby srovnatelné s konkurencí ve světě. „Dlouhodobou strategií společnosti je být společensky zodpovědnymi na lokálním trhu a jejím primárním cílem je zlepšovat podmínky života a prostředí pro celou komunitu žijící v České republice.“ V roce 2015 se firma stala „Top odpovědnou velkou firmou roku“.</a:t>
            </a:r>
          </a:p>
        </p:txBody>
      </p:sp>
      <p:sp>
        <p:nvSpPr>
          <p:cNvPr id="2061" name="AutoShape 13"/>
          <p:cNvSpPr>
            <a:spLocks noChangeArrowheads="1"/>
          </p:cNvSpPr>
          <p:nvPr/>
        </p:nvSpPr>
        <p:spPr bwMode="auto">
          <a:xfrm>
            <a:off x="334821" y="350002"/>
            <a:ext cx="20718462" cy="4836385"/>
          </a:xfrm>
          <a:prstGeom prst="roundRect">
            <a:avLst>
              <a:gd name="adj" fmla="val 10870"/>
            </a:avLst>
          </a:prstGeom>
          <a:solidFill>
            <a:srgbClr val="EF74FC"/>
          </a:solidFill>
          <a:ln w="9525">
            <a:solidFill>
              <a:srgbClr val="FFC000"/>
            </a:solidFill>
            <a:round/>
            <a:headEnd/>
            <a:tailEnd/>
          </a:ln>
          <a:effectLs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endParaRPr lang="en-US" altLang="en-US" dirty="0">
              <a:solidFill>
                <a:schemeClr val="bg1"/>
              </a:solidFill>
            </a:endParaRPr>
          </a:p>
        </p:txBody>
      </p:sp>
      <p:sp>
        <p:nvSpPr>
          <p:cNvPr id="2062" name="Text Box 14"/>
          <p:cNvSpPr txBox="1">
            <a:spLocks noChangeArrowheads="1"/>
          </p:cNvSpPr>
          <p:nvPr/>
        </p:nvSpPr>
        <p:spPr bwMode="auto">
          <a:xfrm>
            <a:off x="334821" y="485310"/>
            <a:ext cx="19938084" cy="4524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7000" b="1" dirty="0">
                <a:latin typeface="Technica light"/>
              </a:rPr>
              <a:t>Hodnocení náboru a výběru zaměstnanců v útvaru outsoucingu mezinárodní společnosti</a:t>
            </a:r>
            <a:endParaRPr lang="cs-CZ" altLang="en-US" dirty="0">
              <a:latin typeface="Technica light"/>
            </a:endParaRPr>
          </a:p>
          <a:p>
            <a:pPr algn="ctr"/>
            <a:r>
              <a:rPr lang="cs-CZ" altLang="en-US" sz="2000" dirty="0">
                <a:latin typeface="Technica light"/>
              </a:rPr>
              <a:t>Student: Bc. Kateřina Pojerová</a:t>
            </a:r>
          </a:p>
          <a:p>
            <a:pPr algn="ctr"/>
            <a:br>
              <a:rPr lang="cs-CZ" altLang="en-US" sz="2000" dirty="0">
                <a:latin typeface="Technica light"/>
              </a:rPr>
            </a:br>
            <a:r>
              <a:rPr lang="cs-CZ" altLang="en-US" sz="2000" dirty="0">
                <a:latin typeface="Technica light"/>
              </a:rPr>
              <a:t>Vedoucí práce: Prof. Ing. Zuzana Dvořáková, CSc.</a:t>
            </a:r>
          </a:p>
          <a:p>
            <a:pPr algn="ctr"/>
            <a:br>
              <a:rPr lang="cs-CZ" altLang="en-US" sz="2000" dirty="0">
                <a:latin typeface="Technica light"/>
              </a:rPr>
            </a:br>
            <a:r>
              <a:rPr lang="cs-CZ" altLang="en-US" sz="2000" dirty="0">
                <a:latin typeface="Technica light"/>
              </a:rPr>
              <a:t>Akademický rok: 2017/2018</a:t>
            </a:r>
            <a:endParaRPr lang="cs-CZ" altLang="en-US" dirty="0">
              <a:latin typeface="Technica light"/>
            </a:endParaRPr>
          </a:p>
          <a:p>
            <a:pPr algn="ctr"/>
            <a:endParaRPr lang="en-US" altLang="en-US" dirty="0">
              <a:latin typeface="Technica light"/>
            </a:endParaRPr>
          </a:p>
          <a:p>
            <a:pPr algn="ctr"/>
            <a:r>
              <a:rPr lang="cs-CZ" altLang="en-US" sz="3200" b="1" dirty="0">
                <a:latin typeface="Technica light"/>
              </a:rPr>
              <a:t>ČESKÉ VYSOKÉ UČENÍ TECHNICKÉ V PRAZE, MASARYKŮV ÚSTAV VYŠŠÍCH STUDIÍ</a:t>
            </a:r>
            <a:endParaRPr lang="en-US" altLang="en-US" dirty="0">
              <a:latin typeface="Technica light"/>
            </a:endParaRPr>
          </a:p>
        </p:txBody>
      </p:sp>
      <p:sp>
        <p:nvSpPr>
          <p:cNvPr id="2064" name="Text Box 16"/>
          <p:cNvSpPr txBox="1">
            <a:spLocks noChangeArrowheads="1"/>
          </p:cNvSpPr>
          <p:nvPr/>
        </p:nvSpPr>
        <p:spPr bwMode="auto">
          <a:xfrm>
            <a:off x="334821" y="2032223"/>
            <a:ext cx="2673350"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spcBef>
                <a:spcPct val="50000"/>
              </a:spcBef>
            </a:pPr>
            <a:endParaRPr lang="en-US" altLang="en-US" b="1" dirty="0"/>
          </a:p>
          <a:p>
            <a:pPr algn="just">
              <a:spcBef>
                <a:spcPct val="50000"/>
              </a:spcBef>
            </a:pPr>
            <a:endParaRPr lang="en-US" altLang="en-US" sz="1900" dirty="0">
              <a:solidFill>
                <a:srgbClr val="FF0000"/>
              </a:solidFill>
            </a:endParaRPr>
          </a:p>
        </p:txBody>
      </p:sp>
      <p:sp>
        <p:nvSpPr>
          <p:cNvPr id="2075" name="Text Box 27"/>
          <p:cNvSpPr txBox="1">
            <a:spLocks noChangeArrowheads="1"/>
          </p:cNvSpPr>
          <p:nvPr/>
        </p:nvSpPr>
        <p:spPr bwMode="auto">
          <a:xfrm>
            <a:off x="9432681" y="29325635"/>
            <a:ext cx="4047807" cy="3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spcBef>
                <a:spcPct val="50000"/>
              </a:spcBef>
            </a:pPr>
            <a:r>
              <a:rPr lang="en-US" altLang="en-US" sz="2000" b="1" dirty="0" err="1"/>
              <a:t>Bibliogra</a:t>
            </a:r>
            <a:r>
              <a:rPr lang="cs-CZ" altLang="en-US" sz="2000" b="1" dirty="0" err="1"/>
              <a:t>fie</a:t>
            </a:r>
            <a:endParaRPr lang="en-US" altLang="en-US" sz="2000" b="1" dirty="0"/>
          </a:p>
        </p:txBody>
      </p:sp>
      <p:sp>
        <p:nvSpPr>
          <p:cNvPr id="2086" name="Text Box 38"/>
          <p:cNvSpPr txBox="1">
            <a:spLocks noChangeArrowheads="1"/>
          </p:cNvSpPr>
          <p:nvPr/>
        </p:nvSpPr>
        <p:spPr bwMode="auto">
          <a:xfrm>
            <a:off x="11201705" y="28063935"/>
            <a:ext cx="9006272" cy="227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marL="271463" indent="-271463" algn="l" defTabSz="485775">
              <a:defRPr>
                <a:solidFill>
                  <a:schemeClr val="tx1"/>
                </a:solidFill>
                <a:latin typeface="Arial" charset="0"/>
              </a:defRPr>
            </a:lvl1pPr>
            <a:lvl2pPr marL="514350" indent="-271463" algn="l" defTabSz="485775">
              <a:defRPr>
                <a:solidFill>
                  <a:schemeClr val="tx1"/>
                </a:solidFill>
                <a:latin typeface="Arial" charset="0"/>
              </a:defRPr>
            </a:lvl2pPr>
            <a:lvl3pPr marL="757238" indent="-271463" algn="l" defTabSz="485775">
              <a:defRPr>
                <a:solidFill>
                  <a:schemeClr val="tx1"/>
                </a:solidFill>
                <a:latin typeface="Arial" charset="0"/>
              </a:defRPr>
            </a:lvl3pPr>
            <a:lvl4pPr marL="996950" indent="-271463" algn="l" defTabSz="485775">
              <a:defRPr>
                <a:solidFill>
                  <a:schemeClr val="tx1"/>
                </a:solidFill>
                <a:latin typeface="Arial" charset="0"/>
              </a:defRPr>
            </a:lvl4pPr>
            <a:lvl5pPr marL="1239838" indent="-271463" algn="l" defTabSz="485775">
              <a:defRPr>
                <a:solidFill>
                  <a:schemeClr val="tx1"/>
                </a:solidFill>
                <a:latin typeface="Arial" charset="0"/>
              </a:defRPr>
            </a:lvl5pPr>
            <a:lvl6pPr marL="1697038" indent="-271463" defTabSz="485775" fontAlgn="base">
              <a:spcBef>
                <a:spcPct val="0"/>
              </a:spcBef>
              <a:spcAft>
                <a:spcPct val="0"/>
              </a:spcAft>
              <a:defRPr>
                <a:solidFill>
                  <a:schemeClr val="tx1"/>
                </a:solidFill>
                <a:latin typeface="Arial" charset="0"/>
              </a:defRPr>
            </a:lvl6pPr>
            <a:lvl7pPr marL="2154238" indent="-271463" defTabSz="485775" fontAlgn="base">
              <a:spcBef>
                <a:spcPct val="0"/>
              </a:spcBef>
              <a:spcAft>
                <a:spcPct val="0"/>
              </a:spcAft>
              <a:defRPr>
                <a:solidFill>
                  <a:schemeClr val="tx1"/>
                </a:solidFill>
                <a:latin typeface="Arial" charset="0"/>
              </a:defRPr>
            </a:lvl7pPr>
            <a:lvl8pPr marL="2611438" indent="-271463" defTabSz="485775" fontAlgn="base">
              <a:spcBef>
                <a:spcPct val="0"/>
              </a:spcBef>
              <a:spcAft>
                <a:spcPct val="0"/>
              </a:spcAft>
              <a:defRPr>
                <a:solidFill>
                  <a:schemeClr val="tx1"/>
                </a:solidFill>
                <a:latin typeface="Arial" charset="0"/>
              </a:defRPr>
            </a:lvl8pPr>
            <a:lvl9pPr marL="3068638" indent="-271463" defTabSz="485775" fontAlgn="base">
              <a:spcBef>
                <a:spcPct val="0"/>
              </a:spcBef>
              <a:spcAft>
                <a:spcPct val="0"/>
              </a:spcAft>
              <a:defRPr>
                <a:solidFill>
                  <a:schemeClr val="tx1"/>
                </a:solidFill>
                <a:latin typeface="Arial" charset="0"/>
              </a:defRPr>
            </a:lvl9pPr>
          </a:lstStyle>
          <a:p>
            <a:pPr algn="just" eaLnBrk="0" hangingPunct="0">
              <a:lnSpc>
                <a:spcPct val="95000"/>
              </a:lnSpc>
            </a:pPr>
            <a:endParaRPr lang="en-US" altLang="en-US" sz="1600" b="1" u="sng" dirty="0">
              <a:latin typeface="Times New Roman" pitchFamily="18" charset="0"/>
            </a:endParaRPr>
          </a:p>
          <a:p>
            <a:pPr algn="just"/>
            <a:r>
              <a:rPr lang="cs-CZ" sz="1600" dirty="0"/>
              <a:t>1. ARMSTRONG, Michael, 2010. </a:t>
            </a:r>
            <a:r>
              <a:rPr lang="cs-CZ" sz="1600" i="1" dirty="0"/>
              <a:t>Řízení lidských zdrojů. Nejnovější trendy a postupy</a:t>
            </a:r>
            <a:r>
              <a:rPr lang="cs-CZ" sz="1600" dirty="0"/>
              <a:t>. 10. vyd. Praha:Grada Publishing. ISBN 978-80-247-1407-3.</a:t>
            </a:r>
            <a:endParaRPr lang="en-US" sz="1600" dirty="0"/>
          </a:p>
          <a:p>
            <a:pPr algn="just"/>
            <a:r>
              <a:rPr lang="cs-CZ" sz="1600" dirty="0"/>
              <a:t>2. BLÁHA, Jiří. Pokročilé řízení lidských zdrojů. Brno: Edika, 2013. ISBN 978-80-266-0374.</a:t>
            </a:r>
          </a:p>
          <a:p>
            <a:pPr algn="just"/>
            <a:r>
              <a:rPr lang="cs-CZ" sz="1600" dirty="0"/>
              <a:t>3. DVOŘÁKOVÁ, Zuzana. Management lidských zdrojů. Praha: C.H. Beck, 2007. Beckovy ekonomické učebnice. ISBN 9788071798934.</a:t>
            </a:r>
            <a:endParaRPr lang="en-US" sz="1600" dirty="0"/>
          </a:p>
          <a:p>
            <a:pPr algn="just"/>
            <a:r>
              <a:rPr lang="cs-CZ" sz="1600" dirty="0"/>
              <a:t>4. FOOT, Margaret, Milan GALVAS a Caroline HOOK. Personalistika. Praha: Computer Press, 2002. Business books. ISBN 80-7226-515-6.</a:t>
            </a:r>
            <a:endParaRPr lang="en-US" sz="1600" dirty="0"/>
          </a:p>
          <a:p>
            <a:pPr algn="just" eaLnBrk="0" hangingPunct="0">
              <a:lnSpc>
                <a:spcPct val="95000"/>
              </a:lnSpc>
              <a:buFont typeface="Symbol" pitchFamily="18" charset="2"/>
              <a:buAutoNum type="arabicPeriod"/>
            </a:pPr>
            <a:endParaRPr lang="en-US" altLang="en-US" sz="1900" b="1" dirty="0">
              <a:latin typeface="Times New Roman" pitchFamily="18" charset="0"/>
            </a:endParaRPr>
          </a:p>
        </p:txBody>
      </p:sp>
      <p:sp>
        <p:nvSpPr>
          <p:cNvPr id="2088" name="Text Box 40"/>
          <p:cNvSpPr txBox="1">
            <a:spLocks noChangeArrowheads="1"/>
          </p:cNvSpPr>
          <p:nvPr/>
        </p:nvSpPr>
        <p:spPr bwMode="auto">
          <a:xfrm>
            <a:off x="690995" y="18529470"/>
            <a:ext cx="9706669" cy="284230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r>
              <a:rPr lang="cs-CZ" sz="2600" dirty="0">
                <a:latin typeface="Technica light"/>
              </a:rPr>
              <a:t>V diplomové práci byla představena společnost, provedena analýza hodnocení celého procesu náboru a výběru zaměstnanců. Postup byl stanovený na základě primárního sběru dat, skrze kvalitativní šetření nestruktualizovaných rozhovorů, které byly poté hodnoceny detailně a zvlášť dle skupin dotazovatelů. Do rozhovorů byli zahrnuti tři manažeři,, tři zaměstnanci a náborový specialista. V práci byly definovány možné úpravy a návrhy na zlepšení celkového procesu. </a:t>
            </a:r>
            <a:endParaRPr lang="en-US" altLang="en-US" sz="2600" dirty="0">
              <a:latin typeface="Technica light"/>
            </a:endParaRPr>
          </a:p>
        </p:txBody>
      </p:sp>
      <p:sp>
        <p:nvSpPr>
          <p:cNvPr id="2097" name="Text Box 49"/>
          <p:cNvSpPr txBox="1">
            <a:spLocks noChangeArrowheads="1"/>
          </p:cNvSpPr>
          <p:nvPr/>
        </p:nvSpPr>
        <p:spPr bwMode="auto">
          <a:xfrm>
            <a:off x="18489368" y="2058507"/>
            <a:ext cx="2488352" cy="777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spcBef>
                <a:spcPct val="50000"/>
              </a:spcBef>
            </a:pPr>
            <a:endParaRPr lang="en-US" altLang="en-US" b="1" dirty="0"/>
          </a:p>
          <a:p>
            <a:pPr algn="just">
              <a:spcBef>
                <a:spcPct val="50000"/>
              </a:spcBef>
            </a:pPr>
            <a:endParaRPr lang="en-US" altLang="en-US" sz="1900" dirty="0">
              <a:solidFill>
                <a:srgbClr val="FF0000"/>
              </a:solidFill>
            </a:endParaRPr>
          </a:p>
        </p:txBody>
      </p:sp>
      <p:sp>
        <p:nvSpPr>
          <p:cNvPr id="28" name="Text Box 10"/>
          <p:cNvSpPr txBox="1">
            <a:spLocks noChangeArrowheads="1"/>
          </p:cNvSpPr>
          <p:nvPr/>
        </p:nvSpPr>
        <p:spPr bwMode="auto">
          <a:xfrm>
            <a:off x="11014657" y="5749479"/>
            <a:ext cx="9629546" cy="4463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spcBef>
                <a:spcPct val="50000"/>
              </a:spcBef>
            </a:pPr>
            <a:r>
              <a:rPr lang="cs-CZ" altLang="en-US" sz="2200" b="1" dirty="0">
                <a:latin typeface="Technica light"/>
              </a:rPr>
              <a:t>Abstrakt</a:t>
            </a:r>
          </a:p>
          <a:p>
            <a:pPr algn="just"/>
            <a:r>
              <a:rPr lang="cs-CZ" sz="2200" dirty="0">
                <a:latin typeface="Technica light"/>
              </a:rPr>
              <a:t>Cílem diplomové práce je zhodnotit a posoudit proces náboru a výběru zaměstnanců v útvaru outsourcingu mezinárodní společnosti XY, s.r.o. se zaměřením na jednotlivé kroky procesu, navržením a doporučením ke zlepšení. V teoretické části jsou popsány základni pojmy, definovaný je nábor a výběr zaměstnanců, uvedeny jsou metody náboru a také metody výběru zaměstnanců spolu s příklady. Praktická část je zaměřena na jednotlivé kroky procesu náboru (získávání) a výběru zaměstnanců ve společnosti XY, s.r.o., která se zabývá poskytováním personálně poradenských služeb v oblasti strategie, poradenství, digitálních technologií a jiných. Je zkoumán a posuzován konkrétní postup náboru a výběruna základě rozhovorů s manažery, zaměstnanci a specialistou z náborového oddělení. Diplomová práce je zpracována s využitím odborné literatury, rozhovorů, vlastního pozorování a také interních materiálů společnosti.</a:t>
            </a:r>
            <a:endParaRPr lang="en-US" sz="2200" dirty="0">
              <a:latin typeface="Technica light"/>
            </a:endParaRPr>
          </a:p>
        </p:txBody>
      </p:sp>
      <p:sp>
        <p:nvSpPr>
          <p:cNvPr id="4" name="TextovéPole 3"/>
          <p:cNvSpPr txBox="1"/>
          <p:nvPr/>
        </p:nvSpPr>
        <p:spPr>
          <a:xfrm>
            <a:off x="636104" y="18037027"/>
            <a:ext cx="2739854" cy="492443"/>
          </a:xfrm>
          <a:prstGeom prst="rect">
            <a:avLst/>
          </a:prstGeom>
          <a:noFill/>
        </p:spPr>
        <p:txBody>
          <a:bodyPr wrap="square" rtlCol="0">
            <a:spAutoFit/>
          </a:bodyPr>
          <a:lstStyle/>
          <a:p>
            <a:pPr algn="just"/>
            <a:r>
              <a:rPr lang="cs-CZ" sz="2600" b="1" dirty="0">
                <a:latin typeface="Technica light"/>
                <a:cs typeface="Arial" panose="020B0604020202020204" pitchFamily="34" charset="0"/>
              </a:rPr>
              <a:t>Závěrečné shrnutí</a:t>
            </a:r>
          </a:p>
        </p:txBody>
      </p:sp>
      <p:pic>
        <p:nvPicPr>
          <p:cNvPr id="10" name="Obrázek 9"/>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11500"/>
                    </a14:imgEffect>
                    <a14:imgEffect>
                      <a14:saturation sat="400000"/>
                    </a14:imgEffect>
                    <a14:imgEffect>
                      <a14:brightnessContrast bright="-13000" contrast="76000"/>
                    </a14:imgEffect>
                  </a14:imgLayer>
                </a14:imgProps>
              </a:ext>
              <a:ext uri="{28A0092B-C50C-407E-A947-70E740481C1C}">
                <a14:useLocalDpi xmlns:a14="http://schemas.microsoft.com/office/drawing/2010/main" val="0"/>
              </a:ext>
            </a:extLst>
          </a:blip>
          <a:stretch>
            <a:fillRect/>
          </a:stretch>
        </p:blipFill>
        <p:spPr>
          <a:xfrm>
            <a:off x="17792928" y="2203174"/>
            <a:ext cx="2433696" cy="1965915"/>
          </a:xfrm>
          <a:prstGeom prst="rect">
            <a:avLst/>
          </a:prstGeom>
        </p:spPr>
      </p:pic>
      <p:sp>
        <p:nvSpPr>
          <p:cNvPr id="16" name="TextovéPole 15"/>
          <p:cNvSpPr txBox="1"/>
          <p:nvPr/>
        </p:nvSpPr>
        <p:spPr>
          <a:xfrm>
            <a:off x="152040" y="21051822"/>
            <a:ext cx="9661543" cy="1569660"/>
          </a:xfrm>
          <a:prstGeom prst="rect">
            <a:avLst/>
          </a:prstGeom>
          <a:noFill/>
        </p:spPr>
        <p:txBody>
          <a:bodyPr wrap="square" rtlCol="0">
            <a:spAutoFit/>
          </a:bodyPr>
          <a:lstStyle/>
          <a:p>
            <a:pPr algn="just"/>
            <a:endParaRPr lang="cs-CZ" sz="2400" b="1" dirty="0">
              <a:latin typeface="Technica light"/>
              <a:cs typeface="Arial" panose="020B0604020202020204" pitchFamily="34" charset="0"/>
            </a:endParaRPr>
          </a:p>
          <a:p>
            <a:pPr algn="just"/>
            <a:endParaRPr lang="cs-CZ" sz="2400" b="1" dirty="0">
              <a:latin typeface="Technica light"/>
              <a:cs typeface="Arial" panose="020B0604020202020204" pitchFamily="34" charset="0"/>
            </a:endParaRPr>
          </a:p>
          <a:p>
            <a:pPr algn="just"/>
            <a:endParaRPr lang="cs-CZ" sz="2400" b="1" dirty="0">
              <a:latin typeface="Technica light"/>
              <a:cs typeface="Arial" panose="020B0604020202020204" pitchFamily="34" charset="0"/>
            </a:endParaRPr>
          </a:p>
          <a:p>
            <a:pPr algn="just"/>
            <a:r>
              <a:rPr lang="cs-CZ" sz="2400" b="1" dirty="0">
                <a:latin typeface="Technica light"/>
                <a:cs typeface="Arial" panose="020B0604020202020204" pitchFamily="34" charset="0"/>
              </a:rPr>
              <a:t>Postup výběrového procesu na vybranou pozici Junior Finanční analytik</a:t>
            </a:r>
          </a:p>
        </p:txBody>
      </p:sp>
      <p:sp>
        <p:nvSpPr>
          <p:cNvPr id="17" name="TextovéPole 16"/>
          <p:cNvSpPr txBox="1"/>
          <p:nvPr/>
        </p:nvSpPr>
        <p:spPr>
          <a:xfrm>
            <a:off x="11242114" y="10475039"/>
            <a:ext cx="9468621" cy="830997"/>
          </a:xfrm>
          <a:prstGeom prst="rect">
            <a:avLst/>
          </a:prstGeom>
          <a:noFill/>
        </p:spPr>
        <p:txBody>
          <a:bodyPr wrap="square" rtlCol="0">
            <a:spAutoFit/>
          </a:bodyPr>
          <a:lstStyle/>
          <a:p>
            <a:pPr algn="just"/>
            <a:r>
              <a:rPr lang="cs-CZ" sz="2400" b="1" dirty="0">
                <a:latin typeface="Technica light"/>
                <a:cs typeface="Arial" panose="020B0604020202020204" pitchFamily="34" charset="0"/>
              </a:rPr>
              <a:t>Počet zaměstnanců od roku 2013 do roku 2017 a prognóza jejich vývoje do roku 2020</a:t>
            </a:r>
          </a:p>
        </p:txBody>
      </p:sp>
      <p:pic>
        <p:nvPicPr>
          <p:cNvPr id="29" name="Picture 28">
            <a:extLst>
              <a:ext uri="{FF2B5EF4-FFF2-40B4-BE49-F238E27FC236}">
                <a16:creationId xmlns:a16="http://schemas.microsoft.com/office/drawing/2014/main" id="{F1FEB631-8587-425A-ACF9-404B58B2F76F}"/>
              </a:ext>
            </a:extLst>
          </p:cNvPr>
          <p:cNvPicPr/>
          <p:nvPr/>
        </p:nvPicPr>
        <p:blipFill>
          <a:blip r:embed="rId7">
            <a:extLst>
              <a:ext uri="{28A0092B-C50C-407E-A947-70E740481C1C}">
                <a14:useLocalDpi xmlns:a14="http://schemas.microsoft.com/office/drawing/2010/main" val="0"/>
              </a:ext>
            </a:extLst>
          </a:blip>
          <a:stretch>
            <a:fillRect/>
          </a:stretch>
        </p:blipFill>
        <p:spPr>
          <a:xfrm>
            <a:off x="559533" y="13351686"/>
            <a:ext cx="9838131" cy="4210385"/>
          </a:xfrm>
          <a:prstGeom prst="rect">
            <a:avLst/>
          </a:prstGeom>
          <a:effectLst>
            <a:softEdge rad="228600"/>
          </a:effectLst>
        </p:spPr>
      </p:pic>
      <p:sp>
        <p:nvSpPr>
          <p:cNvPr id="5" name="TextBox 4">
            <a:extLst>
              <a:ext uri="{FF2B5EF4-FFF2-40B4-BE49-F238E27FC236}">
                <a16:creationId xmlns:a16="http://schemas.microsoft.com/office/drawing/2014/main" id="{C523D06F-223F-4C3F-A2BE-61FB3CDA084F}"/>
              </a:ext>
            </a:extLst>
          </p:cNvPr>
          <p:cNvSpPr txBox="1"/>
          <p:nvPr/>
        </p:nvSpPr>
        <p:spPr>
          <a:xfrm>
            <a:off x="559533" y="5828811"/>
            <a:ext cx="6659217" cy="707886"/>
          </a:xfrm>
          <a:prstGeom prst="rect">
            <a:avLst/>
          </a:prstGeom>
          <a:noFill/>
        </p:spPr>
        <p:txBody>
          <a:bodyPr wrap="square" rtlCol="0">
            <a:spAutoFit/>
          </a:bodyPr>
          <a:lstStyle/>
          <a:p>
            <a:pPr algn="just"/>
            <a:r>
              <a:rPr lang="cs-CZ" sz="4000" b="1" dirty="0">
                <a:latin typeface="Technica light"/>
              </a:rPr>
              <a:t>Společnost XY, s.r.o.</a:t>
            </a:r>
            <a:endParaRPr lang="en-US" sz="4000" b="1" dirty="0">
              <a:latin typeface="Technica light"/>
            </a:endParaRPr>
          </a:p>
        </p:txBody>
      </p:sp>
      <p:pic>
        <p:nvPicPr>
          <p:cNvPr id="12" name="Picture 11">
            <a:extLst>
              <a:ext uri="{FF2B5EF4-FFF2-40B4-BE49-F238E27FC236}">
                <a16:creationId xmlns:a16="http://schemas.microsoft.com/office/drawing/2014/main" id="{99D925B7-9F0F-44D2-B258-996DCC0277D0}"/>
              </a:ext>
            </a:extLst>
          </p:cNvPr>
          <p:cNvPicPr>
            <a:picLocks noChangeAspect="1"/>
          </p:cNvPicPr>
          <p:nvPr/>
        </p:nvPicPr>
        <p:blipFill>
          <a:blip r:embed="rId8"/>
          <a:stretch>
            <a:fillRect/>
          </a:stretch>
        </p:blipFill>
        <p:spPr>
          <a:xfrm>
            <a:off x="9652556" y="11398155"/>
            <a:ext cx="12353747" cy="3081957"/>
          </a:xfrm>
          <a:prstGeom prst="rect">
            <a:avLst/>
          </a:prstGeom>
        </p:spPr>
      </p:pic>
      <p:sp>
        <p:nvSpPr>
          <p:cNvPr id="14" name="Rectangle: Rounded Corners 13">
            <a:extLst>
              <a:ext uri="{FF2B5EF4-FFF2-40B4-BE49-F238E27FC236}">
                <a16:creationId xmlns:a16="http://schemas.microsoft.com/office/drawing/2014/main" id="{222B3670-B82F-4DC7-AEF4-AD89946EB59F}"/>
              </a:ext>
            </a:extLst>
          </p:cNvPr>
          <p:cNvSpPr/>
          <p:nvPr/>
        </p:nvSpPr>
        <p:spPr>
          <a:xfrm>
            <a:off x="18435" y="22727240"/>
            <a:ext cx="11078398" cy="6337218"/>
          </a:xfrm>
          <a:prstGeom prst="roundRect">
            <a:avLst>
              <a:gd name="adj" fmla="val 286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37" name="TextovéPole 16">
            <a:extLst>
              <a:ext uri="{FF2B5EF4-FFF2-40B4-BE49-F238E27FC236}">
                <a16:creationId xmlns:a16="http://schemas.microsoft.com/office/drawing/2014/main" id="{2B94B47C-8DF2-4971-846A-18DF8A17D39E}"/>
              </a:ext>
            </a:extLst>
          </p:cNvPr>
          <p:cNvSpPr txBox="1"/>
          <p:nvPr/>
        </p:nvSpPr>
        <p:spPr>
          <a:xfrm>
            <a:off x="1193655" y="12850333"/>
            <a:ext cx="10013120" cy="461665"/>
          </a:xfrm>
          <a:prstGeom prst="rect">
            <a:avLst/>
          </a:prstGeom>
          <a:noFill/>
        </p:spPr>
        <p:txBody>
          <a:bodyPr wrap="square" rtlCol="0">
            <a:spAutoFit/>
          </a:bodyPr>
          <a:lstStyle/>
          <a:p>
            <a:pPr algn="just"/>
            <a:r>
              <a:rPr lang="cs-CZ" sz="2400" b="1" dirty="0">
                <a:latin typeface="Technica light"/>
                <a:cs typeface="Arial" panose="020B0604020202020204" pitchFamily="34" charset="0"/>
              </a:rPr>
              <a:t> Mapa působení společnosti XY, s.r.o. (k roku 2016)</a:t>
            </a:r>
          </a:p>
        </p:txBody>
      </p:sp>
      <p:sp>
        <p:nvSpPr>
          <p:cNvPr id="38" name="Text Box 10">
            <a:extLst>
              <a:ext uri="{FF2B5EF4-FFF2-40B4-BE49-F238E27FC236}">
                <a16:creationId xmlns:a16="http://schemas.microsoft.com/office/drawing/2014/main" id="{5E44A735-E638-4868-A015-5F0A68C2F3F8}"/>
              </a:ext>
            </a:extLst>
          </p:cNvPr>
          <p:cNvSpPr txBox="1">
            <a:spLocks noChangeArrowheads="1"/>
          </p:cNvSpPr>
          <p:nvPr/>
        </p:nvSpPr>
        <p:spPr bwMode="auto">
          <a:xfrm>
            <a:off x="11456585" y="23276058"/>
            <a:ext cx="9629546" cy="4801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spcBef>
                <a:spcPct val="50000"/>
              </a:spcBef>
            </a:pPr>
            <a:r>
              <a:rPr lang="cs-CZ" altLang="en-US" sz="2200" b="1" dirty="0">
                <a:latin typeface="Technica light"/>
              </a:rPr>
              <a:t>Abstract</a:t>
            </a:r>
          </a:p>
          <a:p>
            <a:pPr algn="just"/>
            <a:r>
              <a:rPr lang="en-GB" sz="2200" dirty="0">
                <a:latin typeface="Technica light"/>
              </a:rPr>
              <a:t>The aim of this diploma thesis is to evaluate the recruitment and selection process of employees in the outsourcing department of international company XY, s.r.o., focusing on process steps, suggestions and recommendations for improvement.</a:t>
            </a:r>
            <a:r>
              <a:rPr lang="cs-CZ" sz="2200" dirty="0">
                <a:latin typeface="Technica light"/>
              </a:rPr>
              <a:t> </a:t>
            </a:r>
            <a:r>
              <a:rPr lang="en-GB" sz="2200" dirty="0">
                <a:latin typeface="Technica light"/>
              </a:rPr>
              <a:t>In the theoretical part are described the basic concepts, defined is the recruitment and selection process of employees, the recruitment methods as well as the methods of employee selection together with examples.</a:t>
            </a:r>
            <a:r>
              <a:rPr lang="cs-CZ" sz="2200" dirty="0">
                <a:latin typeface="Technica light"/>
              </a:rPr>
              <a:t> </a:t>
            </a:r>
            <a:r>
              <a:rPr lang="en-GB" sz="2200" dirty="0">
                <a:latin typeface="Technica light"/>
              </a:rPr>
              <a:t>The practical part is focused on the individual steps of the recruitment and selection process of a company XY, s.r.o., which deals with the provision of personnel consulting services in the field of strategy, consulting, digital technologies and others. A specific recruitment and selection procedure is investigated and assessed on the interview basis with managers, employees and recruiters. The diploma thesis is processed using professional literature, interviews, own observations and internal materials of the company.</a:t>
            </a:r>
            <a:endParaRPr lang="en-US" sz="2200" dirty="0">
              <a:latin typeface="Technica light"/>
            </a:endParaRPr>
          </a:p>
        </p:txBody>
      </p:sp>
      <p:pic>
        <p:nvPicPr>
          <p:cNvPr id="19" name="Picture 18">
            <a:extLst>
              <a:ext uri="{FF2B5EF4-FFF2-40B4-BE49-F238E27FC236}">
                <a16:creationId xmlns:a16="http://schemas.microsoft.com/office/drawing/2014/main" id="{D44E1CC7-9351-478B-8D38-FA3E92F79C6B}"/>
              </a:ext>
            </a:extLst>
          </p:cNvPr>
          <p:cNvPicPr>
            <a:picLocks noChangeAspect="1"/>
          </p:cNvPicPr>
          <p:nvPr/>
        </p:nvPicPr>
        <p:blipFill>
          <a:blip r:embed="rId9"/>
          <a:stretch>
            <a:fillRect/>
          </a:stretch>
        </p:blipFill>
        <p:spPr>
          <a:xfrm>
            <a:off x="11670991" y="20984970"/>
            <a:ext cx="3577325" cy="1935675"/>
          </a:xfrm>
          <a:prstGeom prst="rect">
            <a:avLst/>
          </a:prstGeom>
        </p:spPr>
      </p:pic>
      <p:sp>
        <p:nvSpPr>
          <p:cNvPr id="20" name="Arrow: Right 19">
            <a:extLst>
              <a:ext uri="{FF2B5EF4-FFF2-40B4-BE49-F238E27FC236}">
                <a16:creationId xmlns:a16="http://schemas.microsoft.com/office/drawing/2014/main" id="{93F6666D-CFE9-4CC4-8E52-589BAC9CDF14}"/>
              </a:ext>
            </a:extLst>
          </p:cNvPr>
          <p:cNvSpPr/>
          <p:nvPr/>
        </p:nvSpPr>
        <p:spPr>
          <a:xfrm>
            <a:off x="15549646" y="21750577"/>
            <a:ext cx="698324" cy="4616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EBBA42E6-53AC-485B-A98E-26C643D5B526}"/>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10707781" y="14272635"/>
            <a:ext cx="10269939" cy="6066053"/>
          </a:xfrm>
          <a:prstGeom prst="rect">
            <a:avLst/>
          </a:prstGeom>
          <a:noFill/>
          <a:effectLst>
            <a:softEdge rad="127000"/>
          </a:effectLst>
        </p:spPr>
      </p:pic>
      <p:graphicFrame>
        <p:nvGraphicFramePr>
          <p:cNvPr id="6" name="Object 5">
            <a:extLst>
              <a:ext uri="{FF2B5EF4-FFF2-40B4-BE49-F238E27FC236}">
                <a16:creationId xmlns:a16="http://schemas.microsoft.com/office/drawing/2014/main" id="{C75D1669-24B9-450B-9521-1C0F8DC89D6C}"/>
              </a:ext>
            </a:extLst>
          </p:cNvPr>
          <p:cNvGraphicFramePr>
            <a:graphicFrameLocks noChangeAspect="1"/>
          </p:cNvGraphicFramePr>
          <p:nvPr>
            <p:extLst>
              <p:ext uri="{D42A27DB-BD31-4B8C-83A1-F6EECF244321}">
                <p14:modId xmlns:p14="http://schemas.microsoft.com/office/powerpoint/2010/main" val="2966505585"/>
              </p:ext>
            </p:extLst>
          </p:nvPr>
        </p:nvGraphicFramePr>
        <p:xfrm>
          <a:off x="16822128" y="20984970"/>
          <a:ext cx="3298459" cy="1954654"/>
        </p:xfrm>
        <a:graphic>
          <a:graphicData uri="http://schemas.openxmlformats.org/presentationml/2006/ole">
            <mc:AlternateContent xmlns:mc="http://schemas.openxmlformats.org/markup-compatibility/2006">
              <mc:Choice xmlns:v="urn:schemas-microsoft-com:vml" Requires="v">
                <p:oleObj spid="_x0000_s4099" name="Worksheet" r:id="rId11" imgW="1504972" imgH="962230" progId="Excel.Sheet.12">
                  <p:embed/>
                </p:oleObj>
              </mc:Choice>
              <mc:Fallback>
                <p:oleObj name="Worksheet" r:id="rId11" imgW="1504972" imgH="962230" progId="Excel.Sheet.12">
                  <p:embed/>
                  <p:pic>
                    <p:nvPicPr>
                      <p:cNvPr id="0" name=""/>
                      <p:cNvPicPr/>
                      <p:nvPr/>
                    </p:nvPicPr>
                    <p:blipFill>
                      <a:blip r:embed="rId12"/>
                      <a:stretch>
                        <a:fillRect/>
                      </a:stretch>
                    </p:blipFill>
                    <p:spPr>
                      <a:xfrm>
                        <a:off x="16822128" y="20984970"/>
                        <a:ext cx="3298459" cy="1954654"/>
                      </a:xfrm>
                      <a:prstGeom prst="rect">
                        <a:avLst/>
                      </a:prstGeom>
                    </p:spPr>
                  </p:pic>
                </p:oleObj>
              </mc:Fallback>
            </mc:AlternateContent>
          </a:graphicData>
        </a:graphic>
      </p:graphicFrame>
      <p:sp>
        <p:nvSpPr>
          <p:cNvPr id="31" name="TextovéPole 16">
            <a:extLst>
              <a:ext uri="{FF2B5EF4-FFF2-40B4-BE49-F238E27FC236}">
                <a16:creationId xmlns:a16="http://schemas.microsoft.com/office/drawing/2014/main" id="{BC63B4B6-2C47-4C7C-9FC6-5CE38446EC60}"/>
              </a:ext>
            </a:extLst>
          </p:cNvPr>
          <p:cNvSpPr txBox="1"/>
          <p:nvPr/>
        </p:nvSpPr>
        <p:spPr>
          <a:xfrm>
            <a:off x="11815568" y="20387769"/>
            <a:ext cx="10013120" cy="461665"/>
          </a:xfrm>
          <a:prstGeom prst="rect">
            <a:avLst/>
          </a:prstGeom>
          <a:noFill/>
        </p:spPr>
        <p:txBody>
          <a:bodyPr wrap="square" rtlCol="0">
            <a:spAutoFit/>
          </a:bodyPr>
          <a:lstStyle/>
          <a:p>
            <a:pPr algn="just"/>
            <a:r>
              <a:rPr lang="cs-CZ" sz="2400" b="1" dirty="0">
                <a:latin typeface="Technica light"/>
                <a:cs typeface="Arial" panose="020B0604020202020204" pitchFamily="34" charset="0"/>
              </a:rPr>
              <a:t>Zrychlení náboru průměrného počtu dní o 20% pro další 4 roky</a:t>
            </a:r>
          </a:p>
        </p:txBody>
      </p:sp>
    </p:spTree>
  </p:cSld>
  <p:clrMapOvr>
    <a:masterClrMapping/>
  </p:clrMapOvr>
</p:sld>
</file>

<file path=ppt/theme/theme1.xml><?xml version="1.0" encoding="utf-8"?>
<a:theme xmlns:a="http://schemas.openxmlformats.org/drawingml/2006/main" name="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1156</TotalTime>
  <Words>392</Words>
  <Application>Microsoft Office PowerPoint</Application>
  <PresentationFormat>Custom</PresentationFormat>
  <Paragraphs>28</Paragraphs>
  <Slides>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vt:i4>
      </vt:variant>
    </vt:vector>
  </HeadingPairs>
  <TitlesOfParts>
    <vt:vector size="10" baseType="lpstr">
      <vt:lpstr>Arial</vt:lpstr>
      <vt:lpstr>Calibri</vt:lpstr>
      <vt:lpstr>Calibri Light</vt:lpstr>
      <vt:lpstr>Symbol</vt:lpstr>
      <vt:lpstr>Technica light</vt:lpstr>
      <vt:lpstr>Times New Roman</vt:lpstr>
      <vt:lpstr>Office Theme</vt:lpstr>
      <vt:lpstr>CorelDRAW</vt:lpstr>
      <vt:lpstr>Microsoft Excel Worksheet</vt:lpstr>
      <vt:lpstr>PowerPoint Presentation</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Pojerova, K.</cp:lastModifiedBy>
  <cp:revision>80</cp:revision>
  <dcterms:created xsi:type="dcterms:W3CDTF">2008-12-04T00:20:37Z</dcterms:created>
  <dcterms:modified xsi:type="dcterms:W3CDTF">2018-05-16T19:25:50Z</dcterms:modified>
  <cp:category>Research Poster</cp:category>
</cp:coreProperties>
</file>