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21383625"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50" autoAdjust="0"/>
    <p:restoredTop sz="94660"/>
  </p:normalViewPr>
  <p:slideViewPr>
    <p:cSldViewPr snapToGrid="0">
      <p:cViewPr>
        <p:scale>
          <a:sx n="70" d="100"/>
          <a:sy n="70" d="100"/>
        </p:scale>
        <p:origin x="63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F37C39-00ED-4FD8-8707-D7721AF457A9}" type="datetimeFigureOut">
              <a:rPr lang="cs-CZ" smtClean="0"/>
              <a:t>1.5.2018</a:t>
            </a:fld>
            <a:endParaRPr lang="cs-CZ" dirty="0"/>
          </a:p>
        </p:txBody>
      </p:sp>
      <p:sp>
        <p:nvSpPr>
          <p:cNvPr id="4" name="Zástupný symbol pro obrázek snímku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dirty="0"/>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43A780-7F79-4A3A-B014-0F570A10F600}" type="slidenum">
              <a:rPr lang="cs-CZ" smtClean="0"/>
              <a:t>‹#›</a:t>
            </a:fld>
            <a:endParaRPr lang="cs-CZ" dirty="0"/>
          </a:p>
        </p:txBody>
      </p:sp>
    </p:spTree>
    <p:extLst>
      <p:ext uri="{BB962C8B-B14F-4D97-AF65-F5344CB8AC3E}">
        <p14:creationId xmlns:p14="http://schemas.microsoft.com/office/powerpoint/2010/main" val="2567561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A43A780-7F79-4A3A-B014-0F570A10F600}" type="slidenum">
              <a:rPr lang="cs-CZ" smtClean="0"/>
              <a:t>1</a:t>
            </a:fld>
            <a:endParaRPr lang="cs-CZ" dirty="0"/>
          </a:p>
        </p:txBody>
      </p:sp>
    </p:spTree>
    <p:extLst>
      <p:ext uri="{BB962C8B-B14F-4D97-AF65-F5344CB8AC3E}">
        <p14:creationId xmlns:p14="http://schemas.microsoft.com/office/powerpoint/2010/main" val="2072509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cs-CZ"/>
              <a:t>Kliknutím lze upravit styl.</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1714850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172936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cs-CZ"/>
              <a:t>Kliknutím lze upravit styl.</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365119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6" name="Footer Placeholder 5"/>
          <p:cNvSpPr>
            <a:spLocks noGrp="1"/>
          </p:cNvSpPr>
          <p:nvPr>
            <p:ph type="ftr" sz="quarter" idx="11"/>
          </p:nvPr>
        </p:nvSpPr>
        <p:spPr/>
        <p:txBody>
          <a:bodyPr/>
          <a:lstStyle/>
          <a:p>
            <a:endParaRPr lang="cs-CZ" dirty="0"/>
          </a:p>
        </p:txBody>
      </p:sp>
      <p:sp>
        <p:nvSpPr>
          <p:cNvPr id="7" name="Slide Number Placeholder 6"/>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1841224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cs-CZ"/>
              <a:t>Kliknutím lze upravit styl.</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a:t>Upravte styly předlohy textu.</a:t>
            </a:r>
          </a:p>
        </p:txBody>
      </p:sp>
      <p:sp>
        <p:nvSpPr>
          <p:cNvPr id="4" name="Content Placeholder 3"/>
          <p:cNvSpPr>
            <a:spLocks noGrp="1"/>
          </p:cNvSpPr>
          <p:nvPr>
            <p:ph sz="half" idx="2"/>
          </p:nvPr>
        </p:nvSpPr>
        <p:spPr>
          <a:xfrm>
            <a:off x="1472912" y="11058863"/>
            <a:ext cx="9046274" cy="16265921"/>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a:t>Upravte styly předlohy textu.</a:t>
            </a:r>
          </a:p>
        </p:txBody>
      </p:sp>
      <p:sp>
        <p:nvSpPr>
          <p:cNvPr id="6" name="Content Placeholder 5"/>
          <p:cNvSpPr>
            <a:spLocks noGrp="1"/>
          </p:cNvSpPr>
          <p:nvPr>
            <p:ph sz="quarter" idx="4"/>
          </p:nvPr>
        </p:nvSpPr>
        <p:spPr>
          <a:xfrm>
            <a:off x="10825461" y="11058863"/>
            <a:ext cx="9090826" cy="16265921"/>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8" name="Footer Placeholder 7"/>
          <p:cNvSpPr>
            <a:spLocks noGrp="1"/>
          </p:cNvSpPr>
          <p:nvPr>
            <p:ph type="ftr" sz="quarter" idx="11"/>
          </p:nvPr>
        </p:nvSpPr>
        <p:spPr/>
        <p:txBody>
          <a:bodyPr/>
          <a:lstStyle/>
          <a:p>
            <a:endParaRPr lang="cs-CZ" dirty="0"/>
          </a:p>
        </p:txBody>
      </p:sp>
      <p:sp>
        <p:nvSpPr>
          <p:cNvPr id="9" name="Slide Number Placeholder 8"/>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4128421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4" name="Footer Placeholder 3"/>
          <p:cNvSpPr>
            <a:spLocks noGrp="1"/>
          </p:cNvSpPr>
          <p:nvPr>
            <p:ph type="ftr" sz="quarter" idx="11"/>
          </p:nvPr>
        </p:nvSpPr>
        <p:spPr/>
        <p:txBody>
          <a:bodyPr/>
          <a:lstStyle/>
          <a:p>
            <a:endParaRPr lang="cs-CZ" dirty="0"/>
          </a:p>
        </p:txBody>
      </p:sp>
      <p:sp>
        <p:nvSpPr>
          <p:cNvPr id="5" name="Slide Number Placeholder 4"/>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3508682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3" name="Footer Placeholder 2"/>
          <p:cNvSpPr>
            <a:spLocks noGrp="1"/>
          </p:cNvSpPr>
          <p:nvPr>
            <p:ph type="ftr" sz="quarter" idx="11"/>
          </p:nvPr>
        </p:nvSpPr>
        <p:spPr/>
        <p:txBody>
          <a:bodyPr/>
          <a:lstStyle/>
          <a:p>
            <a:endParaRPr lang="cs-CZ" dirty="0"/>
          </a:p>
        </p:txBody>
      </p:sp>
      <p:sp>
        <p:nvSpPr>
          <p:cNvPr id="4" name="Slide Number Placeholder 3"/>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4280151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cs-CZ"/>
              <a:t>Kliknutím lze upravit styl.</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6" name="Footer Placeholder 5"/>
          <p:cNvSpPr>
            <a:spLocks noGrp="1"/>
          </p:cNvSpPr>
          <p:nvPr>
            <p:ph type="ftr" sz="quarter" idx="11"/>
          </p:nvPr>
        </p:nvSpPr>
        <p:spPr/>
        <p:txBody>
          <a:bodyPr/>
          <a:lstStyle/>
          <a:p>
            <a:endParaRPr lang="cs-CZ" dirty="0"/>
          </a:p>
        </p:txBody>
      </p:sp>
      <p:sp>
        <p:nvSpPr>
          <p:cNvPr id="7" name="Slide Number Placeholder 6"/>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404947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cs-CZ"/>
              <a:t>Kliknutím lze upravit styl.</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cs-CZ" dirty="0"/>
              <a:t>Kliknutím na ikonu přidáte obrázek.</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6" name="Footer Placeholder 5"/>
          <p:cNvSpPr>
            <a:spLocks noGrp="1"/>
          </p:cNvSpPr>
          <p:nvPr>
            <p:ph type="ftr" sz="quarter" idx="11"/>
          </p:nvPr>
        </p:nvSpPr>
        <p:spPr/>
        <p:txBody>
          <a:bodyPr/>
          <a:lstStyle/>
          <a:p>
            <a:endParaRPr lang="cs-CZ" dirty="0"/>
          </a:p>
        </p:txBody>
      </p:sp>
      <p:sp>
        <p:nvSpPr>
          <p:cNvPr id="7" name="Slide Number Placeholder 6"/>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2482480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959868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27CFFDD3-F0B3-41F1-92AA-FD79C63A0D75}" type="datetimeFigureOut">
              <a:rPr lang="cs-CZ" smtClean="0"/>
              <a:t>1.5.2018</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A99945EA-2B37-41BA-973F-C4D597521389}" type="slidenum">
              <a:rPr lang="cs-CZ" smtClean="0"/>
              <a:t>‹#›</a:t>
            </a:fld>
            <a:endParaRPr lang="cs-CZ" dirty="0"/>
          </a:p>
        </p:txBody>
      </p:sp>
    </p:spTree>
    <p:extLst>
      <p:ext uri="{BB962C8B-B14F-4D97-AF65-F5344CB8AC3E}">
        <p14:creationId xmlns:p14="http://schemas.microsoft.com/office/powerpoint/2010/main" val="2788020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75000"/>
                  </a:schemeClr>
                </a:solidFill>
              </a:defRPr>
            </a:lvl1pPr>
          </a:lstStyle>
          <a:p>
            <a:fld id="{27CFFDD3-F0B3-41F1-92AA-FD79C63A0D75}" type="datetimeFigureOut">
              <a:rPr lang="cs-CZ" smtClean="0"/>
              <a:t>1.5.2018</a:t>
            </a:fld>
            <a:endParaRPr lang="cs-CZ" dirty="0"/>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cs-CZ" dirty="0"/>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75000"/>
                  </a:schemeClr>
                </a:solidFill>
              </a:defRPr>
            </a:lvl1pPr>
          </a:lstStyle>
          <a:p>
            <a:fld id="{A99945EA-2B37-41BA-973F-C4D597521389}" type="slidenum">
              <a:rPr lang="cs-CZ" smtClean="0"/>
              <a:t>‹#›</a:t>
            </a:fld>
            <a:endParaRPr lang="cs-CZ" dirty="0"/>
          </a:p>
        </p:txBody>
      </p:sp>
    </p:spTree>
    <p:extLst>
      <p:ext uri="{BB962C8B-B14F-4D97-AF65-F5344CB8AC3E}">
        <p14:creationId xmlns:p14="http://schemas.microsoft.com/office/powerpoint/2010/main" val="2092291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bdélník 53">
            <a:extLst>
              <a:ext uri="{FF2B5EF4-FFF2-40B4-BE49-F238E27FC236}">
                <a16:creationId xmlns:a16="http://schemas.microsoft.com/office/drawing/2014/main" id="{3493703D-E5A4-4768-B3B3-118F840E89C2}"/>
              </a:ext>
            </a:extLst>
          </p:cNvPr>
          <p:cNvSpPr/>
          <p:nvPr/>
        </p:nvSpPr>
        <p:spPr>
          <a:xfrm>
            <a:off x="-3" y="21003596"/>
            <a:ext cx="21383628" cy="9271617"/>
          </a:xfrm>
          <a:prstGeom prst="rect">
            <a:avLst/>
          </a:prstGeom>
          <a:solidFill>
            <a:schemeClr val="accent6">
              <a:lumMod val="20000"/>
              <a:lumOff val="80000"/>
            </a:schemeClr>
          </a:solidFill>
          <a:ln>
            <a:solidFill>
              <a:schemeClr val="accent6">
                <a:lumMod val="20000"/>
                <a:lumOff val="80000"/>
              </a:schemeClr>
            </a:solidFill>
          </a:ln>
        </p:spPr>
        <p:style>
          <a:lnRef idx="3">
            <a:schemeClr val="lt1"/>
          </a:lnRef>
          <a:fillRef idx="1">
            <a:schemeClr val="accent3"/>
          </a:fillRef>
          <a:effectRef idx="1">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cs-CZ" dirty="0"/>
          </a:p>
        </p:txBody>
      </p:sp>
      <p:sp>
        <p:nvSpPr>
          <p:cNvPr id="30" name="Obdélník 29">
            <a:extLst>
              <a:ext uri="{FF2B5EF4-FFF2-40B4-BE49-F238E27FC236}">
                <a16:creationId xmlns:a16="http://schemas.microsoft.com/office/drawing/2014/main" id="{D99413B9-D106-4B6B-BC79-ACCEA0519604}"/>
              </a:ext>
            </a:extLst>
          </p:cNvPr>
          <p:cNvSpPr/>
          <p:nvPr/>
        </p:nvSpPr>
        <p:spPr>
          <a:xfrm>
            <a:off x="-4" y="16665946"/>
            <a:ext cx="21383626" cy="7055535"/>
          </a:xfrm>
          <a:prstGeom prst="rect">
            <a:avLst/>
          </a:prstGeom>
          <a:solidFill>
            <a:schemeClr val="accent6">
              <a:lumMod val="20000"/>
              <a:lumOff val="80000"/>
            </a:schemeClr>
          </a:solidFill>
          <a:ln>
            <a:solidFill>
              <a:schemeClr val="accent6">
                <a:lumMod val="20000"/>
                <a:lumOff val="80000"/>
              </a:schemeClr>
            </a:solidFill>
          </a:ln>
        </p:spPr>
        <p:style>
          <a:lnRef idx="3">
            <a:schemeClr val="lt1"/>
          </a:lnRef>
          <a:fillRef idx="1">
            <a:schemeClr val="accent3"/>
          </a:fillRef>
          <a:effectRef idx="1">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cs-CZ" dirty="0"/>
          </a:p>
        </p:txBody>
      </p:sp>
      <p:sp>
        <p:nvSpPr>
          <p:cNvPr id="10" name="Obdélník 9">
            <a:extLst>
              <a:ext uri="{FF2B5EF4-FFF2-40B4-BE49-F238E27FC236}">
                <a16:creationId xmlns:a16="http://schemas.microsoft.com/office/drawing/2014/main" id="{6E668167-05AA-4750-B374-0D4221A4219B}"/>
              </a:ext>
            </a:extLst>
          </p:cNvPr>
          <p:cNvSpPr/>
          <p:nvPr/>
        </p:nvSpPr>
        <p:spPr>
          <a:xfrm>
            <a:off x="157056" y="3218443"/>
            <a:ext cx="21383626" cy="4140597"/>
          </a:xfrm>
          <a:prstGeom prst="rect">
            <a:avLst/>
          </a:prstGeom>
          <a:solidFill>
            <a:schemeClr val="accent6">
              <a:lumMod val="20000"/>
              <a:lumOff val="80000"/>
            </a:schemeClr>
          </a:solidFill>
          <a:ln>
            <a:solidFill>
              <a:schemeClr val="accent6">
                <a:lumMod val="40000"/>
                <a:lumOff val="60000"/>
              </a:schemeClr>
            </a:solid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cs-CZ" dirty="0"/>
          </a:p>
        </p:txBody>
      </p:sp>
      <p:sp>
        <p:nvSpPr>
          <p:cNvPr id="16" name="Obdélník 15">
            <a:extLst>
              <a:ext uri="{FF2B5EF4-FFF2-40B4-BE49-F238E27FC236}">
                <a16:creationId xmlns:a16="http://schemas.microsoft.com/office/drawing/2014/main" id="{1244DB3D-74C4-4C0B-9F8A-F46BFB2E9C07}"/>
              </a:ext>
            </a:extLst>
          </p:cNvPr>
          <p:cNvSpPr/>
          <p:nvPr/>
        </p:nvSpPr>
        <p:spPr>
          <a:xfrm>
            <a:off x="-1" y="-145522"/>
            <a:ext cx="21383625" cy="3417667"/>
          </a:xfrm>
          <a:prstGeom prst="rect">
            <a:avLst/>
          </a:prstGeom>
          <a:solidFill>
            <a:schemeClr val="accent6">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cs-CZ" dirty="0"/>
          </a:p>
        </p:txBody>
      </p:sp>
      <p:sp>
        <p:nvSpPr>
          <p:cNvPr id="12" name="Nadpis 11">
            <a:extLst>
              <a:ext uri="{FF2B5EF4-FFF2-40B4-BE49-F238E27FC236}">
                <a16:creationId xmlns:a16="http://schemas.microsoft.com/office/drawing/2014/main" id="{020F4F21-D883-4A26-8715-6F0FB3940555}"/>
              </a:ext>
            </a:extLst>
          </p:cNvPr>
          <p:cNvSpPr>
            <a:spLocks noGrp="1"/>
          </p:cNvSpPr>
          <p:nvPr>
            <p:ph type="title"/>
          </p:nvPr>
        </p:nvSpPr>
        <p:spPr>
          <a:xfrm>
            <a:off x="308341" y="185982"/>
            <a:ext cx="20766939" cy="3037358"/>
          </a:xfrm>
        </p:spPr>
        <p:txBody>
          <a:bodyPr>
            <a:normAutofit fontScale="90000"/>
          </a:bodyPr>
          <a:lstStyle/>
          <a:p>
            <a:pPr algn="ctr">
              <a:lnSpc>
                <a:spcPct val="100000"/>
              </a:lnSpc>
            </a:pPr>
            <a:r>
              <a:rPr lang="cs-CZ" sz="4800" b="1" dirty="0">
                <a:solidFill>
                  <a:schemeClr val="tx1">
                    <a:lumMod val="95000"/>
                    <a:lumOff val="5000"/>
                  </a:schemeClr>
                </a:solidFill>
              </a:rPr>
              <a:t>Masarykův ústav vyšších studií ČVUT v Praze </a:t>
            </a:r>
            <a:br>
              <a:rPr lang="cs-CZ" sz="4800" b="1" dirty="0">
                <a:solidFill>
                  <a:schemeClr val="tx1">
                    <a:lumMod val="95000"/>
                    <a:lumOff val="5000"/>
                  </a:schemeClr>
                </a:solidFill>
              </a:rPr>
            </a:br>
            <a:r>
              <a:rPr lang="cs-CZ" sz="6700" b="1" dirty="0">
                <a:solidFill>
                  <a:schemeClr val="tx1">
                    <a:lumMod val="95000"/>
                    <a:lumOff val="5000"/>
                  </a:schemeClr>
                </a:solidFill>
              </a:rPr>
              <a:t>Analýza vývoje trhu s bydlením v Praze a okolí a jeho predikce</a:t>
            </a:r>
            <a:br>
              <a:rPr lang="cs-CZ" sz="4800" b="1" dirty="0">
                <a:solidFill>
                  <a:schemeClr val="tx1">
                    <a:lumMod val="95000"/>
                    <a:lumOff val="5000"/>
                  </a:schemeClr>
                </a:solidFill>
              </a:rPr>
            </a:br>
            <a:r>
              <a:rPr lang="cs-CZ" sz="4800" b="1" dirty="0">
                <a:solidFill>
                  <a:schemeClr val="tx1">
                    <a:lumMod val="95000"/>
                    <a:lumOff val="5000"/>
                  </a:schemeClr>
                </a:solidFill>
              </a:rPr>
              <a:t>Diplomová práce – akademický rok 2017/2018</a:t>
            </a:r>
            <a:br>
              <a:rPr lang="cs-CZ" sz="4800" b="1" dirty="0">
                <a:solidFill>
                  <a:schemeClr val="tx1">
                    <a:lumMod val="95000"/>
                    <a:lumOff val="5000"/>
                  </a:schemeClr>
                </a:solidFill>
              </a:rPr>
            </a:br>
            <a:r>
              <a:rPr lang="cs-CZ" sz="4800" b="1" dirty="0">
                <a:solidFill>
                  <a:schemeClr val="tx1">
                    <a:lumMod val="95000"/>
                    <a:lumOff val="5000"/>
                  </a:schemeClr>
                </a:solidFill>
              </a:rPr>
              <a:t>Kryštof Kovanda</a:t>
            </a:r>
          </a:p>
        </p:txBody>
      </p:sp>
      <p:sp>
        <p:nvSpPr>
          <p:cNvPr id="18" name="TextovéPole 17">
            <a:extLst>
              <a:ext uri="{FF2B5EF4-FFF2-40B4-BE49-F238E27FC236}">
                <a16:creationId xmlns:a16="http://schemas.microsoft.com/office/drawing/2014/main" id="{85041978-37CB-4570-B008-257E751B88F2}"/>
              </a:ext>
            </a:extLst>
          </p:cNvPr>
          <p:cNvSpPr txBox="1"/>
          <p:nvPr/>
        </p:nvSpPr>
        <p:spPr>
          <a:xfrm>
            <a:off x="226664" y="3382430"/>
            <a:ext cx="9625650" cy="4093428"/>
          </a:xfrm>
          <a:prstGeom prst="rect">
            <a:avLst/>
          </a:prstGeom>
          <a:noFill/>
        </p:spPr>
        <p:txBody>
          <a:bodyPr wrap="square" rtlCol="0">
            <a:spAutoFit/>
          </a:bodyPr>
          <a:lstStyle/>
          <a:p>
            <a:pPr algn="ctr"/>
            <a:r>
              <a:rPr lang="cs-CZ" sz="3000" b="1" dirty="0">
                <a:latin typeface="Technika Light" panose="00000300000000000000" pitchFamily="2" charset="-18"/>
              </a:rPr>
              <a:t>ABSTRAKT</a:t>
            </a:r>
          </a:p>
          <a:p>
            <a:pPr algn="just"/>
            <a:r>
              <a:rPr lang="cs-CZ" sz="2000" dirty="0">
                <a:latin typeface="Technika Light" panose="00000300000000000000" pitchFamily="2" charset="-18"/>
              </a:rPr>
              <a:t>Diplomová práce na téma „Analýza vývoje trhu s bydlením v Praze a okolí a jeho predikce“ pojednává o vývoji situace především na Pražském realitním trhu. Cílem práce je analyzovat minulý i současný vývoj na trhu s bydlením, tedy především vývoj cen bytových nemovitostí a faktorů, které na tento vývoj mají vliv. Tyto faktory popisuji ve třetí kapitole práce. Na základě zpracovaných výsledků, provedených rozhovorů a dotazníků se pokusím v poslední kapitole </a:t>
            </a:r>
            <a:r>
              <a:rPr lang="cs-CZ" sz="2000" dirty="0" err="1">
                <a:latin typeface="Technika Light" panose="00000300000000000000" pitchFamily="2" charset="-18"/>
              </a:rPr>
              <a:t>prioritizovat</a:t>
            </a:r>
            <a:r>
              <a:rPr lang="cs-CZ" sz="2000" dirty="0">
                <a:latin typeface="Technika Light" panose="00000300000000000000" pitchFamily="2" charset="-18"/>
              </a:rPr>
              <a:t> tyto faktory a odhadnout budoucí vývoj cen. Na závěr stanovím určitá doporučení pro potenciální investory, manažery prodeje či developery. Přínosem práce je zhodnocení predikce v minulosti, návrh vlastního modelu a zmapovaní aktuální situace s bydlením v Praze a okolí.</a:t>
            </a:r>
          </a:p>
          <a:p>
            <a:pPr algn="just"/>
            <a:endParaRPr lang="cs-CZ" sz="3000" dirty="0">
              <a:latin typeface="Technika" panose="00000500000000000000" pitchFamily="2" charset="-18"/>
            </a:endParaRPr>
          </a:p>
        </p:txBody>
      </p:sp>
      <p:sp>
        <p:nvSpPr>
          <p:cNvPr id="2" name="TextovéPole 1">
            <a:extLst>
              <a:ext uri="{FF2B5EF4-FFF2-40B4-BE49-F238E27FC236}">
                <a16:creationId xmlns:a16="http://schemas.microsoft.com/office/drawing/2014/main" id="{D3090AEE-EC48-4E4D-A9BE-8961C0EFBF98}"/>
              </a:ext>
            </a:extLst>
          </p:cNvPr>
          <p:cNvSpPr txBox="1"/>
          <p:nvPr/>
        </p:nvSpPr>
        <p:spPr>
          <a:xfrm>
            <a:off x="10209740" y="3362478"/>
            <a:ext cx="10751284" cy="4247317"/>
          </a:xfrm>
          <a:prstGeom prst="rect">
            <a:avLst/>
          </a:prstGeom>
          <a:noFill/>
        </p:spPr>
        <p:txBody>
          <a:bodyPr wrap="square" rtlCol="0">
            <a:spAutoFit/>
          </a:bodyPr>
          <a:lstStyle/>
          <a:p>
            <a:pPr algn="ctr"/>
            <a:r>
              <a:rPr lang="cs-CZ" sz="3000" b="1" dirty="0">
                <a:latin typeface="Technika Light" panose="00000300000000000000" pitchFamily="2" charset="-18"/>
              </a:rPr>
              <a:t>ABSTRACT</a:t>
            </a:r>
          </a:p>
          <a:p>
            <a:pPr algn="just"/>
            <a:r>
              <a:rPr lang="en-US" sz="2000" dirty="0">
                <a:latin typeface="Technika Light" panose="00000300000000000000" pitchFamily="2" charset="-18"/>
              </a:rPr>
              <a:t>The diploma thesis "Analysis of the housing market development in Prague its surroundings and its prediction" deals with the development of the situation especially on the Prague real estate market.</a:t>
            </a:r>
          </a:p>
          <a:p>
            <a:pPr algn="just"/>
            <a:r>
              <a:rPr lang="en-US" sz="2000" dirty="0">
                <a:latin typeface="Technika Light" panose="00000300000000000000" pitchFamily="2" charset="-18"/>
              </a:rPr>
              <a:t>The aim of the thesis is to </a:t>
            </a:r>
            <a:r>
              <a:rPr lang="en-US" sz="2000" dirty="0" err="1">
                <a:latin typeface="Technika Light" panose="00000300000000000000" pitchFamily="2" charset="-18"/>
              </a:rPr>
              <a:t>analyse</a:t>
            </a:r>
            <a:r>
              <a:rPr lang="en-US" sz="2000" dirty="0">
                <a:latin typeface="Technika Light" panose="00000300000000000000" pitchFamily="2" charset="-18"/>
              </a:rPr>
              <a:t> the past and present trends in the housing market, namely the development of housing prices and the factors that influence this development. These factors are described in the third chapter of the diploma thesis. I will try to prioritize these factors based on the processed results, interviews and questionnaires in recent chapters and estimate future price developments.</a:t>
            </a:r>
            <a:r>
              <a:rPr lang="cs-CZ" sz="2000" dirty="0">
                <a:latin typeface="Technika Light" panose="00000300000000000000" pitchFamily="2" charset="-18"/>
              </a:rPr>
              <a:t> </a:t>
            </a:r>
            <a:r>
              <a:rPr lang="en-US" sz="2000" dirty="0">
                <a:latin typeface="Technika Light" panose="00000300000000000000" pitchFamily="2" charset="-18"/>
              </a:rPr>
              <a:t>Finally, make certain recommendations for potential investors, sales managers, or developers.</a:t>
            </a:r>
            <a:r>
              <a:rPr lang="cs-CZ" sz="2000" dirty="0">
                <a:latin typeface="Technika Light" panose="00000300000000000000" pitchFamily="2" charset="-18"/>
              </a:rPr>
              <a:t> </a:t>
            </a:r>
            <a:r>
              <a:rPr lang="en-US" sz="2000" dirty="0">
                <a:latin typeface="Technika Light" panose="00000300000000000000" pitchFamily="2" charset="-18"/>
              </a:rPr>
              <a:t>The benefit of the thesis is evaluation of predictions in the past, design of own model and the mapping of the current situation with housing in Prague and its surroundings.</a:t>
            </a:r>
            <a:endParaRPr lang="cs-CZ" sz="2000" dirty="0">
              <a:latin typeface="Technika Light" panose="00000300000000000000" pitchFamily="2" charset="-18"/>
            </a:endParaRPr>
          </a:p>
          <a:p>
            <a:pPr algn="just"/>
            <a:endParaRPr lang="cs-CZ" sz="2000" dirty="0">
              <a:latin typeface="+mj-lt"/>
            </a:endParaRPr>
          </a:p>
        </p:txBody>
      </p:sp>
      <p:sp>
        <p:nvSpPr>
          <p:cNvPr id="8" name="TextovéPole 7">
            <a:extLst>
              <a:ext uri="{FF2B5EF4-FFF2-40B4-BE49-F238E27FC236}">
                <a16:creationId xmlns:a16="http://schemas.microsoft.com/office/drawing/2014/main" id="{78303A50-705B-42D8-92C0-E949F8C5A524}"/>
              </a:ext>
            </a:extLst>
          </p:cNvPr>
          <p:cNvSpPr txBox="1"/>
          <p:nvPr/>
        </p:nvSpPr>
        <p:spPr>
          <a:xfrm>
            <a:off x="8716476" y="7636264"/>
            <a:ext cx="12154837" cy="2092881"/>
          </a:xfrm>
          <a:prstGeom prst="rect">
            <a:avLst/>
          </a:prstGeom>
          <a:noFill/>
        </p:spPr>
        <p:txBody>
          <a:bodyPr wrap="square" rtlCol="0">
            <a:spAutoFit/>
          </a:bodyPr>
          <a:lstStyle/>
          <a:p>
            <a:pPr algn="ctr"/>
            <a:r>
              <a:rPr lang="cs-CZ" sz="3000" b="1" dirty="0">
                <a:latin typeface="Technika Light" panose="00000300000000000000" pitchFamily="2" charset="-18"/>
              </a:rPr>
              <a:t>METODIKA</a:t>
            </a:r>
          </a:p>
          <a:p>
            <a:pPr algn="just"/>
            <a:r>
              <a:rPr lang="cs-CZ" sz="2000" dirty="0">
                <a:latin typeface="Technika Light" panose="00000300000000000000" pitchFamily="2" charset="-18"/>
              </a:rPr>
              <a:t>Podstata mé diplomové práce je založena na analýze vývoje na trhu s bydlením v Praze a okolí a stanovení relevantních faktorů, které ovlivňují bytovou výstavbu a cenu nemovitostí. Cílem je na základě těchto faktorů a analýz stanovit vlastní odhad budoucího vývoje. Data jsou čerpána především od Českého statistického úřadu, ale i z ostatních zdrojů. S vlastním odhadem bude propojeno i kvalitativní šetření, kterého se zúčastnilo 14 odborníků působících v oblasti realit.</a:t>
            </a:r>
          </a:p>
        </p:txBody>
      </p:sp>
      <p:sp>
        <p:nvSpPr>
          <p:cNvPr id="4" name="Obdélník 3">
            <a:extLst>
              <a:ext uri="{FF2B5EF4-FFF2-40B4-BE49-F238E27FC236}">
                <a16:creationId xmlns:a16="http://schemas.microsoft.com/office/drawing/2014/main" id="{D4338F7E-5725-4D2A-A442-283DED972DB0}"/>
              </a:ext>
            </a:extLst>
          </p:cNvPr>
          <p:cNvSpPr/>
          <p:nvPr/>
        </p:nvSpPr>
        <p:spPr>
          <a:xfrm>
            <a:off x="8716476" y="10424590"/>
            <a:ext cx="12154836" cy="4555093"/>
          </a:xfrm>
          <a:prstGeom prst="rect">
            <a:avLst/>
          </a:prstGeom>
        </p:spPr>
        <p:txBody>
          <a:bodyPr wrap="square">
            <a:spAutoFit/>
          </a:bodyPr>
          <a:lstStyle/>
          <a:p>
            <a:pPr algn="ctr"/>
            <a:r>
              <a:rPr lang="cs-CZ" sz="3000" b="1" dirty="0">
                <a:latin typeface="Technika Light" panose="00000300000000000000" pitchFamily="2" charset="-18"/>
              </a:rPr>
              <a:t>BUDOUCÍ ODHAD</a:t>
            </a:r>
          </a:p>
          <a:p>
            <a:pPr algn="just"/>
            <a:r>
              <a:rPr lang="cs-CZ" sz="2000" dirty="0">
                <a:latin typeface="Technika Light" panose="00000300000000000000" pitchFamily="2" charset="-18"/>
              </a:rPr>
              <a:t>Myslím si, že v následujících 2-3 letech díky nedostatečné nabídce nových bytů bude minimálně v Praze pokračovat růst cen všech typů bytových nemovitostí. Rozhodně si však nemyslím, že tempo růstu bude tak vysoké jako doposud, jak již naznačují grafy od ČSÚ. Dokonce u bytů v méně atraktivních lokalitách, tedy na periferii města či za městem s horší dopravní obslužností nebo u bytů v panelových sídlištích může dojít i ke stagnaci či ojediněle k mírné korekci. </a:t>
            </a:r>
          </a:p>
          <a:p>
            <a:pPr algn="just"/>
            <a:r>
              <a:rPr lang="cs-CZ" sz="2000" dirty="0">
                <a:latin typeface="Technika Light" panose="00000300000000000000" pitchFamily="2" charset="-18"/>
              </a:rPr>
              <a:t>Poptávka bude totiž oslabena, a to z následujících možných důvodů:</a:t>
            </a:r>
          </a:p>
          <a:p>
            <a:pPr marL="457200" indent="-457200" algn="just">
              <a:buFont typeface="+mj-lt"/>
              <a:buAutoNum type="arabicPeriod"/>
            </a:pPr>
            <a:r>
              <a:rPr lang="cs-CZ" sz="2000" dirty="0">
                <a:latin typeface="Technika Light" panose="00000300000000000000" pitchFamily="2" charset="-18"/>
              </a:rPr>
              <a:t>Nesplnění přísněji nastavených požadavků ČNB pro schválení úvěru.</a:t>
            </a:r>
          </a:p>
          <a:p>
            <a:pPr marL="457200" indent="-457200" algn="just">
              <a:buFont typeface="+mj-lt"/>
              <a:buAutoNum type="arabicPeriod"/>
            </a:pPr>
            <a:r>
              <a:rPr lang="cs-CZ" sz="2000" dirty="0">
                <a:latin typeface="Technika Light" panose="00000300000000000000" pitchFamily="2" charset="-18"/>
              </a:rPr>
              <a:t>Průměrná prodejní cena bytů se v posledních letech dostala tak vysoko, že již nebude dostupná pro širší okruh lidí.</a:t>
            </a:r>
          </a:p>
          <a:p>
            <a:pPr marL="457200" indent="-457200" algn="just">
              <a:buFont typeface="+mj-lt"/>
              <a:buAutoNum type="arabicPeriod"/>
            </a:pPr>
            <a:r>
              <a:rPr lang="cs-CZ" sz="2000" dirty="0">
                <a:latin typeface="Technika Light" panose="00000300000000000000" pitchFamily="2" charset="-18"/>
              </a:rPr>
              <a:t>Průměrné měsíční mzdy nerostou takovým tempem jako ceny nemovitostí. </a:t>
            </a:r>
          </a:p>
          <a:p>
            <a:pPr algn="just"/>
            <a:endParaRPr lang="cs-CZ" sz="2000" dirty="0">
              <a:latin typeface="Technika Light" panose="00000300000000000000" pitchFamily="2" charset="-18"/>
            </a:endParaRPr>
          </a:p>
          <a:p>
            <a:pPr algn="just"/>
            <a:r>
              <a:rPr lang="cs-CZ" sz="2000" dirty="0">
                <a:latin typeface="Technika Light" panose="00000300000000000000" pitchFamily="2" charset="-18"/>
              </a:rPr>
              <a:t>Nutné je však podotknout, že růst cen se liší dle jednotlivých krajů. Praha je specifickým trhem a nikde jinde v ČR ceny nevykazují tak vysoké hodnoty. </a:t>
            </a:r>
          </a:p>
        </p:txBody>
      </p:sp>
      <p:sp>
        <p:nvSpPr>
          <p:cNvPr id="58" name="TextovéPole 57">
            <a:extLst>
              <a:ext uri="{FF2B5EF4-FFF2-40B4-BE49-F238E27FC236}">
                <a16:creationId xmlns:a16="http://schemas.microsoft.com/office/drawing/2014/main" id="{424EAF4F-4A76-45A6-A917-AB27E7B309F0}"/>
              </a:ext>
            </a:extLst>
          </p:cNvPr>
          <p:cNvSpPr txBox="1"/>
          <p:nvPr/>
        </p:nvSpPr>
        <p:spPr>
          <a:xfrm>
            <a:off x="2516364" y="21270117"/>
            <a:ext cx="6683881" cy="553998"/>
          </a:xfrm>
          <a:prstGeom prst="rect">
            <a:avLst/>
          </a:prstGeom>
          <a:noFill/>
        </p:spPr>
        <p:txBody>
          <a:bodyPr wrap="none" rtlCol="0">
            <a:spAutoFit/>
          </a:bodyPr>
          <a:lstStyle/>
          <a:p>
            <a:r>
              <a:rPr lang="cs-CZ" sz="3000" b="1" dirty="0">
                <a:latin typeface="+mj-lt"/>
              </a:rPr>
              <a:t>PROCES HODNOCENÍ KPI‘S PROJEKTŮ AS-IS</a:t>
            </a:r>
          </a:p>
        </p:txBody>
      </p:sp>
      <p:sp>
        <p:nvSpPr>
          <p:cNvPr id="65" name="Obdélník 64">
            <a:extLst>
              <a:ext uri="{FF2B5EF4-FFF2-40B4-BE49-F238E27FC236}">
                <a16:creationId xmlns:a16="http://schemas.microsoft.com/office/drawing/2014/main" id="{59E044B2-8CD1-488A-8E48-83941AB010AF}"/>
              </a:ext>
            </a:extLst>
          </p:cNvPr>
          <p:cNvSpPr/>
          <p:nvPr/>
        </p:nvSpPr>
        <p:spPr>
          <a:xfrm>
            <a:off x="-3" y="29737098"/>
            <a:ext cx="21383625" cy="620968"/>
          </a:xfrm>
          <a:prstGeom prst="rect">
            <a:avLst/>
          </a:prstGeom>
          <a:solidFill>
            <a:schemeClr val="bg1">
              <a:lumMod val="65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cs-CZ" dirty="0"/>
          </a:p>
        </p:txBody>
      </p:sp>
      <p:graphicFrame>
        <p:nvGraphicFramePr>
          <p:cNvPr id="6" name="Tabulka 5">
            <a:extLst>
              <a:ext uri="{FF2B5EF4-FFF2-40B4-BE49-F238E27FC236}">
                <a16:creationId xmlns:a16="http://schemas.microsoft.com/office/drawing/2014/main" id="{0052EDF8-203C-4E7B-9E86-070C2346B052}"/>
              </a:ext>
            </a:extLst>
          </p:cNvPr>
          <p:cNvGraphicFramePr>
            <a:graphicFrameLocks noGrp="1"/>
          </p:cNvGraphicFramePr>
          <p:nvPr>
            <p:extLst>
              <p:ext uri="{D42A27DB-BD31-4B8C-83A1-F6EECF244321}">
                <p14:modId xmlns:p14="http://schemas.microsoft.com/office/powerpoint/2010/main" val="3979164869"/>
              </p:ext>
            </p:extLst>
          </p:nvPr>
        </p:nvGraphicFramePr>
        <p:xfrm>
          <a:off x="308339" y="7636264"/>
          <a:ext cx="7457237" cy="8699378"/>
        </p:xfrm>
        <a:graphic>
          <a:graphicData uri="http://schemas.openxmlformats.org/drawingml/2006/table">
            <a:tbl>
              <a:tblPr firstRow="1" firstCol="1" bandRow="1"/>
              <a:tblGrid>
                <a:gridCol w="2516074">
                  <a:extLst>
                    <a:ext uri="{9D8B030D-6E8A-4147-A177-3AD203B41FA5}">
                      <a16:colId xmlns:a16="http://schemas.microsoft.com/office/drawing/2014/main" val="1655033393"/>
                    </a:ext>
                  </a:extLst>
                </a:gridCol>
                <a:gridCol w="2580100">
                  <a:extLst>
                    <a:ext uri="{9D8B030D-6E8A-4147-A177-3AD203B41FA5}">
                      <a16:colId xmlns:a16="http://schemas.microsoft.com/office/drawing/2014/main" val="748558209"/>
                    </a:ext>
                  </a:extLst>
                </a:gridCol>
                <a:gridCol w="2361063">
                  <a:extLst>
                    <a:ext uri="{9D8B030D-6E8A-4147-A177-3AD203B41FA5}">
                      <a16:colId xmlns:a16="http://schemas.microsoft.com/office/drawing/2014/main" val="1208566594"/>
                    </a:ext>
                  </a:extLst>
                </a:gridCol>
              </a:tblGrid>
              <a:tr h="473819">
                <a:tc gridSpan="3">
                  <a:txBody>
                    <a:bodyPr/>
                    <a:lstStyle/>
                    <a:p>
                      <a:pPr algn="ctr">
                        <a:lnSpc>
                          <a:spcPct val="115000"/>
                        </a:lnSpc>
                        <a:spcBef>
                          <a:spcPts val="1200"/>
                        </a:spcBef>
                        <a:spcAft>
                          <a:spcPts val="1200"/>
                        </a:spcAft>
                      </a:pPr>
                      <a:r>
                        <a:rPr lang="cs-CZ" sz="2400" dirty="0">
                          <a:effectLst/>
                          <a:latin typeface="Technika" panose="00000500000000000000" pitchFamily="2" charset="-18"/>
                          <a:ea typeface="Calibri" panose="020F0502020204030204" pitchFamily="34" charset="0"/>
                          <a:cs typeface="Times New Roman" panose="02020603050405020304" pitchFamily="18" charset="0"/>
                        </a:rPr>
                        <a:t>Faktory ovlivňující ceny nemovitostí</a:t>
                      </a:r>
                      <a:endParaRPr lang="cs-CZ" sz="2400" dirty="0">
                        <a:effectLst/>
                        <a:latin typeface="Technika Light" panose="00000300000000000000" pitchFamily="2" charset="-18"/>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845176885"/>
                  </a:ext>
                </a:extLst>
              </a:tr>
              <a:tr h="677335">
                <a:tc>
                  <a:txBody>
                    <a:bodyPr/>
                    <a:lstStyle/>
                    <a:p>
                      <a:pPr algn="ctr">
                        <a:lnSpc>
                          <a:spcPct val="150000"/>
                        </a:lnSpc>
                        <a:spcAft>
                          <a:spcPts val="0"/>
                        </a:spcAft>
                      </a:pPr>
                      <a:r>
                        <a:rPr lang="cs-CZ" sz="2000">
                          <a:effectLst/>
                          <a:latin typeface="Technika" panose="00000500000000000000" pitchFamily="2" charset="-18"/>
                          <a:ea typeface="Calibri" panose="020F0502020204030204" pitchFamily="34" charset="0"/>
                          <a:cs typeface="Times New Roman" panose="02020603050405020304" pitchFamily="18" charset="0"/>
                        </a:rPr>
                        <a:t>Nabídkové faktory</a:t>
                      </a:r>
                      <a:endParaRPr lang="cs-CZ" sz="2000">
                        <a:effectLst/>
                        <a:latin typeface="Technika Light" panose="00000300000000000000" pitchFamily="2" charset="-18"/>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50000"/>
                        </a:lnSpc>
                        <a:spcAft>
                          <a:spcPts val="0"/>
                        </a:spcAft>
                      </a:pPr>
                      <a:r>
                        <a:rPr lang="cs-CZ" sz="2000" dirty="0">
                          <a:effectLst/>
                          <a:latin typeface="Technika" panose="00000500000000000000" pitchFamily="2" charset="-18"/>
                          <a:ea typeface="Calibri" panose="020F0502020204030204" pitchFamily="34" charset="0"/>
                          <a:cs typeface="Times New Roman" panose="02020603050405020304" pitchFamily="18" charset="0"/>
                        </a:rPr>
                        <a:t>Poptávkové faktory</a:t>
                      </a:r>
                      <a:endParaRPr lang="cs-CZ" sz="2000" dirty="0">
                        <a:effectLst/>
                        <a:latin typeface="Technika Light" panose="00000300000000000000" pitchFamily="2" charset="-18"/>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50000"/>
                        </a:lnSpc>
                        <a:spcAft>
                          <a:spcPts val="0"/>
                        </a:spcAft>
                      </a:pPr>
                      <a:r>
                        <a:rPr lang="cs-CZ" sz="2000" dirty="0">
                          <a:effectLst/>
                          <a:latin typeface="Technika" panose="00000500000000000000" pitchFamily="2" charset="-18"/>
                          <a:ea typeface="Calibri" panose="020F0502020204030204" pitchFamily="34" charset="0"/>
                          <a:cs typeface="Times New Roman" panose="02020603050405020304" pitchFamily="18" charset="0"/>
                        </a:rPr>
                        <a:t>Ostatní vlivy</a:t>
                      </a:r>
                      <a:endParaRPr lang="cs-CZ" sz="2000" dirty="0">
                        <a:effectLst/>
                        <a:latin typeface="Technika Light" panose="00000300000000000000" pitchFamily="2" charset="-18"/>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4034359969"/>
                  </a:ext>
                </a:extLst>
              </a:tr>
              <a:tr h="1093421">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Schvalovací procesy staveb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Výkonnost ekonomiky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Vliv médií</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7436725"/>
                  </a:ext>
                </a:extLst>
              </a:tr>
              <a:tr h="673540">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Životní prostředí</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Zaměstnanost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Psychologie lidí</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9133070"/>
                  </a:ext>
                </a:extLst>
              </a:tr>
              <a:tr h="1461513">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Územní plánování</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Příjmy domácností a kupní síla obyvatelstva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Očekávání a nálada na trhu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7877950"/>
                  </a:ext>
                </a:extLst>
              </a:tr>
              <a:tr h="977241">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Daňová politika státu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Demografické ukazatele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Zahraniční ekonomický vývoj</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333178"/>
                  </a:ext>
                </a:extLst>
              </a:tr>
              <a:tr h="1475087">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Veřejné zájmy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Úrokové sazby a regulace centrální banky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Politický vývoj</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223124"/>
                  </a:ext>
                </a:extLst>
              </a:tr>
              <a:tr h="1044885">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Náklady stavební výroby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Urbanizace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Válečné konflikty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3755927"/>
                  </a:ext>
                </a:extLst>
              </a:tr>
              <a:tr h="822537">
                <a:tc>
                  <a:txBody>
                    <a:bodyPr/>
                    <a:lstStyle/>
                    <a:p>
                      <a:pPr algn="ctr">
                        <a:lnSpc>
                          <a:spcPct val="150000"/>
                        </a:lnSpc>
                        <a:spcBef>
                          <a:spcPts val="400"/>
                        </a:spcBef>
                        <a:spcAft>
                          <a:spcPts val="200"/>
                        </a:spcAft>
                      </a:pPr>
                      <a:r>
                        <a:rPr lang="cs-CZ" sz="2000">
                          <a:effectLst/>
                          <a:latin typeface="Technika Light" panose="00000300000000000000" pitchFamily="2" charset="-18"/>
                          <a:ea typeface="Calibri" panose="020F0502020204030204" pitchFamily="34" charset="0"/>
                          <a:cs typeface="Times New Roman" panose="02020603050405020304" pitchFamily="18" charset="0"/>
                        </a:rPr>
                        <a:t>Ceny pozemků</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Sdílená ekonomika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400"/>
                        </a:spcBef>
                        <a:spcAft>
                          <a:spcPts val="200"/>
                        </a:spcAft>
                      </a:pPr>
                      <a:r>
                        <a:rPr lang="cs-CZ" sz="2000" dirty="0">
                          <a:effectLst/>
                          <a:latin typeface="Technika Light" panose="00000300000000000000" pitchFamily="2" charset="-18"/>
                          <a:ea typeface="Calibri" panose="020F0502020204030204" pitchFamily="34" charset="0"/>
                          <a:cs typeface="Times New Roman" panose="02020603050405020304" pitchFamily="18" charset="0"/>
                        </a:rPr>
                        <a:t>Přírodní vlivy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7495151"/>
                  </a:ext>
                </a:extLst>
              </a:tr>
            </a:tbl>
          </a:graphicData>
        </a:graphic>
      </p:graphicFrame>
      <p:pic>
        <p:nvPicPr>
          <p:cNvPr id="7" name="Obrázek 6">
            <a:extLst>
              <a:ext uri="{FF2B5EF4-FFF2-40B4-BE49-F238E27FC236}">
                <a16:creationId xmlns:a16="http://schemas.microsoft.com/office/drawing/2014/main" id="{6F6ED85F-26DA-404D-A3BC-2B53D0AEFDAB}"/>
              </a:ext>
            </a:extLst>
          </p:cNvPr>
          <p:cNvPicPr>
            <a:picLocks noChangeAspect="1"/>
          </p:cNvPicPr>
          <p:nvPr/>
        </p:nvPicPr>
        <p:blipFill>
          <a:blip r:embed="rId3"/>
          <a:stretch>
            <a:fillRect/>
          </a:stretch>
        </p:blipFill>
        <p:spPr>
          <a:xfrm>
            <a:off x="889966" y="17886950"/>
            <a:ext cx="9319774" cy="5213788"/>
          </a:xfrm>
          <a:prstGeom prst="rect">
            <a:avLst/>
          </a:prstGeom>
        </p:spPr>
      </p:pic>
      <p:pic>
        <p:nvPicPr>
          <p:cNvPr id="14" name="Obrázek 13">
            <a:extLst>
              <a:ext uri="{FF2B5EF4-FFF2-40B4-BE49-F238E27FC236}">
                <a16:creationId xmlns:a16="http://schemas.microsoft.com/office/drawing/2014/main" id="{C99CF64D-B110-4CF9-8896-B2BDC390D52F}"/>
              </a:ext>
            </a:extLst>
          </p:cNvPr>
          <p:cNvPicPr>
            <a:picLocks noChangeAspect="1"/>
          </p:cNvPicPr>
          <p:nvPr/>
        </p:nvPicPr>
        <p:blipFill>
          <a:blip r:embed="rId4"/>
          <a:stretch>
            <a:fillRect/>
          </a:stretch>
        </p:blipFill>
        <p:spPr>
          <a:xfrm>
            <a:off x="11173886" y="17886950"/>
            <a:ext cx="8446027" cy="5213788"/>
          </a:xfrm>
          <a:prstGeom prst="rect">
            <a:avLst/>
          </a:prstGeom>
        </p:spPr>
      </p:pic>
      <p:pic>
        <p:nvPicPr>
          <p:cNvPr id="17" name="Obrázek 16">
            <a:extLst>
              <a:ext uri="{FF2B5EF4-FFF2-40B4-BE49-F238E27FC236}">
                <a16:creationId xmlns:a16="http://schemas.microsoft.com/office/drawing/2014/main" id="{F9E4EF9C-727D-425E-91E2-F63463A90CD3}"/>
              </a:ext>
            </a:extLst>
          </p:cNvPr>
          <p:cNvPicPr>
            <a:picLocks noChangeAspect="1"/>
          </p:cNvPicPr>
          <p:nvPr/>
        </p:nvPicPr>
        <p:blipFill>
          <a:blip r:embed="rId5"/>
          <a:stretch>
            <a:fillRect/>
          </a:stretch>
        </p:blipFill>
        <p:spPr>
          <a:xfrm>
            <a:off x="889966" y="23860237"/>
            <a:ext cx="9319774" cy="5213789"/>
          </a:xfrm>
          <a:prstGeom prst="rect">
            <a:avLst/>
          </a:prstGeom>
        </p:spPr>
      </p:pic>
      <p:pic>
        <p:nvPicPr>
          <p:cNvPr id="19" name="Obrázek 18">
            <a:extLst>
              <a:ext uri="{FF2B5EF4-FFF2-40B4-BE49-F238E27FC236}">
                <a16:creationId xmlns:a16="http://schemas.microsoft.com/office/drawing/2014/main" id="{7EBA7ECD-1198-41A2-A813-12157026B6D1}"/>
              </a:ext>
            </a:extLst>
          </p:cNvPr>
          <p:cNvPicPr>
            <a:picLocks noChangeAspect="1"/>
          </p:cNvPicPr>
          <p:nvPr/>
        </p:nvPicPr>
        <p:blipFill>
          <a:blip r:embed="rId6"/>
          <a:stretch>
            <a:fillRect/>
          </a:stretch>
        </p:blipFill>
        <p:spPr>
          <a:xfrm>
            <a:off x="11173886" y="23858356"/>
            <a:ext cx="9319774" cy="5183297"/>
          </a:xfrm>
          <a:prstGeom prst="rect">
            <a:avLst/>
          </a:prstGeom>
        </p:spPr>
      </p:pic>
      <p:sp>
        <p:nvSpPr>
          <p:cNvPr id="34" name="TextovéPole 33">
            <a:extLst>
              <a:ext uri="{FF2B5EF4-FFF2-40B4-BE49-F238E27FC236}">
                <a16:creationId xmlns:a16="http://schemas.microsoft.com/office/drawing/2014/main" id="{C8FC2490-96B8-4774-A769-19B6AD1B99AD}"/>
              </a:ext>
            </a:extLst>
          </p:cNvPr>
          <p:cNvSpPr txBox="1"/>
          <p:nvPr/>
        </p:nvSpPr>
        <p:spPr>
          <a:xfrm>
            <a:off x="11173886" y="29116355"/>
            <a:ext cx="4411857" cy="400110"/>
          </a:xfrm>
          <a:prstGeom prst="rect">
            <a:avLst/>
          </a:prstGeom>
          <a:noFill/>
        </p:spPr>
        <p:txBody>
          <a:bodyPr wrap="square" rtlCol="0">
            <a:spAutoFit/>
          </a:bodyPr>
          <a:lstStyle/>
          <a:p>
            <a:pPr algn="just"/>
            <a:r>
              <a:rPr lang="cs-CZ" sz="2000" dirty="0">
                <a:latin typeface="Technika Light" panose="00000300000000000000" pitchFamily="2" charset="-18"/>
              </a:rPr>
              <a:t>Zdroj: vlastní dle </a:t>
            </a:r>
            <a:r>
              <a:rPr lang="cs-CZ" sz="2000" dirty="0" err="1">
                <a:latin typeface="Technika Light" panose="00000300000000000000" pitchFamily="2" charset="-18"/>
              </a:rPr>
              <a:t>Deloitte</a:t>
            </a:r>
            <a:r>
              <a:rPr lang="cs-CZ" sz="2000" dirty="0">
                <a:latin typeface="Technika Light" panose="00000300000000000000" pitchFamily="2" charset="-18"/>
              </a:rPr>
              <a:t> </a:t>
            </a:r>
            <a:r>
              <a:rPr lang="cs-CZ" sz="2000" dirty="0" err="1">
                <a:latin typeface="Technika Light" panose="00000300000000000000" pitchFamily="2" charset="-18"/>
              </a:rPr>
              <a:t>real</a:t>
            </a:r>
            <a:r>
              <a:rPr lang="cs-CZ" sz="2000" dirty="0">
                <a:latin typeface="Technika Light" panose="00000300000000000000" pitchFamily="2" charset="-18"/>
              </a:rPr>
              <a:t> index </a:t>
            </a:r>
          </a:p>
        </p:txBody>
      </p:sp>
      <p:sp>
        <p:nvSpPr>
          <p:cNvPr id="35" name="TextovéPole 34">
            <a:extLst>
              <a:ext uri="{FF2B5EF4-FFF2-40B4-BE49-F238E27FC236}">
                <a16:creationId xmlns:a16="http://schemas.microsoft.com/office/drawing/2014/main" id="{E9C13B0F-6C41-492B-A16B-14200A9D8311}"/>
              </a:ext>
            </a:extLst>
          </p:cNvPr>
          <p:cNvSpPr txBox="1"/>
          <p:nvPr/>
        </p:nvSpPr>
        <p:spPr>
          <a:xfrm>
            <a:off x="889966" y="29205507"/>
            <a:ext cx="2699395" cy="400110"/>
          </a:xfrm>
          <a:prstGeom prst="rect">
            <a:avLst/>
          </a:prstGeom>
          <a:noFill/>
        </p:spPr>
        <p:txBody>
          <a:bodyPr wrap="square" rtlCol="0">
            <a:spAutoFit/>
          </a:bodyPr>
          <a:lstStyle/>
          <a:p>
            <a:pPr algn="just"/>
            <a:r>
              <a:rPr lang="cs-CZ" sz="2000" dirty="0">
                <a:latin typeface="Technika Light" panose="00000300000000000000" pitchFamily="2" charset="-18"/>
              </a:rPr>
              <a:t>Zdroj: vlastní dle ČSÚ</a:t>
            </a:r>
          </a:p>
        </p:txBody>
      </p:sp>
      <p:sp>
        <p:nvSpPr>
          <p:cNvPr id="36" name="TextovéPole 35">
            <a:extLst>
              <a:ext uri="{FF2B5EF4-FFF2-40B4-BE49-F238E27FC236}">
                <a16:creationId xmlns:a16="http://schemas.microsoft.com/office/drawing/2014/main" id="{B4341B4C-8B19-4C92-8445-79CF4B65D0F0}"/>
              </a:ext>
            </a:extLst>
          </p:cNvPr>
          <p:cNvSpPr txBox="1"/>
          <p:nvPr/>
        </p:nvSpPr>
        <p:spPr>
          <a:xfrm>
            <a:off x="889966" y="23229573"/>
            <a:ext cx="2699395" cy="400110"/>
          </a:xfrm>
          <a:prstGeom prst="rect">
            <a:avLst/>
          </a:prstGeom>
          <a:noFill/>
        </p:spPr>
        <p:txBody>
          <a:bodyPr wrap="square" rtlCol="0">
            <a:spAutoFit/>
          </a:bodyPr>
          <a:lstStyle/>
          <a:p>
            <a:pPr algn="just"/>
            <a:r>
              <a:rPr lang="cs-CZ" sz="2000" dirty="0">
                <a:latin typeface="Technika Light" panose="00000300000000000000" pitchFamily="2" charset="-18"/>
              </a:rPr>
              <a:t>Zdroj: vlastní dle ČSÚ</a:t>
            </a:r>
          </a:p>
        </p:txBody>
      </p:sp>
      <p:sp>
        <p:nvSpPr>
          <p:cNvPr id="37" name="TextovéPole 36">
            <a:extLst>
              <a:ext uri="{FF2B5EF4-FFF2-40B4-BE49-F238E27FC236}">
                <a16:creationId xmlns:a16="http://schemas.microsoft.com/office/drawing/2014/main" id="{011EB83B-6330-4A54-9004-6A1136AC945D}"/>
              </a:ext>
            </a:extLst>
          </p:cNvPr>
          <p:cNvSpPr txBox="1"/>
          <p:nvPr/>
        </p:nvSpPr>
        <p:spPr>
          <a:xfrm>
            <a:off x="11173886" y="23197043"/>
            <a:ext cx="7073171" cy="400110"/>
          </a:xfrm>
          <a:prstGeom prst="rect">
            <a:avLst/>
          </a:prstGeom>
          <a:noFill/>
        </p:spPr>
        <p:txBody>
          <a:bodyPr wrap="square" rtlCol="0">
            <a:spAutoFit/>
          </a:bodyPr>
          <a:lstStyle/>
          <a:p>
            <a:pPr algn="just"/>
            <a:r>
              <a:rPr lang="cs-CZ" sz="2000" dirty="0">
                <a:latin typeface="Technika Light" panose="00000300000000000000" pitchFamily="2" charset="-18"/>
              </a:rPr>
              <a:t>Zdroj: vlastní dle </a:t>
            </a:r>
            <a:r>
              <a:rPr lang="cs-CZ" sz="2000" dirty="0" err="1">
                <a:latin typeface="Technika Light" panose="00000300000000000000" pitchFamily="2" charset="-18"/>
              </a:rPr>
              <a:t>Trigema</a:t>
            </a:r>
            <a:r>
              <a:rPr lang="cs-CZ" sz="2000" dirty="0">
                <a:latin typeface="Technika Light" panose="00000300000000000000" pitchFamily="2" charset="-18"/>
              </a:rPr>
              <a:t>, Skanska Reality a </a:t>
            </a:r>
            <a:r>
              <a:rPr lang="cs-CZ" sz="2000" dirty="0" err="1">
                <a:latin typeface="Technika Light" panose="00000300000000000000" pitchFamily="2" charset="-18"/>
              </a:rPr>
              <a:t>Central</a:t>
            </a:r>
            <a:r>
              <a:rPr lang="cs-CZ" sz="2000" dirty="0">
                <a:latin typeface="Technika Light" panose="00000300000000000000" pitchFamily="2" charset="-18"/>
              </a:rPr>
              <a:t> Group</a:t>
            </a:r>
          </a:p>
        </p:txBody>
      </p:sp>
    </p:spTree>
    <p:extLst>
      <p:ext uri="{BB962C8B-B14F-4D97-AF65-F5344CB8AC3E}">
        <p14:creationId xmlns:p14="http://schemas.microsoft.com/office/powerpoint/2010/main" val="535152594"/>
      </p:ext>
    </p:extLst>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TotalTime>
  <Words>628</Words>
  <Application>Microsoft Office PowerPoint</Application>
  <PresentationFormat>Vlastní</PresentationFormat>
  <Paragraphs>47</Paragraphs>
  <Slides>1</Slides>
  <Notes>1</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vt:i4>
      </vt:variant>
    </vt:vector>
  </HeadingPairs>
  <TitlesOfParts>
    <vt:vector size="8" baseType="lpstr">
      <vt:lpstr>Arial</vt:lpstr>
      <vt:lpstr>Calibri</vt:lpstr>
      <vt:lpstr>Calibri Light</vt:lpstr>
      <vt:lpstr>Technika</vt:lpstr>
      <vt:lpstr>Technika Light</vt:lpstr>
      <vt:lpstr>Times New Roman</vt:lpstr>
      <vt:lpstr>Motiv Office</vt:lpstr>
      <vt:lpstr>Masarykův ústav vyšších studií ČVUT v Praze  Analýza vývoje trhu s bydlením v Praze a okolí a jeho predikce Diplomová práce – akademický rok 2017/2018 Kryštof Kovanda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emulinka</dc:creator>
  <cp:lastModifiedBy>PC</cp:lastModifiedBy>
  <cp:revision>44</cp:revision>
  <dcterms:created xsi:type="dcterms:W3CDTF">2018-01-03T17:33:27Z</dcterms:created>
  <dcterms:modified xsi:type="dcterms:W3CDTF">2018-05-01T19:19:04Z</dcterms:modified>
</cp:coreProperties>
</file>