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21383625"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26" d="100"/>
          <a:sy n="26" d="100"/>
        </p:scale>
        <p:origin x="301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cs-CZ" smtClean="0"/>
              <a:t>Kliknutím lze upravit styl.</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cs-CZ" smtClean="0"/>
              <a:t>Kliknutím můžete upravit styl předlohy.</a:t>
            </a:r>
            <a:endParaRPr lang="en-US" dirty="0"/>
          </a:p>
        </p:txBody>
      </p:sp>
      <p:sp>
        <p:nvSpPr>
          <p:cNvPr id="4" name="Date Placeholder 3"/>
          <p:cNvSpPr>
            <a:spLocks noGrp="1"/>
          </p:cNvSpPr>
          <p:nvPr>
            <p:ph type="dt" sz="half" idx="10"/>
          </p:nvPr>
        </p:nvSpPr>
        <p:spPr/>
        <p:txBody>
          <a:bodyPr/>
          <a:lstStyle/>
          <a:p>
            <a:fld id="{42DA8E12-92CA-497D-81D8-F8911024D502}" type="datetimeFigureOut">
              <a:rPr lang="cs-CZ" smtClean="0"/>
              <a:t>28.04.2017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3608869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2DA8E12-92CA-497D-81D8-F8911024D502}" type="datetimeFigureOut">
              <a:rPr lang="cs-CZ" smtClean="0"/>
              <a:t>28.04.2017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508247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cs-CZ" smtClean="0"/>
              <a:t>Kliknutím lze upravit styl.</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r>
              <a:rPr lang="cs-CZ" smtClean="0"/>
              <a:t>Upravte styly předlohy textu.</a:t>
            </a:r>
          </a:p>
        </p:txBody>
      </p:sp>
      <p:sp>
        <p:nvSpPr>
          <p:cNvPr id="4" name="Date Placeholder 3"/>
          <p:cNvSpPr>
            <a:spLocks noGrp="1"/>
          </p:cNvSpPr>
          <p:nvPr>
            <p:ph type="dt" sz="half" idx="10"/>
          </p:nvPr>
        </p:nvSpPr>
        <p:spPr/>
        <p:txBody>
          <a:bodyPr/>
          <a:lstStyle/>
          <a:p>
            <a:fld id="{42DA8E12-92CA-497D-81D8-F8911024D502}" type="datetimeFigureOut">
              <a:rPr lang="cs-CZ" smtClean="0"/>
              <a:t>28.04.2017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4119860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42DA8E12-92CA-497D-81D8-F8911024D502}" type="datetimeFigureOut">
              <a:rPr lang="cs-CZ" smtClean="0"/>
              <a:t>28.04.2017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3450456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cs-CZ" smtClean="0"/>
              <a:t>Kliknutím lze upravit styl.</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smtClean="0"/>
              <a:t>Upravte styly předlohy textu.</a:t>
            </a:r>
          </a:p>
        </p:txBody>
      </p:sp>
      <p:sp>
        <p:nvSpPr>
          <p:cNvPr id="4" name="Content Placeholder 3"/>
          <p:cNvSpPr>
            <a:spLocks noGrp="1"/>
          </p:cNvSpPr>
          <p:nvPr>
            <p:ph sz="half" idx="2"/>
          </p:nvPr>
        </p:nvSpPr>
        <p:spPr>
          <a:xfrm>
            <a:off x="1472912" y="11058863"/>
            <a:ext cx="9046274" cy="16265921"/>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cs-CZ" smtClean="0"/>
              <a:t>Upravte styly předlohy textu.</a:t>
            </a:r>
          </a:p>
        </p:txBody>
      </p:sp>
      <p:sp>
        <p:nvSpPr>
          <p:cNvPr id="6" name="Content Placeholder 5"/>
          <p:cNvSpPr>
            <a:spLocks noGrp="1"/>
          </p:cNvSpPr>
          <p:nvPr>
            <p:ph sz="quarter" idx="4"/>
          </p:nvPr>
        </p:nvSpPr>
        <p:spPr>
          <a:xfrm>
            <a:off x="10825461" y="11058863"/>
            <a:ext cx="9090826" cy="16265921"/>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42DA8E12-92CA-497D-81D8-F8911024D502}" type="datetimeFigureOut">
              <a:rPr lang="cs-CZ" smtClean="0"/>
              <a:t>28.04.2017</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2553877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42DA8E12-92CA-497D-81D8-F8911024D502}" type="datetimeFigureOut">
              <a:rPr lang="cs-CZ" smtClean="0"/>
              <a:t>28.04.2017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3555289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DA8E12-92CA-497D-81D8-F8911024D502}" type="datetimeFigureOut">
              <a:rPr lang="cs-CZ" smtClean="0"/>
              <a:t>28.04.2017</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21992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cs-CZ" smtClean="0"/>
              <a:t>Kliknutím lze upravit styl.</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cs-CZ" smtClean="0"/>
              <a:t>Upravte styly předlohy textu.</a:t>
            </a:r>
          </a:p>
        </p:txBody>
      </p:sp>
      <p:sp>
        <p:nvSpPr>
          <p:cNvPr id="5" name="Date Placeholder 4"/>
          <p:cNvSpPr>
            <a:spLocks noGrp="1"/>
          </p:cNvSpPr>
          <p:nvPr>
            <p:ph type="dt" sz="half" idx="10"/>
          </p:nvPr>
        </p:nvSpPr>
        <p:spPr/>
        <p:txBody>
          <a:bodyPr/>
          <a:lstStyle/>
          <a:p>
            <a:fld id="{42DA8E12-92CA-497D-81D8-F8911024D502}" type="datetimeFigureOut">
              <a:rPr lang="cs-CZ" smtClean="0"/>
              <a:t>28.04.2017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351116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cs-CZ" smtClean="0"/>
              <a:t>Upravte styly předlohy textu.</a:t>
            </a:r>
          </a:p>
        </p:txBody>
      </p:sp>
      <p:sp>
        <p:nvSpPr>
          <p:cNvPr id="5" name="Date Placeholder 4"/>
          <p:cNvSpPr>
            <a:spLocks noGrp="1"/>
          </p:cNvSpPr>
          <p:nvPr>
            <p:ph type="dt" sz="half" idx="10"/>
          </p:nvPr>
        </p:nvSpPr>
        <p:spPr/>
        <p:txBody>
          <a:bodyPr/>
          <a:lstStyle/>
          <a:p>
            <a:fld id="{42DA8E12-92CA-497D-81D8-F8911024D502}" type="datetimeFigureOut">
              <a:rPr lang="cs-CZ" smtClean="0"/>
              <a:t>28.04.2017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257510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2DA8E12-92CA-497D-81D8-F8911024D502}" type="datetimeFigureOut">
              <a:rPr lang="cs-CZ" smtClean="0"/>
              <a:t>28.04.2017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3684554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2DA8E12-92CA-497D-81D8-F8911024D502}" type="datetimeFigureOut">
              <a:rPr lang="cs-CZ" smtClean="0"/>
              <a:t>28.04.2017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E47704D-15CD-4D43-8B02-1337969C107C}" type="slidenum">
              <a:rPr lang="cs-CZ" smtClean="0"/>
              <a:t>‹#›</a:t>
            </a:fld>
            <a:endParaRPr lang="cs-CZ"/>
          </a:p>
        </p:txBody>
      </p:sp>
    </p:spTree>
    <p:extLst>
      <p:ext uri="{BB962C8B-B14F-4D97-AF65-F5344CB8AC3E}">
        <p14:creationId xmlns:p14="http://schemas.microsoft.com/office/powerpoint/2010/main" val="300503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75000"/>
                  </a:schemeClr>
                </a:solidFill>
              </a:defRPr>
            </a:lvl1pPr>
          </a:lstStyle>
          <a:p>
            <a:fld id="{42DA8E12-92CA-497D-81D8-F8911024D502}" type="datetimeFigureOut">
              <a:rPr lang="cs-CZ" smtClean="0"/>
              <a:t>28.04.2017</a:t>
            </a:fld>
            <a:endParaRPr lang="cs-CZ"/>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75000"/>
                  </a:schemeClr>
                </a:solidFill>
              </a:defRPr>
            </a:lvl1pPr>
          </a:lstStyle>
          <a:p>
            <a:fld id="{4E47704D-15CD-4D43-8B02-1337969C107C}" type="slidenum">
              <a:rPr lang="cs-CZ" smtClean="0"/>
              <a:t>‹#›</a:t>
            </a:fld>
            <a:endParaRPr lang="cs-CZ"/>
          </a:p>
        </p:txBody>
      </p:sp>
    </p:spTree>
    <p:extLst>
      <p:ext uri="{BB962C8B-B14F-4D97-AF65-F5344CB8AC3E}">
        <p14:creationId xmlns:p14="http://schemas.microsoft.com/office/powerpoint/2010/main" val="27795516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470124" y="1611882"/>
            <a:ext cx="18443377" cy="5054884"/>
          </a:xfrm>
          <a:ln w="12700">
            <a:solidFill>
              <a:schemeClr val="accent1">
                <a:lumMod val="60000"/>
                <a:lumOff val="40000"/>
              </a:schemeClr>
            </a:solidFill>
          </a:ln>
        </p:spPr>
        <p:txBody>
          <a:bodyPr>
            <a:normAutofit/>
          </a:bodyPr>
          <a:lstStyle/>
          <a:p>
            <a:pPr algn="ctr"/>
            <a:r>
              <a:rPr lang="cs-CZ" sz="8900" b="1" dirty="0" smtClean="0">
                <a:solidFill>
                  <a:schemeClr val="accent1">
                    <a:lumMod val="75000"/>
                  </a:schemeClr>
                </a:solidFill>
                <a:latin typeface="Technika Light" panose="00000300000000000000" pitchFamily="2" charset="-18"/>
              </a:rPr>
              <a:t>Zaměstnávání osob se zdravotním postižením</a:t>
            </a:r>
            <a:r>
              <a:rPr lang="cs-CZ" sz="8800" dirty="0" smtClean="0"/>
              <a:t/>
            </a:r>
            <a:br>
              <a:rPr lang="cs-CZ" sz="8800" dirty="0" smtClean="0"/>
            </a:br>
            <a:r>
              <a:rPr lang="cs-CZ" sz="3600" dirty="0" smtClean="0">
                <a:solidFill>
                  <a:schemeClr val="bg2">
                    <a:lumMod val="25000"/>
                  </a:schemeClr>
                </a:solidFill>
                <a:latin typeface="Technika Light" panose="00000300000000000000" pitchFamily="2" charset="-18"/>
              </a:rPr>
              <a:t>Bakalářská práce</a:t>
            </a:r>
            <a:br>
              <a:rPr lang="cs-CZ" sz="3600" dirty="0" smtClean="0">
                <a:solidFill>
                  <a:schemeClr val="bg2">
                    <a:lumMod val="25000"/>
                  </a:schemeClr>
                </a:solidFill>
                <a:latin typeface="Technika Light" panose="00000300000000000000" pitchFamily="2" charset="-18"/>
              </a:rPr>
            </a:br>
            <a:r>
              <a:rPr lang="cs-CZ" sz="3600" dirty="0" smtClean="0">
                <a:solidFill>
                  <a:schemeClr val="bg2">
                    <a:lumMod val="25000"/>
                  </a:schemeClr>
                </a:solidFill>
                <a:latin typeface="Technika Light" panose="00000300000000000000" pitchFamily="2" charset="-18"/>
              </a:rPr>
              <a:t>Tereza Veselá</a:t>
            </a:r>
            <a:br>
              <a:rPr lang="cs-CZ" sz="3600" dirty="0" smtClean="0">
                <a:solidFill>
                  <a:schemeClr val="bg2">
                    <a:lumMod val="25000"/>
                  </a:schemeClr>
                </a:solidFill>
                <a:latin typeface="Technika Light" panose="00000300000000000000" pitchFamily="2" charset="-18"/>
              </a:rPr>
            </a:br>
            <a:r>
              <a:rPr lang="cs-CZ" sz="3600" dirty="0" smtClean="0">
                <a:solidFill>
                  <a:schemeClr val="bg2">
                    <a:lumMod val="25000"/>
                  </a:schemeClr>
                </a:solidFill>
                <a:latin typeface="Technika Light" panose="00000300000000000000" pitchFamily="2" charset="-18"/>
              </a:rPr>
              <a:t>Personální management v průmyslových podnicích</a:t>
            </a:r>
            <a:br>
              <a:rPr lang="cs-CZ" sz="3600" dirty="0" smtClean="0">
                <a:solidFill>
                  <a:schemeClr val="bg2">
                    <a:lumMod val="25000"/>
                  </a:schemeClr>
                </a:solidFill>
                <a:latin typeface="Technika Light" panose="00000300000000000000" pitchFamily="2" charset="-18"/>
              </a:rPr>
            </a:br>
            <a:r>
              <a:rPr lang="cs-CZ" sz="3600" dirty="0" smtClean="0">
                <a:solidFill>
                  <a:schemeClr val="bg2">
                    <a:lumMod val="25000"/>
                  </a:schemeClr>
                </a:solidFill>
                <a:latin typeface="Technika Light" panose="00000300000000000000" pitchFamily="2" charset="-18"/>
              </a:rPr>
              <a:t>Masarykův ústav vyšších studií ČVUT v Praze</a:t>
            </a:r>
            <a:endParaRPr lang="cs-CZ" sz="8800" dirty="0">
              <a:solidFill>
                <a:schemeClr val="bg2">
                  <a:lumMod val="25000"/>
                </a:schemeClr>
              </a:solidFill>
              <a:latin typeface="Technika Light" panose="00000300000000000000" pitchFamily="2" charset="-18"/>
            </a:endParaRPr>
          </a:p>
        </p:txBody>
      </p:sp>
      <p:sp>
        <p:nvSpPr>
          <p:cNvPr id="3" name="Zástupný symbol pro obsah 2"/>
          <p:cNvSpPr>
            <a:spLocks noGrp="1"/>
          </p:cNvSpPr>
          <p:nvPr>
            <p:ph idx="1"/>
          </p:nvPr>
        </p:nvSpPr>
        <p:spPr>
          <a:xfrm>
            <a:off x="703208" y="7906127"/>
            <a:ext cx="9886134" cy="9231499"/>
          </a:xfrm>
        </p:spPr>
        <p:txBody>
          <a:bodyPr>
            <a:normAutofit fontScale="55000" lnSpcReduction="20000"/>
          </a:bodyPr>
          <a:lstStyle/>
          <a:p>
            <a:pPr marL="0" indent="0">
              <a:buNone/>
            </a:pPr>
            <a:r>
              <a:rPr lang="cs-CZ" sz="8600" b="1" dirty="0">
                <a:solidFill>
                  <a:schemeClr val="accent1">
                    <a:lumMod val="75000"/>
                  </a:schemeClr>
                </a:solidFill>
                <a:latin typeface="Technika Light" panose="00000300000000000000" pitchFamily="2" charset="-18"/>
              </a:rPr>
              <a:t>Abstrakt</a:t>
            </a:r>
          </a:p>
          <a:p>
            <a:pPr marL="0" indent="0" algn="just">
              <a:lnSpc>
                <a:spcPct val="120000"/>
              </a:lnSpc>
              <a:buNone/>
            </a:pPr>
            <a:r>
              <a:rPr lang="cs-CZ" sz="5800" dirty="0">
                <a:solidFill>
                  <a:schemeClr val="bg2">
                    <a:lumMod val="25000"/>
                  </a:schemeClr>
                </a:solidFill>
                <a:latin typeface="Technika Light" panose="00000300000000000000" pitchFamily="2" charset="-18"/>
              </a:rPr>
              <a:t>Obsahem této práce jsou informace o zaměstnávání osob se zdravotním postižením. Vysvětlení kdo je osoba se zdravotním postižením. Popis základních forem zaměstnávání osob se zdravotním postižením. Právní úprava. Práva a povinnosti zaměstnavatelů. Přínosy zaměstnávání osob se zdravotním postižením pro zaměstnavatele. Cíl této práce je zjištění a porovnání jak probíhá zaměstnávání osob se zdravotním postižením ve třech odlišných společnostech. Použitá výzkumná metoda je strukturovaný rozhovor. Výsledky výzkumu jsou popisy toho, jak probíhá zaměstnávání osob se zdravotním postižením v jednotlivých společnostech. Závěr výzkumné části jsou doporučení společnostem v oblasti zaměstnávání osob se zdravotním postižením</a:t>
            </a:r>
            <a:r>
              <a:rPr lang="cs-CZ" sz="4600" dirty="0">
                <a:latin typeface="Technika Light" panose="00000300000000000000" pitchFamily="2" charset="-18"/>
              </a:rPr>
              <a:t>.</a:t>
            </a:r>
          </a:p>
        </p:txBody>
      </p:sp>
      <p:sp>
        <p:nvSpPr>
          <p:cNvPr id="5" name="TextovéPole 4"/>
          <p:cNvSpPr txBox="1"/>
          <p:nvPr/>
        </p:nvSpPr>
        <p:spPr>
          <a:xfrm>
            <a:off x="10913806" y="7794561"/>
            <a:ext cx="9527459" cy="9328195"/>
          </a:xfrm>
          <a:prstGeom prst="rect">
            <a:avLst/>
          </a:prstGeom>
          <a:noFill/>
        </p:spPr>
        <p:txBody>
          <a:bodyPr wrap="square" rtlCol="0">
            <a:spAutoFit/>
          </a:bodyPr>
          <a:lstStyle/>
          <a:p>
            <a:r>
              <a:rPr lang="en-US" sz="4700" b="1" dirty="0" smtClean="0">
                <a:solidFill>
                  <a:schemeClr val="accent1">
                    <a:lumMod val="75000"/>
                  </a:schemeClr>
                </a:solidFill>
                <a:latin typeface="Technika Light" panose="00000300000000000000" pitchFamily="2" charset="-18"/>
              </a:rPr>
              <a:t>Abstract</a:t>
            </a:r>
            <a:endParaRPr lang="cs-CZ" sz="4700" b="1" dirty="0">
              <a:solidFill>
                <a:schemeClr val="accent1">
                  <a:lumMod val="75000"/>
                </a:schemeClr>
              </a:solidFill>
              <a:latin typeface="Technika Light" panose="00000300000000000000" pitchFamily="2" charset="-18"/>
            </a:endParaRPr>
          </a:p>
          <a:p>
            <a:pPr algn="just">
              <a:spcBef>
                <a:spcPts val="2300"/>
              </a:spcBef>
            </a:pPr>
            <a:r>
              <a:rPr lang="en-US" sz="3200" dirty="0">
                <a:solidFill>
                  <a:schemeClr val="bg2">
                    <a:lumMod val="25000"/>
                  </a:schemeClr>
                </a:solidFill>
                <a:latin typeface="Technika Light" panose="00000300000000000000" pitchFamily="2" charset="-18"/>
              </a:rPr>
              <a:t>The content of this thesis is clarify relationship between employer and employee with disabilities. In the first part of my thesis I describe disability person from definition of Czech law, main forms of their employment and their rights and duties, employer benefits and obligation .Main goal of the thesis is compare condition of disabilities work environment in three different companies. Structured dialog has been used as research method. Results of this research are three definitions of disabilities work environment in companies mentioned above. Conclusion of my work are recommendations to companies in the field of employment disabilities. </a:t>
            </a:r>
            <a:endParaRPr lang="cs-CZ" sz="3200" dirty="0">
              <a:solidFill>
                <a:schemeClr val="bg2">
                  <a:lumMod val="25000"/>
                </a:schemeClr>
              </a:solidFill>
              <a:latin typeface="Technika Light" panose="00000300000000000000" pitchFamily="2" charset="-18"/>
            </a:endParaRPr>
          </a:p>
          <a:p>
            <a:pPr algn="just"/>
            <a:endParaRPr lang="cs-CZ" sz="5400" dirty="0"/>
          </a:p>
        </p:txBody>
      </p:sp>
      <p:sp>
        <p:nvSpPr>
          <p:cNvPr id="6" name="TextovéPole 5"/>
          <p:cNvSpPr txBox="1"/>
          <p:nvPr/>
        </p:nvSpPr>
        <p:spPr>
          <a:xfrm>
            <a:off x="678425" y="19880827"/>
            <a:ext cx="20470762" cy="9233297"/>
          </a:xfrm>
          <a:prstGeom prst="rect">
            <a:avLst/>
          </a:prstGeom>
          <a:noFill/>
        </p:spPr>
        <p:txBody>
          <a:bodyPr wrap="square" rtlCol="0">
            <a:spAutoFit/>
          </a:bodyPr>
          <a:lstStyle/>
          <a:p>
            <a:r>
              <a:rPr lang="cs-CZ" sz="4700" b="1" dirty="0" smtClean="0">
                <a:solidFill>
                  <a:schemeClr val="accent1">
                    <a:lumMod val="75000"/>
                  </a:schemeClr>
                </a:solidFill>
                <a:latin typeface="Technika Light" panose="00000300000000000000" pitchFamily="2" charset="-18"/>
              </a:rPr>
              <a:t>Výstupy výzkumu</a:t>
            </a:r>
          </a:p>
          <a:p>
            <a:pPr marL="742950" indent="-742950">
              <a:buFont typeface="+mj-lt"/>
              <a:buAutoNum type="arabicParenR"/>
            </a:pPr>
            <a:r>
              <a:rPr lang="cs-CZ" sz="3600" dirty="0" smtClean="0">
                <a:solidFill>
                  <a:schemeClr val="bg2">
                    <a:lumMod val="25000"/>
                  </a:schemeClr>
                </a:solidFill>
                <a:latin typeface="Technika Light" panose="00000300000000000000" pitchFamily="2" charset="-18"/>
              </a:rPr>
              <a:t>Společnosti zaměstnávají osoby s fyzickým i mentálním zdravotním postižením či  zdravotním znevýhodněním</a:t>
            </a:r>
          </a:p>
          <a:p>
            <a:pPr marL="742950" indent="-742950">
              <a:buFont typeface="+mj-lt"/>
              <a:buAutoNum type="arabicParenR"/>
            </a:pPr>
            <a:r>
              <a:rPr lang="cs-CZ" sz="3600" b="1" dirty="0">
                <a:solidFill>
                  <a:schemeClr val="bg2">
                    <a:lumMod val="25000"/>
                  </a:schemeClr>
                </a:solidFill>
                <a:latin typeface="Technika Light" panose="00000300000000000000" pitchFamily="2" charset="-18"/>
              </a:rPr>
              <a:t>Osoby se zdravotním postižením jsou v uvedených společnostech zaměstnávány na speciálně </a:t>
            </a:r>
            <a:r>
              <a:rPr lang="cs-CZ" sz="3600" b="1" dirty="0" smtClean="0">
                <a:solidFill>
                  <a:schemeClr val="bg2">
                    <a:lumMod val="25000"/>
                  </a:schemeClr>
                </a:solidFill>
                <a:latin typeface="Technika Light" panose="00000300000000000000" pitchFamily="2" charset="-18"/>
              </a:rPr>
              <a:t>přizpůsobených </a:t>
            </a:r>
            <a:r>
              <a:rPr lang="cs-CZ" sz="3600" b="1" dirty="0">
                <a:solidFill>
                  <a:schemeClr val="bg2">
                    <a:lumMod val="25000"/>
                  </a:schemeClr>
                </a:solidFill>
                <a:latin typeface="Technika Light" panose="00000300000000000000" pitchFamily="2" charset="-18"/>
              </a:rPr>
              <a:t>pracovních </a:t>
            </a:r>
            <a:r>
              <a:rPr lang="cs-CZ" sz="3600" b="1" dirty="0" smtClean="0">
                <a:solidFill>
                  <a:schemeClr val="bg2">
                    <a:lumMod val="25000"/>
                  </a:schemeClr>
                </a:solidFill>
                <a:latin typeface="Technika Light" panose="00000300000000000000" pitchFamily="2" charset="-18"/>
              </a:rPr>
              <a:t>místech, ve většině případů stávajících.</a:t>
            </a:r>
          </a:p>
          <a:p>
            <a:pPr marL="742950" indent="-742950">
              <a:buFont typeface="+mj-lt"/>
              <a:buAutoNum type="arabicParenR"/>
            </a:pPr>
            <a:r>
              <a:rPr lang="cs-CZ" sz="3600" b="1" dirty="0" smtClean="0">
                <a:solidFill>
                  <a:schemeClr val="bg2">
                    <a:lumMod val="25000"/>
                  </a:schemeClr>
                </a:solidFill>
                <a:latin typeface="Technika Light" panose="00000300000000000000" pitchFamily="2" charset="-18"/>
              </a:rPr>
              <a:t>Česká spořitelna a Anonymní společnost nespolupracují s organizacemi sdružující osoby se zdravotním postižením, při jejich zaměstnávání.</a:t>
            </a:r>
          </a:p>
          <a:p>
            <a:r>
              <a:rPr lang="cs-CZ" sz="3600" b="1" dirty="0">
                <a:solidFill>
                  <a:schemeClr val="bg2">
                    <a:lumMod val="25000"/>
                  </a:schemeClr>
                </a:solidFill>
                <a:latin typeface="Technika Light" panose="00000300000000000000" pitchFamily="2" charset="-18"/>
              </a:rPr>
              <a:t>	 </a:t>
            </a:r>
            <a:r>
              <a:rPr lang="cs-CZ" sz="3600" b="1" dirty="0" smtClean="0">
                <a:solidFill>
                  <a:schemeClr val="bg2">
                    <a:lumMod val="25000"/>
                  </a:schemeClr>
                </a:solidFill>
                <a:latin typeface="Technika Light" panose="00000300000000000000" pitchFamily="2" charset="-18"/>
              </a:rPr>
              <a:t>  Café AdAstra je provozována obecně prospěšnou společností, která sdružuje osoby se 		  	   zdravotním postižením.</a:t>
            </a:r>
          </a:p>
          <a:p>
            <a:pPr marL="742950" indent="-742950">
              <a:buFont typeface="+mj-lt"/>
              <a:buAutoNum type="arabicParenR" startAt="4"/>
            </a:pPr>
            <a:r>
              <a:rPr lang="cs-CZ" sz="3600" dirty="0" smtClean="0">
                <a:solidFill>
                  <a:schemeClr val="bg2">
                    <a:lumMod val="25000"/>
                  </a:schemeClr>
                </a:solidFill>
                <a:latin typeface="Technika Light" panose="00000300000000000000" pitchFamily="2" charset="-18"/>
              </a:rPr>
              <a:t>Česká spořitelna a Café AdAstra nepožívají příspěvků od státu na zaměstnávání osob se zdravotním postižením.</a:t>
            </a:r>
          </a:p>
          <a:p>
            <a:r>
              <a:rPr lang="cs-CZ" sz="3600" dirty="0">
                <a:solidFill>
                  <a:schemeClr val="bg2">
                    <a:lumMod val="25000"/>
                  </a:schemeClr>
                </a:solidFill>
                <a:latin typeface="Technika Light" panose="00000300000000000000" pitchFamily="2" charset="-18"/>
              </a:rPr>
              <a:t>	</a:t>
            </a:r>
            <a:r>
              <a:rPr lang="cs-CZ" sz="3600" dirty="0" smtClean="0">
                <a:solidFill>
                  <a:schemeClr val="bg2">
                    <a:lumMod val="25000"/>
                  </a:schemeClr>
                </a:solidFill>
                <a:latin typeface="Technika Light" panose="00000300000000000000" pitchFamily="2" charset="-18"/>
              </a:rPr>
              <a:t>   Anonymní společnost těchto příspěvků požívá.</a:t>
            </a:r>
          </a:p>
          <a:p>
            <a:pPr marL="742950" indent="-742950">
              <a:buFont typeface="+mj-lt"/>
              <a:buAutoNum type="arabicParenR" startAt="5"/>
            </a:pPr>
            <a:r>
              <a:rPr lang="cs-CZ" sz="3600" dirty="0" smtClean="0">
                <a:solidFill>
                  <a:schemeClr val="bg2">
                    <a:lumMod val="25000"/>
                  </a:schemeClr>
                </a:solidFill>
                <a:latin typeface="Technika Light" panose="00000300000000000000" pitchFamily="2" charset="-18"/>
              </a:rPr>
              <a:t>Zaměstnávání osob se zdravotním postižením má ve většině případů pozitivní vliv na pracovní kolektiv.</a:t>
            </a:r>
          </a:p>
          <a:p>
            <a:r>
              <a:rPr lang="cs-CZ" sz="3600" dirty="0">
                <a:solidFill>
                  <a:schemeClr val="bg2">
                    <a:lumMod val="25000"/>
                  </a:schemeClr>
                </a:solidFill>
                <a:latin typeface="Technika Light" panose="00000300000000000000" pitchFamily="2" charset="-18"/>
              </a:rPr>
              <a:t>	 </a:t>
            </a:r>
            <a:r>
              <a:rPr lang="cs-CZ" sz="3600" dirty="0" smtClean="0">
                <a:solidFill>
                  <a:schemeClr val="bg2">
                    <a:lumMod val="25000"/>
                  </a:schemeClr>
                </a:solidFill>
                <a:latin typeface="Technika Light" panose="00000300000000000000" pitchFamily="2" charset="-18"/>
              </a:rPr>
              <a:t>  </a:t>
            </a:r>
          </a:p>
          <a:p>
            <a:endParaRPr lang="cs-CZ" sz="3600" dirty="0">
              <a:solidFill>
                <a:schemeClr val="bg2">
                  <a:lumMod val="25000"/>
                </a:schemeClr>
              </a:solidFill>
              <a:latin typeface="Technika Light" panose="00000300000000000000" pitchFamily="2" charset="-18"/>
            </a:endParaRPr>
          </a:p>
        </p:txBody>
      </p:sp>
      <p:pic>
        <p:nvPicPr>
          <p:cNvPr id="7" name="obrázek 7" descr="Česká spořitelna, a.s."/>
          <p:cNvPicPr/>
          <p:nvPr/>
        </p:nvPicPr>
        <p:blipFill>
          <a:blip r:embed="rId2">
            <a:extLst>
              <a:ext uri="{28A0092B-C50C-407E-A947-70E740481C1C}">
                <a14:useLocalDpi xmlns:a14="http://schemas.microsoft.com/office/drawing/2010/main" val="0"/>
              </a:ext>
            </a:extLst>
          </a:blip>
          <a:srcRect/>
          <a:stretch>
            <a:fillRect/>
          </a:stretch>
        </p:blipFill>
        <p:spPr bwMode="auto">
          <a:xfrm>
            <a:off x="2189202" y="17472622"/>
            <a:ext cx="3090720" cy="1808729"/>
          </a:xfrm>
          <a:prstGeom prst="rect">
            <a:avLst/>
          </a:prstGeom>
          <a:noFill/>
          <a:ln>
            <a:noFill/>
          </a:ln>
        </p:spPr>
      </p:pic>
      <p:pic>
        <p:nvPicPr>
          <p:cNvPr id="8" name="Obrázek 7" descr="Výsledek obrázku pro café adastr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8254" y="17137626"/>
            <a:ext cx="3945552" cy="2408205"/>
          </a:xfrm>
          <a:prstGeom prst="rect">
            <a:avLst/>
          </a:prstGeom>
          <a:noFill/>
          <a:ln>
            <a:noFill/>
          </a:ln>
        </p:spPr>
      </p:pic>
      <p:sp>
        <p:nvSpPr>
          <p:cNvPr id="9" name="TextovéPole 8"/>
          <p:cNvSpPr txBox="1"/>
          <p:nvPr/>
        </p:nvSpPr>
        <p:spPr>
          <a:xfrm>
            <a:off x="12602137" y="18086293"/>
            <a:ext cx="7013217" cy="830997"/>
          </a:xfrm>
          <a:prstGeom prst="rect">
            <a:avLst/>
          </a:prstGeom>
          <a:noFill/>
        </p:spPr>
        <p:txBody>
          <a:bodyPr wrap="square" rtlCol="0">
            <a:spAutoFit/>
          </a:bodyPr>
          <a:lstStyle/>
          <a:p>
            <a:r>
              <a:rPr lang="cs-CZ" sz="4800" dirty="0" smtClean="0">
                <a:solidFill>
                  <a:schemeClr val="accent1">
                    <a:lumMod val="50000"/>
                  </a:schemeClr>
                </a:solidFill>
                <a:latin typeface="Technika Light" panose="00000300000000000000" pitchFamily="2" charset="-18"/>
              </a:rPr>
              <a:t>Anonymní společnost</a:t>
            </a:r>
            <a:endParaRPr lang="cs-CZ" sz="4800" dirty="0">
              <a:solidFill>
                <a:schemeClr val="accent1">
                  <a:lumMod val="50000"/>
                </a:schemeClr>
              </a:solidFill>
              <a:latin typeface="Technika Light" panose="00000300000000000000" pitchFamily="2" charset="-18"/>
            </a:endParaRPr>
          </a:p>
        </p:txBody>
      </p:sp>
    </p:spTree>
    <p:extLst>
      <p:ext uri="{BB962C8B-B14F-4D97-AF65-F5344CB8AC3E}">
        <p14:creationId xmlns:p14="http://schemas.microsoft.com/office/powerpoint/2010/main" val="223897585"/>
      </p:ext>
    </p:extLst>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TotalTime>
  <Words>220</Words>
  <Application>Microsoft Office PowerPoint</Application>
  <PresentationFormat>Vlastní</PresentationFormat>
  <Paragraphs>15</Paragraphs>
  <Slides>1</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vt:i4>
      </vt:variant>
    </vt:vector>
  </HeadingPairs>
  <TitlesOfParts>
    <vt:vector size="6" baseType="lpstr">
      <vt:lpstr>Arial</vt:lpstr>
      <vt:lpstr>Calibri</vt:lpstr>
      <vt:lpstr>Calibri Light</vt:lpstr>
      <vt:lpstr>Technika Light</vt:lpstr>
      <vt:lpstr>Motiv Office</vt:lpstr>
      <vt:lpstr>Zaměstnávání osob se zdravotním postižením Bakalářská práce Tereza Veselá Personální management v průmyslových podnicích Masarykův ústav vyšších studií ČVUT v Praze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Vesela</dc:creator>
  <cp:lastModifiedBy>Vesela</cp:lastModifiedBy>
  <cp:revision>8</cp:revision>
  <dcterms:created xsi:type="dcterms:W3CDTF">2017-04-26T08:23:54Z</dcterms:created>
  <dcterms:modified xsi:type="dcterms:W3CDTF">2017-04-28T08:44:17Z</dcterms:modified>
</cp:coreProperties>
</file>