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21386800" cy="30279975"/>
  <p:notesSz cx="6715125" cy="923925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5800" kern="1200">
        <a:solidFill>
          <a:schemeClr val="tx1"/>
        </a:solidFill>
        <a:latin typeface="Arial" charset="0"/>
        <a:ea typeface="+mn-ea"/>
        <a:cs typeface="+mn-cs"/>
      </a:defRPr>
    </a:lvl1pPr>
    <a:lvl2pPr marL="388437" algn="ctr" rtl="0" fontAlgn="base">
      <a:spcBef>
        <a:spcPct val="0"/>
      </a:spcBef>
      <a:spcAft>
        <a:spcPct val="0"/>
      </a:spcAft>
      <a:defRPr sz="5800" kern="1200">
        <a:solidFill>
          <a:schemeClr val="tx1"/>
        </a:solidFill>
        <a:latin typeface="Arial" charset="0"/>
        <a:ea typeface="+mn-ea"/>
        <a:cs typeface="+mn-cs"/>
      </a:defRPr>
    </a:lvl2pPr>
    <a:lvl3pPr marL="776874" algn="ctr" rtl="0" fontAlgn="base">
      <a:spcBef>
        <a:spcPct val="0"/>
      </a:spcBef>
      <a:spcAft>
        <a:spcPct val="0"/>
      </a:spcAft>
      <a:defRPr sz="5800" kern="1200">
        <a:solidFill>
          <a:schemeClr val="tx1"/>
        </a:solidFill>
        <a:latin typeface="Arial" charset="0"/>
        <a:ea typeface="+mn-ea"/>
        <a:cs typeface="+mn-cs"/>
      </a:defRPr>
    </a:lvl3pPr>
    <a:lvl4pPr marL="1165311" algn="ctr" rtl="0" fontAlgn="base">
      <a:spcBef>
        <a:spcPct val="0"/>
      </a:spcBef>
      <a:spcAft>
        <a:spcPct val="0"/>
      </a:spcAft>
      <a:defRPr sz="5800" kern="1200">
        <a:solidFill>
          <a:schemeClr val="tx1"/>
        </a:solidFill>
        <a:latin typeface="Arial" charset="0"/>
        <a:ea typeface="+mn-ea"/>
        <a:cs typeface="+mn-cs"/>
      </a:defRPr>
    </a:lvl4pPr>
    <a:lvl5pPr marL="1553748" algn="ctr" rtl="0" fontAlgn="base">
      <a:spcBef>
        <a:spcPct val="0"/>
      </a:spcBef>
      <a:spcAft>
        <a:spcPct val="0"/>
      </a:spcAft>
      <a:defRPr sz="5800" kern="1200">
        <a:solidFill>
          <a:schemeClr val="tx1"/>
        </a:solidFill>
        <a:latin typeface="Arial" charset="0"/>
        <a:ea typeface="+mn-ea"/>
        <a:cs typeface="+mn-cs"/>
      </a:defRPr>
    </a:lvl5pPr>
    <a:lvl6pPr marL="1942186" algn="l" defTabSz="776874" rtl="0" eaLnBrk="1" latinLnBrk="0" hangingPunct="1">
      <a:defRPr sz="5800" kern="1200">
        <a:solidFill>
          <a:schemeClr val="tx1"/>
        </a:solidFill>
        <a:latin typeface="Arial" charset="0"/>
        <a:ea typeface="+mn-ea"/>
        <a:cs typeface="+mn-cs"/>
      </a:defRPr>
    </a:lvl6pPr>
    <a:lvl7pPr marL="2330623" algn="l" defTabSz="776874" rtl="0" eaLnBrk="1" latinLnBrk="0" hangingPunct="1">
      <a:defRPr sz="5800" kern="1200">
        <a:solidFill>
          <a:schemeClr val="tx1"/>
        </a:solidFill>
        <a:latin typeface="Arial" charset="0"/>
        <a:ea typeface="+mn-ea"/>
        <a:cs typeface="+mn-cs"/>
      </a:defRPr>
    </a:lvl7pPr>
    <a:lvl8pPr marL="2719060" algn="l" defTabSz="776874" rtl="0" eaLnBrk="1" latinLnBrk="0" hangingPunct="1">
      <a:defRPr sz="5800" kern="1200">
        <a:solidFill>
          <a:schemeClr val="tx1"/>
        </a:solidFill>
        <a:latin typeface="Arial" charset="0"/>
        <a:ea typeface="+mn-ea"/>
        <a:cs typeface="+mn-cs"/>
      </a:defRPr>
    </a:lvl8pPr>
    <a:lvl9pPr marL="3107497" algn="l" defTabSz="776874" rtl="0" eaLnBrk="1" latinLnBrk="0" hangingPunct="1">
      <a:defRPr sz="58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87700"/>
    <a:srgbClr val="698ED9"/>
    <a:srgbClr val="EFB243"/>
    <a:srgbClr val="71DF45"/>
    <a:srgbClr val="EB9F15"/>
    <a:srgbClr val="FFB069"/>
    <a:srgbClr val="FF9900"/>
    <a:srgbClr val="C0C0C0"/>
    <a:srgbClr val="0046D2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/>
    <p:restoredTop sz="94660"/>
  </p:normalViewPr>
  <p:slideViewPr>
    <p:cSldViewPr snapToGrid="0" showGuides="1">
      <p:cViewPr>
        <p:scale>
          <a:sx n="17" d="100"/>
          <a:sy n="17" d="100"/>
        </p:scale>
        <p:origin x="-2640" y="-72"/>
      </p:cViewPr>
      <p:guideLst>
        <p:guide orient="horz" pos="4449"/>
        <p:guide orient="horz" pos="18577"/>
        <p:guide orient="horz" pos="1976"/>
        <p:guide pos="673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3600"/>
            </a:pPr>
            <a:r>
              <a:rPr lang="cs-CZ" sz="3600" b="1" i="0" u="none" strike="noStrike" baseline="0" dirty="0" smtClean="0">
                <a:effectLst/>
              </a:rPr>
              <a:t>‚‚Shledáváte množství nabízených vzdělávacích akcí za dostačující?‘‘</a:t>
            </a:r>
            <a:endParaRPr lang="en-US" sz="3600" dirty="0"/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Prodej</c:v>
                </c:pt>
              </c:strCache>
            </c:strRef>
          </c:tx>
          <c:dPt>
            <c:idx val="0"/>
            <c:bubble3D val="0"/>
            <c:spPr>
              <a:solidFill>
                <a:srgbClr val="698ED9"/>
              </a:solidFill>
            </c:spPr>
          </c:dPt>
          <c:dPt>
            <c:idx val="1"/>
            <c:bubble3D val="0"/>
            <c:spPr>
              <a:solidFill>
                <a:srgbClr val="EFB243"/>
              </a:solidFill>
            </c:spPr>
          </c:dPt>
          <c:dPt>
            <c:idx val="2"/>
            <c:bubble3D val="0"/>
            <c:spPr>
              <a:solidFill>
                <a:srgbClr val="71DF45"/>
              </a:solidFill>
            </c:spPr>
          </c:dPt>
          <c:dPt>
            <c:idx val="3"/>
            <c:bubble3D val="0"/>
            <c:spPr>
              <a:solidFill>
                <a:srgbClr val="7030A0"/>
              </a:solidFill>
            </c:spPr>
          </c:dPt>
          <c:dLbls>
            <c:txPr>
              <a:bodyPr/>
              <a:lstStyle/>
              <a:p>
                <a:pPr>
                  <a:defRPr sz="4000"/>
                </a:pPr>
                <a:endParaRPr lang="cs-CZ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List1!$A$2:$A$5</c:f>
              <c:strCache>
                <c:ptCount val="4"/>
                <c:pt idx="0">
                  <c:v>určitě ano</c:v>
                </c:pt>
                <c:pt idx="1">
                  <c:v>spíše ano</c:v>
                </c:pt>
                <c:pt idx="2">
                  <c:v>spíše ne</c:v>
                </c:pt>
                <c:pt idx="3">
                  <c:v>určitě ne</c:v>
                </c:pt>
              </c:strCache>
            </c:strRef>
          </c:cat>
          <c:val>
            <c:numRef>
              <c:f>List1!$B$2:$B$5</c:f>
              <c:numCache>
                <c:formatCode>General</c:formatCode>
                <c:ptCount val="4"/>
                <c:pt idx="0">
                  <c:v>1</c:v>
                </c:pt>
                <c:pt idx="1">
                  <c:v>17</c:v>
                </c:pt>
                <c:pt idx="2">
                  <c:v>13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  <c:txPr>
        <a:bodyPr/>
        <a:lstStyle/>
        <a:p>
          <a:pPr>
            <a:defRPr sz="3600"/>
          </a:pPr>
          <a:endParaRPr lang="cs-CZ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09888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03650" y="0"/>
            <a:ext cx="2909888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135188" y="692150"/>
            <a:ext cx="2446337" cy="34655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1513" y="4389438"/>
            <a:ext cx="5372100" cy="4157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5700"/>
            <a:ext cx="2909888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03650" y="8775700"/>
            <a:ext cx="2909888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67DCC78-77BF-4255-8B24-043644A95DA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6448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1pPr>
    <a:lvl2pPr marL="388437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2pPr>
    <a:lvl3pPr marL="776874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3pPr>
    <a:lvl4pPr marL="1165311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4pPr>
    <a:lvl5pPr marL="1553748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5pPr>
    <a:lvl6pPr marL="1942186" algn="l" defTabSz="776874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330623" algn="l" defTabSz="776874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719060" algn="l" defTabSz="776874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3107497" algn="l" defTabSz="776874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34AD72-92BC-4114-BFC1-733F188AB8FF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35188" y="692150"/>
            <a:ext cx="2446337" cy="3465513"/>
          </a:xfrm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3750" y="9405773"/>
            <a:ext cx="18179301" cy="6490938"/>
          </a:xfrm>
          <a:prstGeom prst="rect">
            <a:avLst/>
          </a:prstGeom>
        </p:spPr>
        <p:txBody>
          <a:bodyPr lIns="77687" tIns="38844" rIns="77687" bIns="388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7499" y="17158377"/>
            <a:ext cx="14971802" cy="7738769"/>
          </a:xfrm>
          <a:prstGeom prst="rect">
            <a:avLst/>
          </a:prstGeom>
        </p:spPr>
        <p:txBody>
          <a:bodyPr lIns="77687" tIns="38844" rIns="77687" bIns="38844"/>
          <a:lstStyle>
            <a:lvl1pPr marL="0" indent="0" algn="ctr">
              <a:buNone/>
              <a:defRPr/>
            </a:lvl1pPr>
            <a:lvl2pPr marL="388437" indent="0" algn="ctr">
              <a:buNone/>
              <a:defRPr/>
            </a:lvl2pPr>
            <a:lvl3pPr marL="776874" indent="0" algn="ctr">
              <a:buNone/>
              <a:defRPr/>
            </a:lvl3pPr>
            <a:lvl4pPr marL="1165311" indent="0" algn="ctr">
              <a:buNone/>
              <a:defRPr/>
            </a:lvl4pPr>
            <a:lvl5pPr marL="1553748" indent="0" algn="ctr">
              <a:buNone/>
              <a:defRPr/>
            </a:lvl5pPr>
            <a:lvl6pPr marL="1942186" indent="0" algn="ctr">
              <a:buNone/>
              <a:defRPr/>
            </a:lvl6pPr>
            <a:lvl7pPr marL="2330623" indent="0" algn="ctr">
              <a:buNone/>
              <a:defRPr/>
            </a:lvl7pPr>
            <a:lvl8pPr marL="2719060" indent="0" algn="ctr">
              <a:buNone/>
              <a:defRPr/>
            </a:lvl8pPr>
            <a:lvl9pPr marL="3107497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638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601" y="1213247"/>
            <a:ext cx="19247599" cy="5046663"/>
          </a:xfrm>
          <a:prstGeom prst="rect">
            <a:avLst/>
          </a:prstGeom>
        </p:spPr>
        <p:txBody>
          <a:bodyPr lIns="77687" tIns="38844" rIns="77687" bIns="388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601" y="7065052"/>
            <a:ext cx="19247599" cy="19983289"/>
          </a:xfrm>
          <a:prstGeom prst="rect">
            <a:avLst/>
          </a:prstGeom>
        </p:spPr>
        <p:txBody>
          <a:bodyPr lIns="77687" tIns="38844" rIns="77687" bIns="38844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158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9735" y="19457596"/>
            <a:ext cx="18177998" cy="6013662"/>
          </a:xfrm>
          <a:prstGeom prst="rect">
            <a:avLst/>
          </a:prstGeom>
        </p:spPr>
        <p:txBody>
          <a:bodyPr lIns="77687" tIns="38844" rIns="77687" bIns="38844" anchor="t"/>
          <a:lstStyle>
            <a:lvl1pPr algn="l">
              <a:defRPr sz="34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89735" y="12833851"/>
            <a:ext cx="18177998" cy="6623745"/>
          </a:xfrm>
          <a:prstGeom prst="rect">
            <a:avLst/>
          </a:prstGeom>
        </p:spPr>
        <p:txBody>
          <a:bodyPr lIns="77687" tIns="38844" rIns="77687" bIns="38844" anchor="b"/>
          <a:lstStyle>
            <a:lvl1pPr marL="0" indent="0">
              <a:buNone/>
              <a:defRPr sz="1700"/>
            </a:lvl1pPr>
            <a:lvl2pPr marL="388437" indent="0">
              <a:buNone/>
              <a:defRPr sz="1500"/>
            </a:lvl2pPr>
            <a:lvl3pPr marL="776874" indent="0">
              <a:buNone/>
              <a:defRPr sz="1400"/>
            </a:lvl3pPr>
            <a:lvl4pPr marL="1165311" indent="0">
              <a:buNone/>
              <a:defRPr sz="1200"/>
            </a:lvl4pPr>
            <a:lvl5pPr marL="1553748" indent="0">
              <a:buNone/>
              <a:defRPr sz="1200"/>
            </a:lvl5pPr>
            <a:lvl6pPr marL="1942186" indent="0">
              <a:buNone/>
              <a:defRPr sz="1200"/>
            </a:lvl6pPr>
            <a:lvl7pPr marL="2330623" indent="0">
              <a:buNone/>
              <a:defRPr sz="1200"/>
            </a:lvl7pPr>
            <a:lvl8pPr marL="2719060" indent="0">
              <a:buNone/>
              <a:defRPr sz="1200"/>
            </a:lvl8pPr>
            <a:lvl9pPr marL="3107497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17166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601" y="1213247"/>
            <a:ext cx="19247599" cy="5046663"/>
          </a:xfrm>
          <a:prstGeom prst="rect">
            <a:avLst/>
          </a:prstGeom>
        </p:spPr>
        <p:txBody>
          <a:bodyPr lIns="77687" tIns="38844" rIns="77687" bIns="388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601" y="7065052"/>
            <a:ext cx="9561265" cy="19983289"/>
          </a:xfrm>
          <a:prstGeom prst="rect">
            <a:avLst/>
          </a:prstGeom>
        </p:spPr>
        <p:txBody>
          <a:bodyPr lIns="77687" tIns="38844" rIns="77687" bIns="38844"/>
          <a:lstStyle>
            <a:lvl1pPr>
              <a:defRPr sz="2400"/>
            </a:lvl1pPr>
            <a:lvl2pPr>
              <a:defRPr sz="20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755935" y="7065052"/>
            <a:ext cx="9561265" cy="19983289"/>
          </a:xfrm>
          <a:prstGeom prst="rect">
            <a:avLst/>
          </a:prstGeom>
        </p:spPr>
        <p:txBody>
          <a:bodyPr lIns="77687" tIns="38844" rIns="77687" bIns="38844"/>
          <a:lstStyle>
            <a:lvl1pPr>
              <a:defRPr sz="2400"/>
            </a:lvl1pPr>
            <a:lvl2pPr>
              <a:defRPr sz="20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569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601" y="1213247"/>
            <a:ext cx="19247599" cy="5046663"/>
          </a:xfrm>
          <a:prstGeom prst="rect">
            <a:avLst/>
          </a:prstGeom>
        </p:spPr>
        <p:txBody>
          <a:bodyPr lIns="77687" tIns="38844" rIns="77687" bIns="38844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601" y="6777303"/>
            <a:ext cx="9449224" cy="2824914"/>
          </a:xfrm>
          <a:prstGeom prst="rect">
            <a:avLst/>
          </a:prstGeom>
        </p:spPr>
        <p:txBody>
          <a:bodyPr lIns="77687" tIns="38844" rIns="77687" bIns="38844" anchor="b"/>
          <a:lstStyle>
            <a:lvl1pPr marL="0" indent="0">
              <a:buNone/>
              <a:defRPr sz="2000" b="1"/>
            </a:lvl1pPr>
            <a:lvl2pPr marL="388437" indent="0">
              <a:buNone/>
              <a:defRPr sz="1700" b="1"/>
            </a:lvl2pPr>
            <a:lvl3pPr marL="776874" indent="0">
              <a:buNone/>
              <a:defRPr sz="1500" b="1"/>
            </a:lvl3pPr>
            <a:lvl4pPr marL="1165311" indent="0">
              <a:buNone/>
              <a:defRPr sz="1400" b="1"/>
            </a:lvl4pPr>
            <a:lvl5pPr marL="1553748" indent="0">
              <a:buNone/>
              <a:defRPr sz="1400" b="1"/>
            </a:lvl5pPr>
            <a:lvl6pPr marL="1942186" indent="0">
              <a:buNone/>
              <a:defRPr sz="1400" b="1"/>
            </a:lvl6pPr>
            <a:lvl7pPr marL="2330623" indent="0">
              <a:buNone/>
              <a:defRPr sz="1400" b="1"/>
            </a:lvl7pPr>
            <a:lvl8pPr marL="2719060" indent="0">
              <a:buNone/>
              <a:defRPr sz="1400" b="1"/>
            </a:lvl8pPr>
            <a:lvl9pPr marL="3107497" indent="0">
              <a:buNone/>
              <a:defRPr sz="1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601" y="9602216"/>
            <a:ext cx="9449224" cy="17446124"/>
          </a:xfrm>
          <a:prstGeom prst="rect">
            <a:avLst/>
          </a:prstGeom>
        </p:spPr>
        <p:txBody>
          <a:bodyPr lIns="77687" tIns="38844" rIns="77687" bIns="38844"/>
          <a:lstStyle>
            <a:lvl1pPr>
              <a:defRPr sz="2000"/>
            </a:lvl1pPr>
            <a:lvl2pPr>
              <a:defRPr sz="17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864068" y="6777303"/>
            <a:ext cx="9453132" cy="2824914"/>
          </a:xfrm>
          <a:prstGeom prst="rect">
            <a:avLst/>
          </a:prstGeom>
        </p:spPr>
        <p:txBody>
          <a:bodyPr lIns="77687" tIns="38844" rIns="77687" bIns="38844" anchor="b"/>
          <a:lstStyle>
            <a:lvl1pPr marL="0" indent="0">
              <a:buNone/>
              <a:defRPr sz="2000" b="1"/>
            </a:lvl1pPr>
            <a:lvl2pPr marL="388437" indent="0">
              <a:buNone/>
              <a:defRPr sz="1700" b="1"/>
            </a:lvl2pPr>
            <a:lvl3pPr marL="776874" indent="0">
              <a:buNone/>
              <a:defRPr sz="1500" b="1"/>
            </a:lvl3pPr>
            <a:lvl4pPr marL="1165311" indent="0">
              <a:buNone/>
              <a:defRPr sz="1400" b="1"/>
            </a:lvl4pPr>
            <a:lvl5pPr marL="1553748" indent="0">
              <a:buNone/>
              <a:defRPr sz="1400" b="1"/>
            </a:lvl5pPr>
            <a:lvl6pPr marL="1942186" indent="0">
              <a:buNone/>
              <a:defRPr sz="1400" b="1"/>
            </a:lvl6pPr>
            <a:lvl7pPr marL="2330623" indent="0">
              <a:buNone/>
              <a:defRPr sz="1400" b="1"/>
            </a:lvl7pPr>
            <a:lvl8pPr marL="2719060" indent="0">
              <a:buNone/>
              <a:defRPr sz="1400" b="1"/>
            </a:lvl8pPr>
            <a:lvl9pPr marL="3107497" indent="0">
              <a:buNone/>
              <a:defRPr sz="1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864068" y="9602216"/>
            <a:ext cx="9453132" cy="17446124"/>
          </a:xfrm>
          <a:prstGeom prst="rect">
            <a:avLst/>
          </a:prstGeom>
        </p:spPr>
        <p:txBody>
          <a:bodyPr lIns="77687" tIns="38844" rIns="77687" bIns="38844"/>
          <a:lstStyle>
            <a:lvl1pPr>
              <a:defRPr sz="2000"/>
            </a:lvl1pPr>
            <a:lvl2pPr>
              <a:defRPr sz="17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964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601" y="1213247"/>
            <a:ext cx="19247599" cy="5046663"/>
          </a:xfrm>
          <a:prstGeom prst="rect">
            <a:avLst/>
          </a:prstGeom>
        </p:spPr>
        <p:txBody>
          <a:bodyPr lIns="77687" tIns="38844" rIns="77687" bIns="388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857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8570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601" y="1204947"/>
            <a:ext cx="7036434" cy="5131050"/>
          </a:xfrm>
          <a:prstGeom prst="rect">
            <a:avLst/>
          </a:prstGeom>
        </p:spPr>
        <p:txBody>
          <a:bodyPr lIns="77687" tIns="38844" rIns="77687" bIns="38844" anchor="b"/>
          <a:lstStyle>
            <a:lvl1pPr algn="l">
              <a:defRPr sz="17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1384" y="1204947"/>
            <a:ext cx="11955816" cy="25843394"/>
          </a:xfrm>
          <a:prstGeom prst="rect">
            <a:avLst/>
          </a:prstGeom>
        </p:spPr>
        <p:txBody>
          <a:bodyPr lIns="77687" tIns="38844" rIns="77687" bIns="38844"/>
          <a:lstStyle>
            <a:lvl1pPr>
              <a:defRPr sz="2700"/>
            </a:lvl1pPr>
            <a:lvl2pPr>
              <a:defRPr sz="24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9601" y="6335996"/>
            <a:ext cx="7036434" cy="20712344"/>
          </a:xfrm>
          <a:prstGeom prst="rect">
            <a:avLst/>
          </a:prstGeom>
        </p:spPr>
        <p:txBody>
          <a:bodyPr lIns="77687" tIns="38844" rIns="77687" bIns="38844"/>
          <a:lstStyle>
            <a:lvl1pPr marL="0" indent="0">
              <a:buNone/>
              <a:defRPr sz="1200"/>
            </a:lvl1pPr>
            <a:lvl2pPr marL="388437" indent="0">
              <a:buNone/>
              <a:defRPr sz="1000"/>
            </a:lvl2pPr>
            <a:lvl3pPr marL="776874" indent="0">
              <a:buNone/>
              <a:defRPr sz="800"/>
            </a:lvl3pPr>
            <a:lvl4pPr marL="1165311" indent="0">
              <a:buNone/>
              <a:defRPr sz="800"/>
            </a:lvl4pPr>
            <a:lvl5pPr marL="1553748" indent="0">
              <a:buNone/>
              <a:defRPr sz="800"/>
            </a:lvl5pPr>
            <a:lvl6pPr marL="1942186" indent="0">
              <a:buNone/>
              <a:defRPr sz="800"/>
            </a:lvl6pPr>
            <a:lvl7pPr marL="2330623" indent="0">
              <a:buNone/>
              <a:defRPr sz="800"/>
            </a:lvl7pPr>
            <a:lvl8pPr marL="2719060" indent="0">
              <a:buNone/>
              <a:defRPr sz="800"/>
            </a:lvl8pPr>
            <a:lvl9pPr marL="3107497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8975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2417" y="21196536"/>
            <a:ext cx="12831299" cy="2501197"/>
          </a:xfrm>
          <a:prstGeom prst="rect">
            <a:avLst/>
          </a:prstGeom>
        </p:spPr>
        <p:txBody>
          <a:bodyPr lIns="77687" tIns="38844" rIns="77687" bIns="38844" anchor="b"/>
          <a:lstStyle>
            <a:lvl1pPr algn="l">
              <a:defRPr sz="17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2417" y="2705941"/>
            <a:ext cx="12831299" cy="18168262"/>
          </a:xfrm>
          <a:prstGeom prst="rect">
            <a:avLst/>
          </a:prstGeom>
        </p:spPr>
        <p:txBody>
          <a:bodyPr lIns="77687" tIns="38844" rIns="77687" bIns="38844"/>
          <a:lstStyle>
            <a:lvl1pPr marL="0" indent="0">
              <a:buNone/>
              <a:defRPr sz="2700"/>
            </a:lvl1pPr>
            <a:lvl2pPr marL="388437" indent="0">
              <a:buNone/>
              <a:defRPr sz="2400"/>
            </a:lvl2pPr>
            <a:lvl3pPr marL="776874" indent="0">
              <a:buNone/>
              <a:defRPr sz="2000"/>
            </a:lvl3pPr>
            <a:lvl4pPr marL="1165311" indent="0">
              <a:buNone/>
              <a:defRPr sz="1700"/>
            </a:lvl4pPr>
            <a:lvl5pPr marL="1553748" indent="0">
              <a:buNone/>
              <a:defRPr sz="1700"/>
            </a:lvl5pPr>
            <a:lvl6pPr marL="1942186" indent="0">
              <a:buNone/>
              <a:defRPr sz="1700"/>
            </a:lvl6pPr>
            <a:lvl7pPr marL="2330623" indent="0">
              <a:buNone/>
              <a:defRPr sz="1700"/>
            </a:lvl7pPr>
            <a:lvl8pPr marL="2719060" indent="0">
              <a:buNone/>
              <a:defRPr sz="1700"/>
            </a:lvl8pPr>
            <a:lvl9pPr marL="3107497" indent="0">
              <a:buNone/>
              <a:defRPr sz="17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2417" y="23697732"/>
            <a:ext cx="12831299" cy="3553969"/>
          </a:xfrm>
          <a:prstGeom prst="rect">
            <a:avLst/>
          </a:prstGeom>
        </p:spPr>
        <p:txBody>
          <a:bodyPr lIns="77687" tIns="38844" rIns="77687" bIns="38844"/>
          <a:lstStyle>
            <a:lvl1pPr marL="0" indent="0">
              <a:buNone/>
              <a:defRPr sz="1200"/>
            </a:lvl1pPr>
            <a:lvl2pPr marL="388437" indent="0">
              <a:buNone/>
              <a:defRPr sz="1000"/>
            </a:lvl2pPr>
            <a:lvl3pPr marL="776874" indent="0">
              <a:buNone/>
              <a:defRPr sz="800"/>
            </a:lvl3pPr>
            <a:lvl4pPr marL="1165311" indent="0">
              <a:buNone/>
              <a:defRPr sz="800"/>
            </a:lvl4pPr>
            <a:lvl5pPr marL="1553748" indent="0">
              <a:buNone/>
              <a:defRPr sz="800"/>
            </a:lvl5pPr>
            <a:lvl6pPr marL="1942186" indent="0">
              <a:buNone/>
              <a:defRPr sz="800"/>
            </a:lvl6pPr>
            <a:lvl7pPr marL="2330623" indent="0">
              <a:buNone/>
              <a:defRPr sz="800"/>
            </a:lvl7pPr>
            <a:lvl8pPr marL="2719060" indent="0">
              <a:buNone/>
              <a:defRPr sz="800"/>
            </a:lvl8pPr>
            <a:lvl9pPr marL="3107497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1079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601" y="1213247"/>
            <a:ext cx="19247599" cy="5046663"/>
          </a:xfrm>
          <a:prstGeom prst="rect">
            <a:avLst/>
          </a:prstGeom>
        </p:spPr>
        <p:txBody>
          <a:bodyPr lIns="77687" tIns="38844" rIns="77687" bIns="388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9601" y="7065052"/>
            <a:ext cx="19247599" cy="19983289"/>
          </a:xfrm>
          <a:prstGeom prst="rect">
            <a:avLst/>
          </a:prstGeom>
        </p:spPr>
        <p:txBody>
          <a:bodyPr vert="eaVert" lIns="77687" tIns="38844" rIns="77687" bIns="38844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140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505951" y="1213247"/>
            <a:ext cx="4811249" cy="25835093"/>
          </a:xfrm>
          <a:prstGeom prst="rect">
            <a:avLst/>
          </a:prstGeom>
        </p:spPr>
        <p:txBody>
          <a:bodyPr vert="eaVert" lIns="77687" tIns="38844" rIns="77687" bIns="388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9601" y="1213247"/>
            <a:ext cx="14311281" cy="25835093"/>
          </a:xfrm>
          <a:prstGeom prst="rect">
            <a:avLst/>
          </a:prstGeom>
        </p:spPr>
        <p:txBody>
          <a:bodyPr vert="eaVert" lIns="77687" tIns="38844" rIns="77687" bIns="38844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422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w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7" name="Object 13"/>
          <p:cNvGraphicFramePr>
            <a:graphicFrameLocks noChangeAspect="1"/>
          </p:cNvGraphicFramePr>
          <p:nvPr userDrawn="1"/>
        </p:nvGraphicFramePr>
        <p:xfrm>
          <a:off x="16176895" y="29816535"/>
          <a:ext cx="4390443" cy="1466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name="CorelDRAW" r:id="rId14" imgW="8833104" imgH="310896" progId="">
                  <p:embed/>
                </p:oleObj>
              </mc:Choice>
              <mc:Fallback>
                <p:oleObj name="CorelDRAW" r:id="rId14" imgW="8833104" imgH="310896" progId="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76895" y="29816535"/>
                        <a:ext cx="4390443" cy="14664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952392" rtl="0" fontAlgn="base">
        <a:spcBef>
          <a:spcPct val="0"/>
        </a:spcBef>
        <a:spcAft>
          <a:spcPct val="0"/>
        </a:spcAft>
        <a:defRPr sz="14200">
          <a:solidFill>
            <a:schemeClr val="tx2"/>
          </a:solidFill>
          <a:latin typeface="+mj-lt"/>
          <a:ea typeface="+mj-ea"/>
          <a:cs typeface="+mj-cs"/>
        </a:defRPr>
      </a:lvl1pPr>
      <a:lvl2pPr algn="ctr" defTabSz="2952392" rtl="0" fontAlgn="base">
        <a:spcBef>
          <a:spcPct val="0"/>
        </a:spcBef>
        <a:spcAft>
          <a:spcPct val="0"/>
        </a:spcAft>
        <a:defRPr sz="14200">
          <a:solidFill>
            <a:schemeClr val="tx2"/>
          </a:solidFill>
          <a:latin typeface="Arial" charset="0"/>
        </a:defRPr>
      </a:lvl2pPr>
      <a:lvl3pPr algn="ctr" defTabSz="2952392" rtl="0" fontAlgn="base">
        <a:spcBef>
          <a:spcPct val="0"/>
        </a:spcBef>
        <a:spcAft>
          <a:spcPct val="0"/>
        </a:spcAft>
        <a:defRPr sz="14200">
          <a:solidFill>
            <a:schemeClr val="tx2"/>
          </a:solidFill>
          <a:latin typeface="Arial" charset="0"/>
        </a:defRPr>
      </a:lvl3pPr>
      <a:lvl4pPr algn="ctr" defTabSz="2952392" rtl="0" fontAlgn="base">
        <a:spcBef>
          <a:spcPct val="0"/>
        </a:spcBef>
        <a:spcAft>
          <a:spcPct val="0"/>
        </a:spcAft>
        <a:defRPr sz="14200">
          <a:solidFill>
            <a:schemeClr val="tx2"/>
          </a:solidFill>
          <a:latin typeface="Arial" charset="0"/>
        </a:defRPr>
      </a:lvl4pPr>
      <a:lvl5pPr algn="ctr" defTabSz="2952392" rtl="0" fontAlgn="base">
        <a:spcBef>
          <a:spcPct val="0"/>
        </a:spcBef>
        <a:spcAft>
          <a:spcPct val="0"/>
        </a:spcAft>
        <a:defRPr sz="14200">
          <a:solidFill>
            <a:schemeClr val="tx2"/>
          </a:solidFill>
          <a:latin typeface="Arial" charset="0"/>
        </a:defRPr>
      </a:lvl5pPr>
      <a:lvl6pPr marL="388437" algn="ctr" defTabSz="2952392" rtl="0" fontAlgn="base">
        <a:spcBef>
          <a:spcPct val="0"/>
        </a:spcBef>
        <a:spcAft>
          <a:spcPct val="0"/>
        </a:spcAft>
        <a:defRPr sz="14200">
          <a:solidFill>
            <a:schemeClr val="tx2"/>
          </a:solidFill>
          <a:latin typeface="Arial" charset="0"/>
        </a:defRPr>
      </a:lvl6pPr>
      <a:lvl7pPr marL="776874" algn="ctr" defTabSz="2952392" rtl="0" fontAlgn="base">
        <a:spcBef>
          <a:spcPct val="0"/>
        </a:spcBef>
        <a:spcAft>
          <a:spcPct val="0"/>
        </a:spcAft>
        <a:defRPr sz="14200">
          <a:solidFill>
            <a:schemeClr val="tx2"/>
          </a:solidFill>
          <a:latin typeface="Arial" charset="0"/>
        </a:defRPr>
      </a:lvl7pPr>
      <a:lvl8pPr marL="1165311" algn="ctr" defTabSz="2952392" rtl="0" fontAlgn="base">
        <a:spcBef>
          <a:spcPct val="0"/>
        </a:spcBef>
        <a:spcAft>
          <a:spcPct val="0"/>
        </a:spcAft>
        <a:defRPr sz="14200">
          <a:solidFill>
            <a:schemeClr val="tx2"/>
          </a:solidFill>
          <a:latin typeface="Arial" charset="0"/>
        </a:defRPr>
      </a:lvl8pPr>
      <a:lvl9pPr marL="1553748" algn="ctr" defTabSz="2952392" rtl="0" fontAlgn="base">
        <a:spcBef>
          <a:spcPct val="0"/>
        </a:spcBef>
        <a:spcAft>
          <a:spcPct val="0"/>
        </a:spcAft>
        <a:defRPr sz="14200">
          <a:solidFill>
            <a:schemeClr val="tx2"/>
          </a:solidFill>
          <a:latin typeface="Arial" charset="0"/>
        </a:defRPr>
      </a:lvl9pPr>
    </p:titleStyle>
    <p:bodyStyle>
      <a:lvl1pPr marL="1107316" indent="-1107316" algn="l" defTabSz="2952392" rtl="0" fontAlgn="base">
        <a:spcBef>
          <a:spcPct val="20000"/>
        </a:spcBef>
        <a:spcAft>
          <a:spcPct val="0"/>
        </a:spcAft>
        <a:buChar char="•"/>
        <a:defRPr sz="10400">
          <a:solidFill>
            <a:schemeClr val="tx1"/>
          </a:solidFill>
          <a:latin typeface="+mn-lt"/>
          <a:ea typeface="+mn-ea"/>
          <a:cs typeface="+mn-cs"/>
        </a:defRPr>
      </a:lvl1pPr>
      <a:lvl2pPr marL="2398060" indent="-922538" algn="l" defTabSz="2952392" rtl="0" fontAlgn="base">
        <a:spcBef>
          <a:spcPct val="20000"/>
        </a:spcBef>
        <a:spcAft>
          <a:spcPct val="0"/>
        </a:spcAft>
        <a:buChar char="–"/>
        <a:defRPr sz="9000">
          <a:solidFill>
            <a:schemeClr val="tx1"/>
          </a:solidFill>
          <a:latin typeface="+mn-lt"/>
        </a:defRPr>
      </a:lvl2pPr>
      <a:lvl3pPr marL="3690153" indent="-737761" algn="l" defTabSz="2952392" rtl="0" fontAlgn="base">
        <a:spcBef>
          <a:spcPct val="20000"/>
        </a:spcBef>
        <a:spcAft>
          <a:spcPct val="0"/>
        </a:spcAft>
        <a:buChar char="•"/>
        <a:defRPr sz="7700">
          <a:solidFill>
            <a:schemeClr val="tx1"/>
          </a:solidFill>
          <a:latin typeface="+mn-lt"/>
        </a:defRPr>
      </a:lvl3pPr>
      <a:lvl4pPr marL="5165674" indent="-737761" algn="l" defTabSz="2952392" rtl="0" fontAlgn="base">
        <a:spcBef>
          <a:spcPct val="20000"/>
        </a:spcBef>
        <a:spcAft>
          <a:spcPct val="0"/>
        </a:spcAft>
        <a:buChar char="–"/>
        <a:defRPr sz="6500">
          <a:solidFill>
            <a:schemeClr val="tx1"/>
          </a:solidFill>
          <a:latin typeface="+mn-lt"/>
        </a:defRPr>
      </a:lvl4pPr>
      <a:lvl5pPr marL="6642545" indent="-737761" algn="l" defTabSz="2952392" rtl="0" fontAlgn="base">
        <a:spcBef>
          <a:spcPct val="20000"/>
        </a:spcBef>
        <a:spcAft>
          <a:spcPct val="0"/>
        </a:spcAft>
        <a:buChar char="»"/>
        <a:defRPr sz="6500">
          <a:solidFill>
            <a:schemeClr val="tx1"/>
          </a:solidFill>
          <a:latin typeface="+mn-lt"/>
        </a:defRPr>
      </a:lvl5pPr>
      <a:lvl6pPr marL="7030982" indent="-737761" algn="l" defTabSz="2952392" rtl="0" fontAlgn="base">
        <a:spcBef>
          <a:spcPct val="20000"/>
        </a:spcBef>
        <a:spcAft>
          <a:spcPct val="0"/>
        </a:spcAft>
        <a:buChar char="»"/>
        <a:defRPr sz="6500">
          <a:solidFill>
            <a:schemeClr val="tx1"/>
          </a:solidFill>
          <a:latin typeface="+mn-lt"/>
        </a:defRPr>
      </a:lvl6pPr>
      <a:lvl7pPr marL="7419419" indent="-737761" algn="l" defTabSz="2952392" rtl="0" fontAlgn="base">
        <a:spcBef>
          <a:spcPct val="20000"/>
        </a:spcBef>
        <a:spcAft>
          <a:spcPct val="0"/>
        </a:spcAft>
        <a:buChar char="»"/>
        <a:defRPr sz="6500">
          <a:solidFill>
            <a:schemeClr val="tx1"/>
          </a:solidFill>
          <a:latin typeface="+mn-lt"/>
        </a:defRPr>
      </a:lvl7pPr>
      <a:lvl8pPr marL="7807856" indent="-737761" algn="l" defTabSz="2952392" rtl="0" fontAlgn="base">
        <a:spcBef>
          <a:spcPct val="20000"/>
        </a:spcBef>
        <a:spcAft>
          <a:spcPct val="0"/>
        </a:spcAft>
        <a:buChar char="»"/>
        <a:defRPr sz="6500">
          <a:solidFill>
            <a:schemeClr val="tx1"/>
          </a:solidFill>
          <a:latin typeface="+mn-lt"/>
        </a:defRPr>
      </a:lvl8pPr>
      <a:lvl9pPr marL="8196293" indent="-737761" algn="l" defTabSz="2952392" rtl="0" fontAlgn="base">
        <a:spcBef>
          <a:spcPct val="20000"/>
        </a:spcBef>
        <a:spcAft>
          <a:spcPct val="0"/>
        </a:spcAft>
        <a:buChar char="»"/>
        <a:defRPr sz="65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776874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8437" algn="l" defTabSz="776874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76874" algn="l" defTabSz="776874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65311" algn="l" defTabSz="776874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53748" algn="l" defTabSz="776874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42186" algn="l" defTabSz="776874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330623" algn="l" defTabSz="776874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719060" algn="l" defTabSz="776874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107497" algn="l" defTabSz="776874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000">
              <a:schemeClr val="bg1"/>
            </a:gs>
            <a:gs pos="10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96252" y="2422510"/>
            <a:ext cx="3176653" cy="317665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FB069"/>
              </a:gs>
              <a:gs pos="100000">
                <a:srgbClr val="FF0300"/>
              </a:gs>
              <a:gs pos="100000">
                <a:srgbClr val="4D0808"/>
              </a:gs>
            </a:gsLst>
            <a:lin ang="5400000" scaled="0"/>
          </a:gradFill>
          <a:ln>
            <a:noFill/>
          </a:ln>
        </p:spPr>
      </p:pic>
      <p:sp>
        <p:nvSpPr>
          <p:cNvPr id="2098" name="AutoShape 50"/>
          <p:cNvSpPr>
            <a:spLocks noChangeArrowheads="1"/>
          </p:cNvSpPr>
          <p:nvPr/>
        </p:nvSpPr>
        <p:spPr bwMode="auto">
          <a:xfrm>
            <a:off x="10904455" y="7086600"/>
            <a:ext cx="10061541" cy="22449104"/>
          </a:xfrm>
          <a:prstGeom prst="roundRect">
            <a:avLst>
              <a:gd name="adj" fmla="val 700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7687" tIns="38844" rIns="77687" bIns="38844" anchor="ctr"/>
          <a:lstStyle/>
          <a:p>
            <a:endParaRPr lang="en-US"/>
          </a:p>
        </p:txBody>
      </p:sp>
      <p:sp>
        <p:nvSpPr>
          <p:cNvPr id="2052" name="AutoShape 4"/>
          <p:cNvSpPr>
            <a:spLocks noChangeArrowheads="1"/>
          </p:cNvSpPr>
          <p:nvPr/>
        </p:nvSpPr>
        <p:spPr bwMode="auto">
          <a:xfrm>
            <a:off x="371299" y="7086600"/>
            <a:ext cx="10062844" cy="22422819"/>
          </a:xfrm>
          <a:prstGeom prst="roundRect">
            <a:avLst>
              <a:gd name="adj" fmla="val 700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7687" tIns="38844" rIns="77687" bIns="38844" anchor="ctr"/>
          <a:lstStyle/>
          <a:p>
            <a:endParaRPr lang="en-US"/>
          </a:p>
        </p:txBody>
      </p:sp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2673350" y="18658664"/>
            <a:ext cx="4790404" cy="968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1497" tIns="30749" rIns="61497" bIns="30749">
            <a:spAutoFit/>
          </a:bodyPr>
          <a:lstStyle>
            <a:lvl1pPr algn="l" defTabSz="3475038">
              <a:defRPr>
                <a:solidFill>
                  <a:schemeClr val="tx1"/>
                </a:solidFill>
                <a:latin typeface="Arial" charset="0"/>
              </a:defRPr>
            </a:lvl1pPr>
            <a:lvl2pPr marL="361950" algn="l" defTabSz="3475038">
              <a:defRPr>
                <a:solidFill>
                  <a:schemeClr val="tx1"/>
                </a:solidFill>
                <a:latin typeface="Arial" charset="0"/>
              </a:defRPr>
            </a:lvl2pPr>
            <a:lvl3pPr marL="723900" algn="l" defTabSz="3475038">
              <a:defRPr>
                <a:solidFill>
                  <a:schemeClr val="tx1"/>
                </a:solidFill>
                <a:latin typeface="Arial" charset="0"/>
              </a:defRPr>
            </a:lvl3pPr>
            <a:lvl4pPr marL="1085850" algn="l" defTabSz="3475038">
              <a:defRPr>
                <a:solidFill>
                  <a:schemeClr val="tx1"/>
                </a:solidFill>
                <a:latin typeface="Arial" charset="0"/>
              </a:defRPr>
            </a:lvl4pPr>
            <a:lvl5pPr marL="1447800" algn="l" defTabSz="3475038">
              <a:defRPr>
                <a:solidFill>
                  <a:schemeClr val="tx1"/>
                </a:solidFill>
                <a:latin typeface="Arial" charset="0"/>
              </a:defRPr>
            </a:lvl5pPr>
            <a:lvl6pPr marL="19050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3622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28194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2766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cs-CZ" altLang="en-US" b="1" dirty="0" err="1" smtClean="0"/>
              <a:t>Abstract</a:t>
            </a:r>
            <a:endParaRPr lang="en-US" altLang="en-US" b="1" dirty="0"/>
          </a:p>
        </p:txBody>
      </p:sp>
      <p:sp>
        <p:nvSpPr>
          <p:cNvPr id="2061" name="AutoShape 13"/>
          <p:cNvSpPr>
            <a:spLocks noChangeArrowheads="1"/>
          </p:cNvSpPr>
          <p:nvPr/>
        </p:nvSpPr>
        <p:spPr bwMode="auto">
          <a:xfrm>
            <a:off x="334821" y="350002"/>
            <a:ext cx="20718462" cy="6336548"/>
          </a:xfrm>
          <a:prstGeom prst="roundRect">
            <a:avLst>
              <a:gd name="adj" fmla="val 1087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lIns="61497" tIns="30749" rIns="61497" bIns="30749" anchor="ctr"/>
          <a:lstStyle>
            <a:lvl1pPr algn="l" defTabSz="3475038">
              <a:defRPr>
                <a:solidFill>
                  <a:schemeClr val="tx1"/>
                </a:solidFill>
                <a:latin typeface="Arial" charset="0"/>
              </a:defRPr>
            </a:lvl1pPr>
            <a:lvl2pPr marL="361950" algn="l" defTabSz="3475038">
              <a:defRPr>
                <a:solidFill>
                  <a:schemeClr val="tx1"/>
                </a:solidFill>
                <a:latin typeface="Arial" charset="0"/>
              </a:defRPr>
            </a:lvl2pPr>
            <a:lvl3pPr marL="723900" algn="l" defTabSz="3475038">
              <a:defRPr>
                <a:solidFill>
                  <a:schemeClr val="tx1"/>
                </a:solidFill>
                <a:latin typeface="Arial" charset="0"/>
              </a:defRPr>
            </a:lvl3pPr>
            <a:lvl4pPr marL="1085850" algn="l" defTabSz="3475038">
              <a:defRPr>
                <a:solidFill>
                  <a:schemeClr val="tx1"/>
                </a:solidFill>
                <a:latin typeface="Arial" charset="0"/>
              </a:defRPr>
            </a:lvl4pPr>
            <a:lvl5pPr marL="1447800" algn="l" defTabSz="3475038">
              <a:defRPr>
                <a:solidFill>
                  <a:schemeClr val="tx1"/>
                </a:solidFill>
                <a:latin typeface="Arial" charset="0"/>
              </a:defRPr>
            </a:lvl5pPr>
            <a:lvl6pPr marL="19050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3622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28194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2766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2062" name="Text Box 14"/>
          <p:cNvSpPr txBox="1">
            <a:spLocks noChangeArrowheads="1"/>
          </p:cNvSpPr>
          <p:nvPr/>
        </p:nvSpPr>
        <p:spPr bwMode="auto">
          <a:xfrm>
            <a:off x="706119" y="1227081"/>
            <a:ext cx="19938084" cy="4878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1497" tIns="30749" rIns="61497" bIns="30749">
            <a:spAutoFit/>
          </a:bodyPr>
          <a:lstStyle>
            <a:lvl1pPr algn="l" defTabSz="3475038">
              <a:defRPr>
                <a:solidFill>
                  <a:schemeClr val="tx1"/>
                </a:solidFill>
                <a:latin typeface="Arial" charset="0"/>
              </a:defRPr>
            </a:lvl1pPr>
            <a:lvl2pPr marL="361950" algn="l" defTabSz="3475038">
              <a:defRPr>
                <a:solidFill>
                  <a:schemeClr val="tx1"/>
                </a:solidFill>
                <a:latin typeface="Arial" charset="0"/>
              </a:defRPr>
            </a:lvl2pPr>
            <a:lvl3pPr marL="723900" algn="l" defTabSz="3475038">
              <a:defRPr>
                <a:solidFill>
                  <a:schemeClr val="tx1"/>
                </a:solidFill>
                <a:latin typeface="Arial" charset="0"/>
              </a:defRPr>
            </a:lvl3pPr>
            <a:lvl4pPr marL="1085850" algn="l" defTabSz="3475038">
              <a:defRPr>
                <a:solidFill>
                  <a:schemeClr val="tx1"/>
                </a:solidFill>
                <a:latin typeface="Arial" charset="0"/>
              </a:defRPr>
            </a:lvl4pPr>
            <a:lvl5pPr marL="1447800" algn="l" defTabSz="3475038">
              <a:defRPr>
                <a:solidFill>
                  <a:schemeClr val="tx1"/>
                </a:solidFill>
                <a:latin typeface="Arial" charset="0"/>
              </a:defRPr>
            </a:lvl5pPr>
            <a:lvl6pPr marL="19050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3622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28194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2766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cs-CZ" sz="6600" b="1" dirty="0"/>
              <a:t>Efektivita podnikového vzdělávání ve firmě </a:t>
            </a:r>
            <a:r>
              <a:rPr lang="cs-CZ" sz="6600" b="1" dirty="0" err="1"/>
              <a:t>Zaplo</a:t>
            </a:r>
            <a:r>
              <a:rPr lang="cs-CZ" sz="6600" b="1" dirty="0"/>
              <a:t> Finance, </a:t>
            </a:r>
            <a:r>
              <a:rPr lang="cs-CZ" sz="6600" b="1" dirty="0" smtClean="0"/>
              <a:t>s.r.o</a:t>
            </a:r>
            <a:r>
              <a:rPr lang="cs-CZ" sz="4000" b="1" dirty="0" smtClean="0"/>
              <a:t>.</a:t>
            </a:r>
          </a:p>
          <a:p>
            <a:pPr algn="ctr">
              <a:spcBef>
                <a:spcPts val="600"/>
              </a:spcBef>
            </a:pPr>
            <a:r>
              <a:rPr lang="cs-CZ" altLang="en-US" sz="4400" b="1" dirty="0" smtClean="0"/>
              <a:t>Autor: Jana Tumpachová</a:t>
            </a:r>
            <a:endParaRPr lang="en-US" altLang="en-US" sz="4400" b="1" dirty="0" smtClean="0"/>
          </a:p>
          <a:p>
            <a:pPr algn="ctr"/>
            <a:r>
              <a:rPr lang="cs-CZ" altLang="en-US" sz="4400" b="1" i="1" dirty="0" smtClean="0"/>
              <a:t>Vedoucí práce: Ing. </a:t>
            </a:r>
            <a:r>
              <a:rPr lang="cs-CZ" altLang="en-US" sz="4400" b="1" i="1" dirty="0"/>
              <a:t>E</a:t>
            </a:r>
            <a:r>
              <a:rPr lang="cs-CZ" altLang="en-US" sz="4400" b="1" i="1" dirty="0" smtClean="0"/>
              <a:t>va </a:t>
            </a:r>
            <a:r>
              <a:rPr lang="cs-CZ" altLang="en-US" sz="4400" b="1" i="1" dirty="0" err="1" smtClean="0"/>
              <a:t>Škorňová</a:t>
            </a:r>
            <a:endParaRPr lang="cs-CZ" altLang="en-US" sz="4400" b="1" i="1" dirty="0" smtClean="0"/>
          </a:p>
          <a:p>
            <a:pPr algn="ctr"/>
            <a:r>
              <a:rPr lang="cs-CZ" altLang="en-US" sz="4400" b="1" i="1" dirty="0" smtClean="0"/>
              <a:t>Akademický rok: 2016/2017</a:t>
            </a:r>
          </a:p>
          <a:p>
            <a:pPr algn="ctr"/>
            <a:r>
              <a:rPr lang="cs-CZ" altLang="en-US" sz="4400" b="1" i="1" dirty="0" smtClean="0"/>
              <a:t>Pracoviště: Masarykův  ústav vyšších studií, ČVUT</a:t>
            </a:r>
            <a:endParaRPr lang="en-US" altLang="en-US" sz="7200" dirty="0"/>
          </a:p>
        </p:txBody>
      </p:sp>
      <p:sp>
        <p:nvSpPr>
          <p:cNvPr id="2084" name="Text Box 36"/>
          <p:cNvSpPr txBox="1">
            <a:spLocks noChangeArrowheads="1"/>
          </p:cNvSpPr>
          <p:nvPr/>
        </p:nvSpPr>
        <p:spPr bwMode="auto">
          <a:xfrm>
            <a:off x="607106" y="20236945"/>
            <a:ext cx="9343697" cy="8597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57150" cmpd="thinThick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1139" tIns="20569" rIns="41139" bIns="20569">
            <a:spAutoFit/>
          </a:bodyPr>
          <a:lstStyle>
            <a:lvl1pPr algn="l" defTabSz="485775">
              <a:defRPr>
                <a:solidFill>
                  <a:schemeClr val="tx1"/>
                </a:solidFill>
                <a:latin typeface="Arial" charset="0"/>
              </a:defRPr>
            </a:lvl1pPr>
            <a:lvl2pPr marL="242888" algn="l" defTabSz="485775">
              <a:defRPr>
                <a:solidFill>
                  <a:schemeClr val="tx1"/>
                </a:solidFill>
                <a:latin typeface="Arial" charset="0"/>
              </a:defRPr>
            </a:lvl2pPr>
            <a:lvl3pPr marL="485775" algn="l" defTabSz="485775">
              <a:defRPr>
                <a:solidFill>
                  <a:schemeClr val="tx1"/>
                </a:solidFill>
                <a:latin typeface="Arial" charset="0"/>
              </a:defRPr>
            </a:lvl3pPr>
            <a:lvl4pPr marL="725488" algn="l" defTabSz="485775">
              <a:defRPr>
                <a:solidFill>
                  <a:schemeClr val="tx1"/>
                </a:solidFill>
                <a:latin typeface="Arial" charset="0"/>
              </a:defRPr>
            </a:lvl4pPr>
            <a:lvl5pPr marL="968375" algn="l" defTabSz="485775">
              <a:defRPr>
                <a:solidFill>
                  <a:schemeClr val="tx1"/>
                </a:solidFill>
                <a:latin typeface="Arial" charset="0"/>
              </a:defRPr>
            </a:lvl5pPr>
            <a:lvl6pPr marL="1425575" defTabSz="4857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1882775" defTabSz="4857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2339975" defTabSz="4857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2797175" defTabSz="4857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/>
            <a:r>
              <a:rPr lang="cs-CZ" sz="3600" dirty="0" err="1"/>
              <a:t>The</a:t>
            </a:r>
            <a:r>
              <a:rPr lang="cs-CZ" sz="3600" dirty="0"/>
              <a:t> </a:t>
            </a:r>
            <a:r>
              <a:rPr lang="cs-CZ" sz="3600" dirty="0" err="1"/>
              <a:t>aim</a:t>
            </a:r>
            <a:r>
              <a:rPr lang="cs-CZ" sz="3600" dirty="0"/>
              <a:t> </a:t>
            </a:r>
            <a:r>
              <a:rPr lang="cs-CZ" sz="3600" dirty="0" err="1"/>
              <a:t>of</a:t>
            </a:r>
            <a:r>
              <a:rPr lang="cs-CZ" sz="3600" dirty="0"/>
              <a:t> </a:t>
            </a:r>
            <a:r>
              <a:rPr lang="cs-CZ" sz="3600" dirty="0" err="1"/>
              <a:t>the</a:t>
            </a:r>
            <a:r>
              <a:rPr lang="cs-CZ" sz="3600" dirty="0"/>
              <a:t> </a:t>
            </a:r>
            <a:r>
              <a:rPr lang="cs-CZ" sz="3600" dirty="0" err="1"/>
              <a:t>bachelor</a:t>
            </a:r>
            <a:r>
              <a:rPr lang="cs-CZ" sz="3600" dirty="0"/>
              <a:t> thesis „</a:t>
            </a:r>
            <a:r>
              <a:rPr lang="cs-CZ" sz="3600" dirty="0" err="1"/>
              <a:t>The</a:t>
            </a:r>
            <a:r>
              <a:rPr lang="cs-CZ" sz="3600" dirty="0"/>
              <a:t> </a:t>
            </a:r>
            <a:r>
              <a:rPr lang="cs-CZ" sz="3600" dirty="0" err="1"/>
              <a:t>effectiveness</a:t>
            </a:r>
            <a:r>
              <a:rPr lang="cs-CZ" sz="3600" dirty="0"/>
              <a:t> </a:t>
            </a:r>
            <a:r>
              <a:rPr lang="cs-CZ" sz="3600" dirty="0" err="1"/>
              <a:t>of</a:t>
            </a:r>
            <a:r>
              <a:rPr lang="cs-CZ" sz="3600" dirty="0"/>
              <a:t> business </a:t>
            </a:r>
            <a:r>
              <a:rPr lang="cs-CZ" sz="3600" dirty="0" err="1"/>
              <a:t>education</a:t>
            </a:r>
            <a:r>
              <a:rPr lang="cs-CZ" sz="3600" dirty="0"/>
              <a:t> in </a:t>
            </a:r>
            <a:r>
              <a:rPr lang="cs-CZ" sz="3600" dirty="0" err="1"/>
              <a:t>Zaplo</a:t>
            </a:r>
            <a:r>
              <a:rPr lang="cs-CZ" sz="3600" dirty="0"/>
              <a:t> Finance s.r.o. “ </a:t>
            </a:r>
            <a:r>
              <a:rPr lang="cs-CZ" sz="3600" dirty="0" err="1"/>
              <a:t>is</a:t>
            </a:r>
            <a:r>
              <a:rPr lang="cs-CZ" sz="3600" dirty="0"/>
              <a:t> to </a:t>
            </a:r>
            <a:r>
              <a:rPr lang="cs-CZ" sz="3600" dirty="0" err="1"/>
              <a:t>assay</a:t>
            </a:r>
            <a:r>
              <a:rPr lang="cs-CZ" sz="3600" dirty="0"/>
              <a:t> business </a:t>
            </a:r>
            <a:r>
              <a:rPr lang="cs-CZ" sz="3600" dirty="0" err="1"/>
              <a:t>education</a:t>
            </a:r>
            <a:r>
              <a:rPr lang="cs-CZ" sz="3600" dirty="0"/>
              <a:t> proces in </a:t>
            </a:r>
            <a:r>
              <a:rPr lang="cs-CZ" sz="3600" dirty="0" err="1"/>
              <a:t>chosen</a:t>
            </a:r>
            <a:r>
              <a:rPr lang="cs-CZ" sz="3600" dirty="0"/>
              <a:t> </a:t>
            </a:r>
            <a:r>
              <a:rPr lang="cs-CZ" sz="3600" dirty="0" err="1"/>
              <a:t>company</a:t>
            </a:r>
            <a:r>
              <a:rPr lang="cs-CZ" sz="3600" dirty="0"/>
              <a:t>, </a:t>
            </a:r>
            <a:r>
              <a:rPr lang="cs-CZ" sz="3600" dirty="0" err="1"/>
              <a:t>evaluate</a:t>
            </a:r>
            <a:r>
              <a:rPr lang="cs-CZ" sz="3600" dirty="0"/>
              <a:t> </a:t>
            </a:r>
            <a:r>
              <a:rPr lang="cs-CZ" sz="3600" dirty="0" err="1"/>
              <a:t>the</a:t>
            </a:r>
            <a:r>
              <a:rPr lang="cs-CZ" sz="3600" dirty="0"/>
              <a:t> </a:t>
            </a:r>
            <a:r>
              <a:rPr lang="cs-CZ" sz="3600" dirty="0" err="1"/>
              <a:t>effectivenes</a:t>
            </a:r>
            <a:r>
              <a:rPr lang="cs-CZ" sz="3600" dirty="0"/>
              <a:t> and </a:t>
            </a:r>
            <a:r>
              <a:rPr lang="cs-CZ" sz="3600" dirty="0" err="1"/>
              <a:t>suggest</a:t>
            </a:r>
            <a:r>
              <a:rPr lang="cs-CZ" sz="3600" dirty="0"/>
              <a:t> </a:t>
            </a:r>
            <a:r>
              <a:rPr lang="cs-CZ" sz="3600" dirty="0" err="1"/>
              <a:t>possible</a:t>
            </a:r>
            <a:r>
              <a:rPr lang="cs-CZ" sz="3600" dirty="0"/>
              <a:t> </a:t>
            </a:r>
            <a:r>
              <a:rPr lang="cs-CZ" sz="3600" dirty="0" err="1"/>
              <a:t>improvements</a:t>
            </a:r>
            <a:r>
              <a:rPr lang="cs-CZ" sz="3600" dirty="0" smtClean="0"/>
              <a:t>.</a:t>
            </a:r>
          </a:p>
          <a:p>
            <a:pPr algn="just"/>
            <a:endParaRPr lang="cs-CZ" sz="3600" dirty="0"/>
          </a:p>
          <a:p>
            <a:pPr algn="just"/>
            <a:r>
              <a:rPr lang="cs-CZ" sz="3600" dirty="0" err="1"/>
              <a:t>The</a:t>
            </a:r>
            <a:r>
              <a:rPr lang="cs-CZ" sz="3600" dirty="0"/>
              <a:t> </a:t>
            </a:r>
            <a:r>
              <a:rPr lang="cs-CZ" sz="3600" dirty="0" err="1"/>
              <a:t>first</a:t>
            </a:r>
            <a:r>
              <a:rPr lang="cs-CZ" sz="3600" dirty="0"/>
              <a:t> part </a:t>
            </a:r>
            <a:r>
              <a:rPr lang="cs-CZ" sz="3600" dirty="0" err="1"/>
              <a:t>of</a:t>
            </a:r>
            <a:r>
              <a:rPr lang="cs-CZ" sz="3600" dirty="0"/>
              <a:t> </a:t>
            </a:r>
            <a:r>
              <a:rPr lang="cs-CZ" sz="3600" dirty="0" err="1"/>
              <a:t>bachelor</a:t>
            </a:r>
            <a:r>
              <a:rPr lang="cs-CZ" sz="3600" dirty="0"/>
              <a:t> thesis </a:t>
            </a:r>
            <a:r>
              <a:rPr lang="cs-CZ" sz="3600" dirty="0" err="1"/>
              <a:t>is</a:t>
            </a:r>
            <a:r>
              <a:rPr lang="cs-CZ" sz="3600" dirty="0"/>
              <a:t> </a:t>
            </a:r>
            <a:r>
              <a:rPr lang="cs-CZ" sz="3600" dirty="0" err="1"/>
              <a:t>focused</a:t>
            </a:r>
            <a:r>
              <a:rPr lang="cs-CZ" sz="3600" dirty="0"/>
              <a:t> on </a:t>
            </a:r>
            <a:r>
              <a:rPr lang="cs-CZ" sz="3600" dirty="0" err="1"/>
              <a:t>gathering</a:t>
            </a:r>
            <a:r>
              <a:rPr lang="cs-CZ" sz="3600" dirty="0"/>
              <a:t> </a:t>
            </a:r>
            <a:r>
              <a:rPr lang="cs-CZ" sz="3600" dirty="0" err="1"/>
              <a:t>of</a:t>
            </a:r>
            <a:r>
              <a:rPr lang="cs-CZ" sz="3600" dirty="0"/>
              <a:t> </a:t>
            </a:r>
            <a:r>
              <a:rPr lang="cs-CZ" sz="3600" dirty="0" err="1"/>
              <a:t>theoretic</a:t>
            </a:r>
            <a:r>
              <a:rPr lang="cs-CZ" sz="3600" dirty="0"/>
              <a:t> </a:t>
            </a:r>
            <a:r>
              <a:rPr lang="cs-CZ" sz="3600" dirty="0" err="1"/>
              <a:t>straring</a:t>
            </a:r>
            <a:r>
              <a:rPr lang="cs-CZ" sz="3600" dirty="0"/>
              <a:t> </a:t>
            </a:r>
            <a:r>
              <a:rPr lang="cs-CZ" sz="3600" dirty="0" err="1"/>
              <a:t>points</a:t>
            </a:r>
            <a:r>
              <a:rPr lang="cs-CZ" sz="3600" dirty="0"/>
              <a:t> </a:t>
            </a:r>
            <a:r>
              <a:rPr lang="cs-CZ" sz="3600" dirty="0" err="1"/>
              <a:t>from</a:t>
            </a:r>
            <a:r>
              <a:rPr lang="cs-CZ" sz="3600" dirty="0"/>
              <a:t> </a:t>
            </a:r>
            <a:r>
              <a:rPr lang="cs-CZ" sz="3600" dirty="0" err="1"/>
              <a:t>the</a:t>
            </a:r>
            <a:r>
              <a:rPr lang="cs-CZ" sz="3600" dirty="0"/>
              <a:t> business </a:t>
            </a:r>
            <a:r>
              <a:rPr lang="cs-CZ" sz="3600" dirty="0" err="1"/>
              <a:t>education</a:t>
            </a:r>
            <a:r>
              <a:rPr lang="cs-CZ" sz="3600" dirty="0"/>
              <a:t> </a:t>
            </a:r>
            <a:r>
              <a:rPr lang="cs-CZ" sz="3600" dirty="0" err="1"/>
              <a:t>field</a:t>
            </a:r>
            <a:r>
              <a:rPr lang="cs-CZ" sz="3600" dirty="0"/>
              <a:t>. In </a:t>
            </a:r>
            <a:r>
              <a:rPr lang="cs-CZ" sz="3600" dirty="0" err="1"/>
              <a:t>the</a:t>
            </a:r>
            <a:r>
              <a:rPr lang="cs-CZ" sz="3600" dirty="0"/>
              <a:t> second part </a:t>
            </a:r>
            <a:r>
              <a:rPr lang="cs-CZ" sz="3600" dirty="0" err="1"/>
              <a:t>is</a:t>
            </a:r>
            <a:r>
              <a:rPr lang="cs-CZ" sz="3600" dirty="0"/>
              <a:t> </a:t>
            </a:r>
            <a:r>
              <a:rPr lang="cs-CZ" sz="3600" dirty="0" err="1"/>
              <a:t>analysed</a:t>
            </a:r>
            <a:r>
              <a:rPr lang="cs-CZ" sz="3600" dirty="0"/>
              <a:t> </a:t>
            </a:r>
            <a:r>
              <a:rPr lang="cs-CZ" sz="3600" dirty="0" err="1"/>
              <a:t>education</a:t>
            </a:r>
            <a:r>
              <a:rPr lang="cs-CZ" sz="3600" dirty="0"/>
              <a:t> </a:t>
            </a:r>
            <a:r>
              <a:rPr lang="cs-CZ" sz="3600" dirty="0" err="1"/>
              <a:t>system</a:t>
            </a:r>
            <a:r>
              <a:rPr lang="cs-CZ" sz="3600" dirty="0"/>
              <a:t> in </a:t>
            </a:r>
            <a:r>
              <a:rPr lang="cs-CZ" sz="3600" dirty="0" err="1"/>
              <a:t>company</a:t>
            </a:r>
            <a:r>
              <a:rPr lang="cs-CZ" sz="3600" dirty="0"/>
              <a:t> and </a:t>
            </a:r>
            <a:r>
              <a:rPr lang="cs-CZ" sz="3600" dirty="0" err="1"/>
              <a:t>based</a:t>
            </a:r>
            <a:r>
              <a:rPr lang="cs-CZ" sz="3600" dirty="0"/>
              <a:t> on </a:t>
            </a:r>
            <a:r>
              <a:rPr lang="cs-CZ" sz="3600" dirty="0" err="1"/>
              <a:t>the</a:t>
            </a:r>
            <a:r>
              <a:rPr lang="cs-CZ" sz="3600" dirty="0"/>
              <a:t> </a:t>
            </a:r>
            <a:r>
              <a:rPr lang="cs-CZ" sz="3600" dirty="0" err="1"/>
              <a:t>survey</a:t>
            </a:r>
            <a:r>
              <a:rPr lang="cs-CZ" sz="3600" dirty="0"/>
              <a:t> </a:t>
            </a:r>
            <a:r>
              <a:rPr lang="cs-CZ" sz="3600" dirty="0" err="1"/>
              <a:t>is</a:t>
            </a:r>
            <a:r>
              <a:rPr lang="cs-CZ" sz="3600" dirty="0"/>
              <a:t> </a:t>
            </a:r>
            <a:r>
              <a:rPr lang="cs-CZ" sz="3600" dirty="0" err="1"/>
              <a:t>assessed</a:t>
            </a:r>
            <a:r>
              <a:rPr lang="cs-CZ" sz="3600" dirty="0"/>
              <a:t> </a:t>
            </a:r>
            <a:r>
              <a:rPr lang="cs-CZ" sz="3600" dirty="0" err="1"/>
              <a:t>the</a:t>
            </a:r>
            <a:r>
              <a:rPr lang="cs-CZ" sz="3600" dirty="0"/>
              <a:t> </a:t>
            </a:r>
            <a:r>
              <a:rPr lang="cs-CZ" sz="3600" dirty="0" err="1"/>
              <a:t>efficiency</a:t>
            </a:r>
            <a:r>
              <a:rPr lang="cs-CZ" sz="3600" dirty="0"/>
              <a:t>. </a:t>
            </a:r>
            <a:r>
              <a:rPr lang="cs-CZ" sz="3600" dirty="0" err="1"/>
              <a:t>The</a:t>
            </a:r>
            <a:r>
              <a:rPr lang="cs-CZ" sz="3600" dirty="0"/>
              <a:t> </a:t>
            </a:r>
            <a:r>
              <a:rPr lang="cs-CZ" sz="3600" dirty="0" err="1"/>
              <a:t>conclusion</a:t>
            </a:r>
            <a:r>
              <a:rPr lang="cs-CZ" sz="3600" dirty="0"/>
              <a:t> </a:t>
            </a:r>
            <a:r>
              <a:rPr lang="cs-CZ" sz="3600" dirty="0" err="1"/>
              <a:t>of</a:t>
            </a:r>
            <a:r>
              <a:rPr lang="cs-CZ" sz="3600" dirty="0"/>
              <a:t> </a:t>
            </a:r>
            <a:r>
              <a:rPr lang="cs-CZ" sz="3600" dirty="0" err="1"/>
              <a:t>the</a:t>
            </a:r>
            <a:r>
              <a:rPr lang="cs-CZ" sz="3600" dirty="0"/>
              <a:t> thesis </a:t>
            </a:r>
            <a:r>
              <a:rPr lang="cs-CZ" sz="3600" dirty="0" err="1"/>
              <a:t>is</a:t>
            </a:r>
            <a:r>
              <a:rPr lang="cs-CZ" sz="3600" dirty="0"/>
              <a:t> </a:t>
            </a:r>
            <a:r>
              <a:rPr lang="cs-CZ" sz="3600" dirty="0" err="1"/>
              <a:t>devoted</a:t>
            </a:r>
            <a:r>
              <a:rPr lang="cs-CZ" sz="3600" dirty="0"/>
              <a:t> to </a:t>
            </a:r>
            <a:r>
              <a:rPr lang="cs-CZ" sz="3600" dirty="0" err="1"/>
              <a:t>recommendations</a:t>
            </a:r>
            <a:r>
              <a:rPr lang="cs-CZ" sz="3600" dirty="0"/>
              <a:t> </a:t>
            </a:r>
            <a:r>
              <a:rPr lang="cs-CZ" sz="3600" dirty="0" err="1"/>
              <a:t>for</a:t>
            </a:r>
            <a:r>
              <a:rPr lang="cs-CZ" sz="3600" dirty="0"/>
              <a:t> </a:t>
            </a:r>
            <a:r>
              <a:rPr lang="cs-CZ" sz="3600" dirty="0" err="1"/>
              <a:t>improve</a:t>
            </a:r>
            <a:r>
              <a:rPr lang="cs-CZ" sz="3600" dirty="0"/>
              <a:t> </a:t>
            </a:r>
            <a:r>
              <a:rPr lang="cs-CZ" sz="3600" dirty="0" err="1"/>
              <a:t>the</a:t>
            </a:r>
            <a:r>
              <a:rPr lang="cs-CZ" sz="3600" dirty="0"/>
              <a:t> </a:t>
            </a:r>
            <a:r>
              <a:rPr lang="cs-CZ" sz="3600" dirty="0" err="1"/>
              <a:t>effectiveness</a:t>
            </a:r>
            <a:r>
              <a:rPr lang="cs-CZ" sz="3600" dirty="0"/>
              <a:t> </a:t>
            </a:r>
            <a:r>
              <a:rPr lang="cs-CZ" sz="3600" dirty="0" err="1"/>
              <a:t>of</a:t>
            </a:r>
            <a:r>
              <a:rPr lang="cs-CZ" sz="3600" dirty="0"/>
              <a:t> business </a:t>
            </a:r>
            <a:r>
              <a:rPr lang="cs-CZ" sz="3600" dirty="0" err="1"/>
              <a:t>education</a:t>
            </a:r>
            <a:r>
              <a:rPr lang="cs-CZ" sz="3600" dirty="0"/>
              <a:t>.</a:t>
            </a:r>
          </a:p>
          <a:p>
            <a:pPr eaLnBrk="0" hangingPunct="0"/>
            <a:endParaRPr lang="en-US" altLang="en-US" sz="1600" dirty="0">
              <a:latin typeface="Times New Roman" pitchFamily="18" charset="0"/>
            </a:endParaRPr>
          </a:p>
        </p:txBody>
      </p:sp>
      <p:sp>
        <p:nvSpPr>
          <p:cNvPr id="2090" name="Text Box 42"/>
          <p:cNvSpPr txBox="1">
            <a:spLocks noChangeArrowheads="1"/>
          </p:cNvSpPr>
          <p:nvPr/>
        </p:nvSpPr>
        <p:spPr bwMode="auto">
          <a:xfrm>
            <a:off x="2998703" y="7567381"/>
            <a:ext cx="4789101" cy="968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1497" tIns="30749" rIns="61497" bIns="30749">
            <a:spAutoFit/>
          </a:bodyPr>
          <a:lstStyle>
            <a:lvl1pPr algn="l" defTabSz="3475038">
              <a:defRPr>
                <a:solidFill>
                  <a:schemeClr val="tx1"/>
                </a:solidFill>
                <a:latin typeface="Arial" charset="0"/>
              </a:defRPr>
            </a:lvl1pPr>
            <a:lvl2pPr marL="361950" algn="l" defTabSz="3475038">
              <a:defRPr>
                <a:solidFill>
                  <a:schemeClr val="tx1"/>
                </a:solidFill>
                <a:latin typeface="Arial" charset="0"/>
              </a:defRPr>
            </a:lvl2pPr>
            <a:lvl3pPr marL="723900" algn="l" defTabSz="3475038">
              <a:defRPr>
                <a:solidFill>
                  <a:schemeClr val="tx1"/>
                </a:solidFill>
                <a:latin typeface="Arial" charset="0"/>
              </a:defRPr>
            </a:lvl3pPr>
            <a:lvl4pPr marL="1085850" algn="l" defTabSz="3475038">
              <a:defRPr>
                <a:solidFill>
                  <a:schemeClr val="tx1"/>
                </a:solidFill>
                <a:latin typeface="Arial" charset="0"/>
              </a:defRPr>
            </a:lvl4pPr>
            <a:lvl5pPr marL="1447800" algn="l" defTabSz="3475038">
              <a:defRPr>
                <a:solidFill>
                  <a:schemeClr val="tx1"/>
                </a:solidFill>
                <a:latin typeface="Arial" charset="0"/>
              </a:defRPr>
            </a:lvl5pPr>
            <a:lvl6pPr marL="19050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3622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28194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2766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cs-CZ" altLang="en-US" b="1" dirty="0" smtClean="0"/>
              <a:t>Abstrakt</a:t>
            </a:r>
            <a:endParaRPr lang="en-US" altLang="en-US" b="1" dirty="0"/>
          </a:p>
        </p:txBody>
      </p:sp>
      <p:sp>
        <p:nvSpPr>
          <p:cNvPr id="2091" name="Text Box 43"/>
          <p:cNvSpPr txBox="1">
            <a:spLocks noChangeArrowheads="1"/>
          </p:cNvSpPr>
          <p:nvPr/>
        </p:nvSpPr>
        <p:spPr bwMode="auto">
          <a:xfrm>
            <a:off x="12001500" y="22769281"/>
            <a:ext cx="8271405" cy="968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1497" tIns="30749" rIns="61497" bIns="30749">
            <a:spAutoFit/>
          </a:bodyPr>
          <a:lstStyle>
            <a:lvl1pPr algn="l" defTabSz="3475038">
              <a:defRPr>
                <a:solidFill>
                  <a:schemeClr val="tx1"/>
                </a:solidFill>
                <a:latin typeface="Arial" charset="0"/>
              </a:defRPr>
            </a:lvl1pPr>
            <a:lvl2pPr marL="361950" algn="l" defTabSz="3475038">
              <a:defRPr>
                <a:solidFill>
                  <a:schemeClr val="tx1"/>
                </a:solidFill>
                <a:latin typeface="Arial" charset="0"/>
              </a:defRPr>
            </a:lvl2pPr>
            <a:lvl3pPr marL="723900" algn="l" defTabSz="3475038">
              <a:defRPr>
                <a:solidFill>
                  <a:schemeClr val="tx1"/>
                </a:solidFill>
                <a:latin typeface="Arial" charset="0"/>
              </a:defRPr>
            </a:lvl3pPr>
            <a:lvl4pPr marL="1085850" algn="l" defTabSz="3475038">
              <a:defRPr>
                <a:solidFill>
                  <a:schemeClr val="tx1"/>
                </a:solidFill>
                <a:latin typeface="Arial" charset="0"/>
              </a:defRPr>
            </a:lvl4pPr>
            <a:lvl5pPr marL="1447800" algn="l" defTabSz="3475038">
              <a:defRPr>
                <a:solidFill>
                  <a:schemeClr val="tx1"/>
                </a:solidFill>
                <a:latin typeface="Arial" charset="0"/>
              </a:defRPr>
            </a:lvl5pPr>
            <a:lvl6pPr marL="19050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3622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28194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2766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cs-CZ" altLang="en-US" b="1" dirty="0" smtClean="0"/>
              <a:t>Doporučení pro podnik</a:t>
            </a:r>
            <a:endParaRPr lang="en-US" altLang="en-US" b="1" dirty="0"/>
          </a:p>
        </p:txBody>
      </p:sp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6342" y="2714160"/>
            <a:ext cx="3063872" cy="2389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/>
          <p:cNvSpPr txBox="1"/>
          <p:nvPr/>
        </p:nvSpPr>
        <p:spPr>
          <a:xfrm>
            <a:off x="706119" y="9029700"/>
            <a:ext cx="9244684" cy="8402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s-CZ" sz="3600" dirty="0"/>
              <a:t>Předmětem bakalářské práce „Efektivita podnikového vzdělávání ve firmě </a:t>
            </a:r>
            <a:r>
              <a:rPr lang="cs-CZ" sz="3600" dirty="0" err="1"/>
              <a:t>Zaplo</a:t>
            </a:r>
            <a:r>
              <a:rPr lang="cs-CZ" sz="3600" dirty="0"/>
              <a:t> Finance, s.r.o. “ je analyzovat systém podnikového vzdělávání ve vybrané společnosti, posoudit jeho efektivitu a navrhnout možná zlepšení</a:t>
            </a:r>
            <a:r>
              <a:rPr lang="cs-CZ" sz="3600" dirty="0" smtClean="0"/>
              <a:t>.</a:t>
            </a:r>
          </a:p>
          <a:p>
            <a:pPr algn="just"/>
            <a:endParaRPr lang="cs-CZ" sz="3600" dirty="0"/>
          </a:p>
          <a:p>
            <a:pPr algn="just"/>
            <a:r>
              <a:rPr lang="cs-CZ" sz="3600" dirty="0"/>
              <a:t>První část bakalářské práce je zaměřena na shromáždění teoretických východisek z oblasti podnikového vzdělávání. Ve druhé části je analyzován vzdělávací systém podniku a na základě šetření posouzena jeho efektivita. Závěr práce je věnován doporučením na zlepšení efektivity podnikového vzdělávání.</a:t>
            </a:r>
          </a:p>
        </p:txBody>
      </p:sp>
      <p:sp>
        <p:nvSpPr>
          <p:cNvPr id="4" name="TextovéPole 3"/>
          <p:cNvSpPr txBox="1"/>
          <p:nvPr/>
        </p:nvSpPr>
        <p:spPr>
          <a:xfrm>
            <a:off x="11373463" y="24310358"/>
            <a:ext cx="889944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lvl="0" indent="-857250" algn="just">
              <a:buFont typeface="Arial" panose="020B0604020202020204" pitchFamily="34" charset="0"/>
              <a:buChar char="•"/>
            </a:pPr>
            <a:r>
              <a:rPr lang="cs-CZ" sz="3600" dirty="0"/>
              <a:t>zvětšit množství nabízených vzdělávacích akcí v souladu s potřebami a zájmy zaměstnanců (v rámci benefitů</a:t>
            </a:r>
            <a:r>
              <a:rPr lang="cs-CZ" sz="3600" dirty="0" smtClean="0"/>
              <a:t>)</a:t>
            </a:r>
          </a:p>
          <a:p>
            <a:pPr marL="857250" indent="-857250" algn="just">
              <a:buFont typeface="Arial" panose="020B0604020202020204" pitchFamily="34" charset="0"/>
              <a:buChar char="•"/>
            </a:pPr>
            <a:r>
              <a:rPr lang="cs-CZ" sz="3600" dirty="0"/>
              <a:t>zavést nové formy vzdělávání (např. pro operátory případové studie)</a:t>
            </a:r>
          </a:p>
          <a:p>
            <a:pPr marL="857250" indent="-857250" algn="just">
              <a:buFont typeface="Arial" panose="020B0604020202020204" pitchFamily="34" charset="0"/>
              <a:buChar char="•"/>
            </a:pPr>
            <a:r>
              <a:rPr lang="cs-CZ" sz="3600" dirty="0"/>
              <a:t>zařadit semináře o duševní hygieně a zvládání </a:t>
            </a:r>
            <a:r>
              <a:rPr lang="cs-CZ" sz="3600" dirty="0" smtClean="0"/>
              <a:t>stresu</a:t>
            </a:r>
            <a:endParaRPr lang="cs-CZ" sz="3600" dirty="0"/>
          </a:p>
        </p:txBody>
      </p:sp>
      <p:graphicFrame>
        <p:nvGraphicFramePr>
          <p:cNvPr id="6" name="Tabulk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653232"/>
              </p:ext>
            </p:extLst>
          </p:nvPr>
        </p:nvGraphicFramePr>
        <p:xfrm>
          <a:off x="12476283" y="9937519"/>
          <a:ext cx="7126168" cy="56644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63084"/>
                <a:gridCol w="3563084"/>
              </a:tblGrid>
              <a:tr h="944072">
                <a:tc>
                  <a:txBody>
                    <a:bodyPr/>
                    <a:lstStyle/>
                    <a:p>
                      <a:pPr algn="ctr"/>
                      <a:r>
                        <a:rPr lang="cs-CZ" sz="4000" dirty="0" smtClean="0">
                          <a:solidFill>
                            <a:schemeClr val="tx1"/>
                          </a:solidFill>
                        </a:rPr>
                        <a:t>Department</a:t>
                      </a:r>
                      <a:endParaRPr lang="cs-CZ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EB9F1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3600" dirty="0" err="1" smtClean="0">
                          <a:solidFill>
                            <a:schemeClr val="tx1"/>
                          </a:solidFill>
                        </a:rPr>
                        <a:t>Score</a:t>
                      </a:r>
                      <a:endParaRPr lang="cs-CZ" sz="3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EB9F15"/>
                    </a:solidFill>
                  </a:tcPr>
                </a:tc>
              </a:tr>
              <a:tr h="944072">
                <a:tc>
                  <a:txBody>
                    <a:bodyPr/>
                    <a:lstStyle/>
                    <a:p>
                      <a:pPr algn="ctr"/>
                      <a:r>
                        <a:rPr lang="cs-CZ" sz="3600" dirty="0" err="1" smtClean="0">
                          <a:solidFill>
                            <a:schemeClr val="tx1"/>
                          </a:solidFill>
                        </a:rPr>
                        <a:t>Inbound</a:t>
                      </a:r>
                      <a:endParaRPr lang="cs-CZ" sz="3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71DF45">
                        <a:alpha val="6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3600" dirty="0" smtClean="0">
                          <a:solidFill>
                            <a:schemeClr val="tx1"/>
                          </a:solidFill>
                        </a:rPr>
                        <a:t>95 %</a:t>
                      </a:r>
                      <a:endParaRPr lang="cs-CZ" sz="3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71DF45">
                        <a:alpha val="65098"/>
                      </a:srgbClr>
                    </a:solidFill>
                  </a:tcPr>
                </a:tc>
              </a:tr>
              <a:tr h="944072">
                <a:tc>
                  <a:txBody>
                    <a:bodyPr/>
                    <a:lstStyle/>
                    <a:p>
                      <a:pPr algn="ctr"/>
                      <a:r>
                        <a:rPr lang="cs-CZ" sz="3600" dirty="0" err="1" smtClean="0">
                          <a:solidFill>
                            <a:schemeClr val="tx1"/>
                          </a:solidFill>
                        </a:rPr>
                        <a:t>Outbound</a:t>
                      </a:r>
                      <a:endParaRPr lang="cs-CZ" sz="3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71DF45">
                        <a:alpha val="6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3600" dirty="0" smtClean="0">
                          <a:solidFill>
                            <a:schemeClr val="tx1"/>
                          </a:solidFill>
                        </a:rPr>
                        <a:t>94</a:t>
                      </a:r>
                      <a:r>
                        <a:rPr lang="cs-CZ" sz="3600" baseline="0" dirty="0" smtClean="0">
                          <a:solidFill>
                            <a:schemeClr val="tx1"/>
                          </a:solidFill>
                        </a:rPr>
                        <a:t> %</a:t>
                      </a:r>
                      <a:endParaRPr lang="cs-CZ" sz="3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71DF45">
                        <a:alpha val="65098"/>
                      </a:srgbClr>
                    </a:solidFill>
                  </a:tcPr>
                </a:tc>
              </a:tr>
              <a:tr h="944072">
                <a:tc>
                  <a:txBody>
                    <a:bodyPr/>
                    <a:lstStyle/>
                    <a:p>
                      <a:pPr algn="ctr"/>
                      <a:r>
                        <a:rPr lang="cs-CZ" sz="3600" dirty="0" err="1" smtClean="0">
                          <a:solidFill>
                            <a:schemeClr val="tx1"/>
                          </a:solidFill>
                        </a:rPr>
                        <a:t>Back</a:t>
                      </a:r>
                      <a:r>
                        <a:rPr lang="cs-CZ" sz="3600" dirty="0" smtClean="0">
                          <a:solidFill>
                            <a:schemeClr val="tx1"/>
                          </a:solidFill>
                        </a:rPr>
                        <a:t> Office</a:t>
                      </a:r>
                      <a:endParaRPr lang="cs-CZ" sz="3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71DF45">
                        <a:alpha val="6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3600" dirty="0" smtClean="0">
                          <a:solidFill>
                            <a:schemeClr val="tx1"/>
                          </a:solidFill>
                        </a:rPr>
                        <a:t>91 %</a:t>
                      </a:r>
                      <a:endParaRPr lang="cs-CZ" sz="3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71DF45">
                        <a:alpha val="65098"/>
                      </a:srgbClr>
                    </a:solidFill>
                  </a:tcPr>
                </a:tc>
              </a:tr>
              <a:tr h="944072">
                <a:tc>
                  <a:txBody>
                    <a:bodyPr/>
                    <a:lstStyle/>
                    <a:p>
                      <a:pPr algn="ctr"/>
                      <a:r>
                        <a:rPr lang="cs-CZ" sz="3600" dirty="0" err="1" smtClean="0">
                          <a:solidFill>
                            <a:schemeClr val="tx1"/>
                          </a:solidFill>
                        </a:rPr>
                        <a:t>Payment</a:t>
                      </a:r>
                      <a:endParaRPr lang="cs-CZ" sz="3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71DF45">
                        <a:alpha val="6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3600" dirty="0" smtClean="0">
                          <a:solidFill>
                            <a:schemeClr val="tx1"/>
                          </a:solidFill>
                        </a:rPr>
                        <a:t>100 %</a:t>
                      </a:r>
                      <a:endParaRPr lang="cs-CZ" sz="3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71DF45">
                        <a:alpha val="65098"/>
                      </a:srgbClr>
                    </a:solidFill>
                  </a:tcPr>
                </a:tc>
              </a:tr>
              <a:tr h="944072">
                <a:tc>
                  <a:txBody>
                    <a:bodyPr/>
                    <a:lstStyle/>
                    <a:p>
                      <a:pPr algn="ctr"/>
                      <a:r>
                        <a:rPr lang="cs-CZ" sz="3600" b="1" dirty="0" err="1" smtClean="0">
                          <a:solidFill>
                            <a:schemeClr val="tx1"/>
                          </a:solidFill>
                        </a:rPr>
                        <a:t>All</a:t>
                      </a:r>
                      <a:r>
                        <a:rPr lang="cs-CZ" sz="3600" b="1" dirty="0" smtClean="0">
                          <a:solidFill>
                            <a:schemeClr val="tx1"/>
                          </a:solidFill>
                        </a:rPr>
                        <a:t> CC</a:t>
                      </a:r>
                      <a:endParaRPr lang="cs-CZ" sz="3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EFB2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3600" b="1" dirty="0" smtClean="0">
                          <a:solidFill>
                            <a:schemeClr val="tx1"/>
                          </a:solidFill>
                        </a:rPr>
                        <a:t>95 %</a:t>
                      </a:r>
                      <a:endParaRPr lang="cs-CZ" sz="3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EFB243"/>
                    </a:solidFill>
                  </a:tcPr>
                </a:tc>
              </a:tr>
            </a:tbl>
          </a:graphicData>
        </a:graphic>
      </p:graphicFrame>
      <p:sp>
        <p:nvSpPr>
          <p:cNvPr id="30" name="Text Box 42"/>
          <p:cNvSpPr txBox="1">
            <a:spLocks noChangeArrowheads="1"/>
          </p:cNvSpPr>
          <p:nvPr/>
        </p:nvSpPr>
        <p:spPr bwMode="auto">
          <a:xfrm>
            <a:off x="11373463" y="7548331"/>
            <a:ext cx="9270740" cy="18472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1497" tIns="30749" rIns="61497" bIns="30749">
            <a:spAutoFit/>
          </a:bodyPr>
          <a:lstStyle>
            <a:lvl1pPr algn="l" defTabSz="3475038">
              <a:defRPr>
                <a:solidFill>
                  <a:schemeClr val="tx1"/>
                </a:solidFill>
                <a:latin typeface="Arial" charset="0"/>
              </a:defRPr>
            </a:lvl1pPr>
            <a:lvl2pPr marL="361950" algn="l" defTabSz="3475038">
              <a:defRPr>
                <a:solidFill>
                  <a:schemeClr val="tx1"/>
                </a:solidFill>
                <a:latin typeface="Arial" charset="0"/>
              </a:defRPr>
            </a:lvl2pPr>
            <a:lvl3pPr marL="723900" algn="l" defTabSz="3475038">
              <a:defRPr>
                <a:solidFill>
                  <a:schemeClr val="tx1"/>
                </a:solidFill>
                <a:latin typeface="Arial" charset="0"/>
              </a:defRPr>
            </a:lvl3pPr>
            <a:lvl4pPr marL="1085850" algn="l" defTabSz="3475038">
              <a:defRPr>
                <a:solidFill>
                  <a:schemeClr val="tx1"/>
                </a:solidFill>
                <a:latin typeface="Arial" charset="0"/>
              </a:defRPr>
            </a:lvl4pPr>
            <a:lvl5pPr marL="1447800" algn="l" defTabSz="3475038">
              <a:defRPr>
                <a:solidFill>
                  <a:schemeClr val="tx1"/>
                </a:solidFill>
                <a:latin typeface="Arial" charset="0"/>
              </a:defRPr>
            </a:lvl5pPr>
            <a:lvl6pPr marL="19050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3622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28194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2766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cs-CZ" altLang="en-US" b="1" dirty="0" smtClean="0"/>
              <a:t>Úspěšnost průběžných znalostních testů</a:t>
            </a:r>
            <a:endParaRPr lang="en-US" altLang="en-US" b="1" dirty="0"/>
          </a:p>
        </p:txBody>
      </p:sp>
      <p:graphicFrame>
        <p:nvGraphicFramePr>
          <p:cNvPr id="7" name="Graf 6"/>
          <p:cNvGraphicFramePr/>
          <p:nvPr>
            <p:extLst>
              <p:ext uri="{D42A27DB-BD31-4B8C-83A1-F6EECF244321}">
                <p14:modId xmlns:p14="http://schemas.microsoft.com/office/powerpoint/2010/main" val="1191192008"/>
              </p:ext>
            </p:extLst>
          </p:nvPr>
        </p:nvGraphicFramePr>
        <p:xfrm>
          <a:off x="11697294" y="16382228"/>
          <a:ext cx="8475862" cy="63870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347503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6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347503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6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573</TotalTime>
  <Words>213</Words>
  <Application>Microsoft Office PowerPoint</Application>
  <PresentationFormat>Vlastní</PresentationFormat>
  <Paragraphs>32</Paragraphs>
  <Slides>1</Slides>
  <Notes>1</Notes>
  <HiddenSlides>0</HiddenSlides>
  <MMClips>0</MMClips>
  <ScaleCrop>false</ScaleCrop>
  <HeadingPairs>
    <vt:vector size="6" baseType="variant">
      <vt:variant>
        <vt:lpstr>Motiv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3" baseType="lpstr">
      <vt:lpstr>Default Design</vt:lpstr>
      <vt:lpstr>CorelDRAW</vt:lpstr>
      <vt:lpstr>Prezentace aplikace PowerPoint</vt:lpstr>
    </vt:vector>
  </TitlesOfParts>
  <Company>MegaPrint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36x48 Vertical Poster</dc:title>
  <dc:creator>Ethan Shulda</dc:creator>
  <dc:description>©MegaPrint Inc. 2009</dc:description>
  <cp:lastModifiedBy>Jana</cp:lastModifiedBy>
  <cp:revision>34</cp:revision>
  <dcterms:created xsi:type="dcterms:W3CDTF">2008-12-04T00:20:37Z</dcterms:created>
  <dcterms:modified xsi:type="dcterms:W3CDTF">2017-04-30T09:56:12Z</dcterms:modified>
  <cp:category>Research Poster</cp:category>
</cp:coreProperties>
</file>