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"/>
  </p:notesMasterIdLst>
  <p:sldIdLst>
    <p:sldId id="256" r:id="rId2"/>
  </p:sldIdLst>
  <p:sldSz cx="21386800" cy="30279975"/>
  <p:notesSz cx="6715125" cy="9239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449">
          <p15:clr>
            <a:srgbClr val="A4A3A4"/>
          </p15:clr>
        </p15:guide>
        <p15:guide id="2" orient="horz" pos="18577">
          <p15:clr>
            <a:srgbClr val="A4A3A4"/>
          </p15:clr>
        </p15:guide>
        <p15:guide id="3" orient="horz" pos="1976">
          <p15:clr>
            <a:srgbClr val="A4A3A4"/>
          </p15:clr>
        </p15:guide>
        <p15:guide id="4" pos="67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D2"/>
    <a:srgbClr val="C0C0C0"/>
    <a:srgbClr val="FF0000"/>
    <a:srgbClr val="698ED9"/>
    <a:srgbClr val="A7C4FF"/>
    <a:srgbClr val="003064"/>
    <a:srgbClr val="003399"/>
    <a:srgbClr val="0021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napToGrid="0" showGuides="1">
      <p:cViewPr varScale="1">
        <p:scale>
          <a:sx n="15" d="100"/>
          <a:sy n="15" d="100"/>
        </p:scale>
        <p:origin x="2540" y="120"/>
      </p:cViewPr>
      <p:guideLst>
        <p:guide orient="horz" pos="4449"/>
        <p:guide orient="horz" pos="18577"/>
        <p:guide orient="horz" pos="1976"/>
        <p:guide pos="673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914209554215082"/>
          <c:y val="3.8392008164416756E-2"/>
          <c:w val="0.54332601699641336"/>
          <c:h val="0.74892856261305873"/>
        </c:manualLayout>
      </c:layout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96C-4E04-9424-A50C65884E47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96C-4E04-9424-A50C65884E47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96C-4E04-9424-A50C65884E47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96C-4E04-9424-A50C65884E47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96C-4E04-9424-A50C65884E47}"/>
              </c:ext>
            </c:extLst>
          </c:dPt>
          <c:dPt>
            <c:idx val="5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996C-4E04-9424-A50C65884E47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996C-4E04-9424-A50C65884E47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996C-4E04-9424-A50C65884E47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996C-4E04-9424-A50C65884E47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996C-4E04-9424-A50C65884E47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996C-4E04-9424-A50C65884E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List1!$A$2:$A$7</c:f>
              <c:strCache>
                <c:ptCount val="6"/>
                <c:pt idx="0">
                  <c:v>Ceny za produkty</c:v>
                </c:pt>
                <c:pt idx="1">
                  <c:v>Etický nákup kávy</c:v>
                </c:pt>
                <c:pt idx="2">
                  <c:v>Obsluha</c:v>
                </c:pt>
                <c:pt idx="3">
                  <c:v>Rozmanitost produktů</c:v>
                </c:pt>
                <c:pt idx="4">
                  <c:v>Příjemné prostředí</c:v>
                </c:pt>
                <c:pt idx="5">
                  <c:v>Chuť nápoje</c:v>
                </c:pt>
              </c:strCache>
            </c:strRef>
          </c:cat>
          <c:val>
            <c:numRef>
              <c:f>List1!$B$2:$B$7</c:f>
              <c:numCache>
                <c:formatCode>General</c:formatCode>
                <c:ptCount val="6"/>
                <c:pt idx="0">
                  <c:v>0</c:v>
                </c:pt>
                <c:pt idx="1">
                  <c:v>11</c:v>
                </c:pt>
                <c:pt idx="2">
                  <c:v>27</c:v>
                </c:pt>
                <c:pt idx="3">
                  <c:v>29</c:v>
                </c:pt>
                <c:pt idx="4">
                  <c:v>36</c:v>
                </c:pt>
                <c:pt idx="5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96C-4E04-9424-A50C65884E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6297389613885291"/>
          <c:w val="0.99870502359162705"/>
          <c:h val="0.237026103861146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3650" y="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35188" y="692150"/>
            <a:ext cx="2446337" cy="34655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513" y="4389438"/>
            <a:ext cx="5372100" cy="4157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570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3650" y="877570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67DCC78-77BF-4255-8B24-043644A95D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6448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388437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776874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165311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553748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1942186" algn="l" defTabSz="77687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0623" algn="l" defTabSz="77687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19060" algn="l" defTabSz="77687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07497" algn="l" defTabSz="77687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34AD72-92BC-4114-BFC1-733F188AB8FF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35188" y="692150"/>
            <a:ext cx="2446337" cy="3465513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4010" y="4955545"/>
            <a:ext cx="18178780" cy="10541917"/>
          </a:xfrm>
        </p:spPr>
        <p:txBody>
          <a:bodyPr anchor="b"/>
          <a:lstStyle>
            <a:lvl1pPr algn="ctr">
              <a:defRPr sz="14033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3350" y="15903998"/>
            <a:ext cx="16040100" cy="7310649"/>
          </a:xfrm>
        </p:spPr>
        <p:txBody>
          <a:bodyPr/>
          <a:lstStyle>
            <a:lvl1pPr marL="0" indent="0" algn="ctr">
              <a:buNone/>
              <a:defRPr sz="5613"/>
            </a:lvl1pPr>
            <a:lvl2pPr marL="1069345" indent="0" algn="ctr">
              <a:buNone/>
              <a:defRPr sz="4678"/>
            </a:lvl2pPr>
            <a:lvl3pPr marL="2138690" indent="0" algn="ctr">
              <a:buNone/>
              <a:defRPr sz="4210"/>
            </a:lvl3pPr>
            <a:lvl4pPr marL="3208035" indent="0" algn="ctr">
              <a:buNone/>
              <a:defRPr sz="3742"/>
            </a:lvl4pPr>
            <a:lvl5pPr marL="4277380" indent="0" algn="ctr">
              <a:buNone/>
              <a:defRPr sz="3742"/>
            </a:lvl5pPr>
            <a:lvl6pPr marL="5346725" indent="0" algn="ctr">
              <a:buNone/>
              <a:defRPr sz="3742"/>
            </a:lvl6pPr>
            <a:lvl7pPr marL="6416070" indent="0" algn="ctr">
              <a:buNone/>
              <a:defRPr sz="3742"/>
            </a:lvl7pPr>
            <a:lvl8pPr marL="7485416" indent="0" algn="ctr">
              <a:buNone/>
              <a:defRPr sz="3742"/>
            </a:lvl8pPr>
            <a:lvl9pPr marL="8554761" indent="0" algn="ctr">
              <a:buNone/>
              <a:defRPr sz="3742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967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392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205" y="7548975"/>
            <a:ext cx="18446115" cy="12595626"/>
          </a:xfrm>
        </p:spPr>
        <p:txBody>
          <a:bodyPr anchor="b"/>
          <a:lstStyle>
            <a:lvl1pPr>
              <a:defRPr sz="14033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9205" y="20263761"/>
            <a:ext cx="18446115" cy="6623742"/>
          </a:xfrm>
        </p:spPr>
        <p:txBody>
          <a:bodyPr/>
          <a:lstStyle>
            <a:lvl1pPr marL="0" indent="0">
              <a:buNone/>
              <a:defRPr sz="5613">
                <a:solidFill>
                  <a:schemeClr val="tx1"/>
                </a:solidFill>
              </a:defRPr>
            </a:lvl1pPr>
            <a:lvl2pPr marL="1069345" indent="0">
              <a:buNone/>
              <a:defRPr sz="4678">
                <a:solidFill>
                  <a:schemeClr val="tx1">
                    <a:tint val="75000"/>
                  </a:schemeClr>
                </a:solidFill>
              </a:defRPr>
            </a:lvl2pPr>
            <a:lvl3pPr marL="2138690" indent="0">
              <a:buNone/>
              <a:defRPr sz="4210">
                <a:solidFill>
                  <a:schemeClr val="tx1">
                    <a:tint val="75000"/>
                  </a:schemeClr>
                </a:solidFill>
              </a:defRPr>
            </a:lvl3pPr>
            <a:lvl4pPr marL="32080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7380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672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6070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5416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476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151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343" y="8060641"/>
            <a:ext cx="9089390" cy="1921236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7068" y="8060641"/>
            <a:ext cx="9089390" cy="1921236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901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128" y="1612135"/>
            <a:ext cx="18446115" cy="5852729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131" y="7422802"/>
            <a:ext cx="9047617" cy="3637800"/>
          </a:xfrm>
        </p:spPr>
        <p:txBody>
          <a:bodyPr anchor="b"/>
          <a:lstStyle>
            <a:lvl1pPr marL="0" indent="0">
              <a:buNone/>
              <a:defRPr sz="5613" b="1"/>
            </a:lvl1pPr>
            <a:lvl2pPr marL="1069345" indent="0">
              <a:buNone/>
              <a:defRPr sz="4678" b="1"/>
            </a:lvl2pPr>
            <a:lvl3pPr marL="2138690" indent="0">
              <a:buNone/>
              <a:defRPr sz="4210" b="1"/>
            </a:lvl3pPr>
            <a:lvl4pPr marL="3208035" indent="0">
              <a:buNone/>
              <a:defRPr sz="3742" b="1"/>
            </a:lvl4pPr>
            <a:lvl5pPr marL="4277380" indent="0">
              <a:buNone/>
              <a:defRPr sz="3742" b="1"/>
            </a:lvl5pPr>
            <a:lvl6pPr marL="5346725" indent="0">
              <a:buNone/>
              <a:defRPr sz="3742" b="1"/>
            </a:lvl6pPr>
            <a:lvl7pPr marL="6416070" indent="0">
              <a:buNone/>
              <a:defRPr sz="3742" b="1"/>
            </a:lvl7pPr>
            <a:lvl8pPr marL="7485416" indent="0">
              <a:buNone/>
              <a:defRPr sz="3742" b="1"/>
            </a:lvl8pPr>
            <a:lvl9pPr marL="8554761" indent="0">
              <a:buNone/>
              <a:defRPr sz="3742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3131" y="11060602"/>
            <a:ext cx="9047617" cy="1626848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7068" y="7422802"/>
            <a:ext cx="9092176" cy="3637800"/>
          </a:xfrm>
        </p:spPr>
        <p:txBody>
          <a:bodyPr anchor="b"/>
          <a:lstStyle>
            <a:lvl1pPr marL="0" indent="0">
              <a:buNone/>
              <a:defRPr sz="5613" b="1"/>
            </a:lvl1pPr>
            <a:lvl2pPr marL="1069345" indent="0">
              <a:buNone/>
              <a:defRPr sz="4678" b="1"/>
            </a:lvl2pPr>
            <a:lvl3pPr marL="2138690" indent="0">
              <a:buNone/>
              <a:defRPr sz="4210" b="1"/>
            </a:lvl3pPr>
            <a:lvl4pPr marL="3208035" indent="0">
              <a:buNone/>
              <a:defRPr sz="3742" b="1"/>
            </a:lvl4pPr>
            <a:lvl5pPr marL="4277380" indent="0">
              <a:buNone/>
              <a:defRPr sz="3742" b="1"/>
            </a:lvl5pPr>
            <a:lvl6pPr marL="5346725" indent="0">
              <a:buNone/>
              <a:defRPr sz="3742" b="1"/>
            </a:lvl6pPr>
            <a:lvl7pPr marL="6416070" indent="0">
              <a:buNone/>
              <a:defRPr sz="3742" b="1"/>
            </a:lvl7pPr>
            <a:lvl8pPr marL="7485416" indent="0">
              <a:buNone/>
              <a:defRPr sz="3742" b="1"/>
            </a:lvl8pPr>
            <a:lvl9pPr marL="8554761" indent="0">
              <a:buNone/>
              <a:defRPr sz="3742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7068" y="11060602"/>
            <a:ext cx="9092176" cy="1626848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234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328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498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128" y="2018665"/>
            <a:ext cx="6897800" cy="7065328"/>
          </a:xfrm>
        </p:spPr>
        <p:txBody>
          <a:bodyPr anchor="b"/>
          <a:lstStyle>
            <a:lvl1pPr>
              <a:defRPr sz="7484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2175" y="4359762"/>
            <a:ext cx="10827068" cy="21518408"/>
          </a:xfrm>
        </p:spPr>
        <p:txBody>
          <a:bodyPr/>
          <a:lstStyle>
            <a:lvl1pPr>
              <a:defRPr sz="7484"/>
            </a:lvl1pPr>
            <a:lvl2pPr>
              <a:defRPr sz="6549"/>
            </a:lvl2pPr>
            <a:lvl3pPr>
              <a:defRPr sz="5613"/>
            </a:lvl3pPr>
            <a:lvl4pPr>
              <a:defRPr sz="4678"/>
            </a:lvl4pPr>
            <a:lvl5pPr>
              <a:defRPr sz="4678"/>
            </a:lvl5pPr>
            <a:lvl6pPr>
              <a:defRPr sz="4678"/>
            </a:lvl6pPr>
            <a:lvl7pPr>
              <a:defRPr sz="4678"/>
            </a:lvl7pPr>
            <a:lvl8pPr>
              <a:defRPr sz="4678"/>
            </a:lvl8pPr>
            <a:lvl9pPr>
              <a:defRPr sz="4678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128" y="9083992"/>
            <a:ext cx="6897800" cy="16829220"/>
          </a:xfrm>
        </p:spPr>
        <p:txBody>
          <a:bodyPr/>
          <a:lstStyle>
            <a:lvl1pPr marL="0" indent="0">
              <a:buNone/>
              <a:defRPr sz="3742"/>
            </a:lvl1pPr>
            <a:lvl2pPr marL="1069345" indent="0">
              <a:buNone/>
              <a:defRPr sz="3274"/>
            </a:lvl2pPr>
            <a:lvl3pPr marL="2138690" indent="0">
              <a:buNone/>
              <a:defRPr sz="2807"/>
            </a:lvl3pPr>
            <a:lvl4pPr marL="3208035" indent="0">
              <a:buNone/>
              <a:defRPr sz="2339"/>
            </a:lvl4pPr>
            <a:lvl5pPr marL="4277380" indent="0">
              <a:buNone/>
              <a:defRPr sz="2339"/>
            </a:lvl5pPr>
            <a:lvl6pPr marL="5346725" indent="0">
              <a:buNone/>
              <a:defRPr sz="2339"/>
            </a:lvl6pPr>
            <a:lvl7pPr marL="6416070" indent="0">
              <a:buNone/>
              <a:defRPr sz="2339"/>
            </a:lvl7pPr>
            <a:lvl8pPr marL="7485416" indent="0">
              <a:buNone/>
              <a:defRPr sz="2339"/>
            </a:lvl8pPr>
            <a:lvl9pPr marL="8554761" indent="0">
              <a:buNone/>
              <a:defRPr sz="2339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476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128" y="2018665"/>
            <a:ext cx="6897800" cy="7065328"/>
          </a:xfrm>
        </p:spPr>
        <p:txBody>
          <a:bodyPr anchor="b"/>
          <a:lstStyle>
            <a:lvl1pPr>
              <a:defRPr sz="7484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2175" y="4359762"/>
            <a:ext cx="10827068" cy="21518408"/>
          </a:xfrm>
        </p:spPr>
        <p:txBody>
          <a:bodyPr anchor="t"/>
          <a:lstStyle>
            <a:lvl1pPr marL="0" indent="0">
              <a:buNone/>
              <a:defRPr sz="7484"/>
            </a:lvl1pPr>
            <a:lvl2pPr marL="1069345" indent="0">
              <a:buNone/>
              <a:defRPr sz="6549"/>
            </a:lvl2pPr>
            <a:lvl3pPr marL="2138690" indent="0">
              <a:buNone/>
              <a:defRPr sz="5613"/>
            </a:lvl3pPr>
            <a:lvl4pPr marL="3208035" indent="0">
              <a:buNone/>
              <a:defRPr sz="4678"/>
            </a:lvl4pPr>
            <a:lvl5pPr marL="4277380" indent="0">
              <a:buNone/>
              <a:defRPr sz="4678"/>
            </a:lvl5pPr>
            <a:lvl6pPr marL="5346725" indent="0">
              <a:buNone/>
              <a:defRPr sz="4678"/>
            </a:lvl6pPr>
            <a:lvl7pPr marL="6416070" indent="0">
              <a:buNone/>
              <a:defRPr sz="4678"/>
            </a:lvl7pPr>
            <a:lvl8pPr marL="7485416" indent="0">
              <a:buNone/>
              <a:defRPr sz="4678"/>
            </a:lvl8pPr>
            <a:lvl9pPr marL="8554761" indent="0">
              <a:buNone/>
              <a:defRPr sz="4678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128" y="9083992"/>
            <a:ext cx="6897800" cy="16829220"/>
          </a:xfrm>
        </p:spPr>
        <p:txBody>
          <a:bodyPr/>
          <a:lstStyle>
            <a:lvl1pPr marL="0" indent="0">
              <a:buNone/>
              <a:defRPr sz="3742"/>
            </a:lvl1pPr>
            <a:lvl2pPr marL="1069345" indent="0">
              <a:buNone/>
              <a:defRPr sz="3274"/>
            </a:lvl2pPr>
            <a:lvl3pPr marL="2138690" indent="0">
              <a:buNone/>
              <a:defRPr sz="2807"/>
            </a:lvl3pPr>
            <a:lvl4pPr marL="3208035" indent="0">
              <a:buNone/>
              <a:defRPr sz="2339"/>
            </a:lvl4pPr>
            <a:lvl5pPr marL="4277380" indent="0">
              <a:buNone/>
              <a:defRPr sz="2339"/>
            </a:lvl5pPr>
            <a:lvl6pPr marL="5346725" indent="0">
              <a:buNone/>
              <a:defRPr sz="2339"/>
            </a:lvl6pPr>
            <a:lvl7pPr marL="6416070" indent="0">
              <a:buNone/>
              <a:defRPr sz="2339"/>
            </a:lvl7pPr>
            <a:lvl8pPr marL="7485416" indent="0">
              <a:buNone/>
              <a:defRPr sz="2339"/>
            </a:lvl8pPr>
            <a:lvl9pPr marL="8554761" indent="0">
              <a:buNone/>
              <a:defRPr sz="2339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750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255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4930" y="1612128"/>
            <a:ext cx="4611529" cy="25660879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344" y="1612128"/>
            <a:ext cx="13567251" cy="25660879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438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343" y="1612135"/>
            <a:ext cx="18446115" cy="5852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343" y="8060641"/>
            <a:ext cx="18446115" cy="192123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343" y="28065058"/>
            <a:ext cx="4812030" cy="16121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5/16/2017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4378" y="28065058"/>
            <a:ext cx="7218045" cy="16121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4428" y="28065058"/>
            <a:ext cx="4812030" cy="16121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graphicFrame>
        <p:nvGraphicFramePr>
          <p:cNvPr id="7" name="Object 13"/>
          <p:cNvGraphicFramePr>
            <a:graphicFrameLocks noChangeAspect="1"/>
          </p:cNvGraphicFramePr>
          <p:nvPr userDrawn="1"/>
        </p:nvGraphicFramePr>
        <p:xfrm>
          <a:off x="16176895" y="29816535"/>
          <a:ext cx="4390443" cy="1466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CorelDRAW" r:id="rId14" imgW="8833104" imgH="310896" progId="">
                  <p:embed/>
                </p:oleObj>
              </mc:Choice>
              <mc:Fallback>
                <p:oleObj name="CorelDRAW" r:id="rId14" imgW="8833104" imgH="310896" progId="">
                  <p:embed/>
                  <p:pic>
                    <p:nvPicPr>
                      <p:cNvPr id="7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76895" y="29816535"/>
                        <a:ext cx="4390443" cy="1466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0768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2138690" rtl="0" eaLnBrk="1" latinLnBrk="0" hangingPunct="1">
        <a:lnSpc>
          <a:spcPct val="90000"/>
        </a:lnSpc>
        <a:spcBef>
          <a:spcPct val="0"/>
        </a:spcBef>
        <a:buNone/>
        <a:defRPr sz="1029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673" indent="-534673" algn="l" defTabSz="2138690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9" kern="1200">
          <a:solidFill>
            <a:schemeClr val="tx1"/>
          </a:solidFill>
          <a:latin typeface="+mn-lt"/>
          <a:ea typeface="+mn-ea"/>
          <a:cs typeface="+mn-cs"/>
        </a:defRPr>
      </a:lvl1pPr>
      <a:lvl2pPr marL="1604018" indent="-534673" algn="l" defTabSz="2138690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2pPr>
      <a:lvl3pPr marL="2673363" indent="-534673" algn="l" defTabSz="2138690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8" kern="1200">
          <a:solidFill>
            <a:schemeClr val="tx1"/>
          </a:solidFill>
          <a:latin typeface="+mn-lt"/>
          <a:ea typeface="+mn-ea"/>
          <a:cs typeface="+mn-cs"/>
        </a:defRPr>
      </a:lvl3pPr>
      <a:lvl4pPr marL="3742708" indent="-534673" algn="l" defTabSz="2138690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10" kern="1200">
          <a:solidFill>
            <a:schemeClr val="tx1"/>
          </a:solidFill>
          <a:latin typeface="+mn-lt"/>
          <a:ea typeface="+mn-ea"/>
          <a:cs typeface="+mn-cs"/>
        </a:defRPr>
      </a:lvl4pPr>
      <a:lvl5pPr marL="4812053" indent="-534673" algn="l" defTabSz="2138690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10" kern="1200">
          <a:solidFill>
            <a:schemeClr val="tx1"/>
          </a:solidFill>
          <a:latin typeface="+mn-lt"/>
          <a:ea typeface="+mn-ea"/>
          <a:cs typeface="+mn-cs"/>
        </a:defRPr>
      </a:lvl5pPr>
      <a:lvl6pPr marL="5881398" indent="-534673" algn="l" defTabSz="2138690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10" kern="1200">
          <a:solidFill>
            <a:schemeClr val="tx1"/>
          </a:solidFill>
          <a:latin typeface="+mn-lt"/>
          <a:ea typeface="+mn-ea"/>
          <a:cs typeface="+mn-cs"/>
        </a:defRPr>
      </a:lvl6pPr>
      <a:lvl7pPr marL="6950743" indent="-534673" algn="l" defTabSz="2138690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10" kern="1200">
          <a:solidFill>
            <a:schemeClr val="tx1"/>
          </a:solidFill>
          <a:latin typeface="+mn-lt"/>
          <a:ea typeface="+mn-ea"/>
          <a:cs typeface="+mn-cs"/>
        </a:defRPr>
      </a:lvl7pPr>
      <a:lvl8pPr marL="8020088" indent="-534673" algn="l" defTabSz="2138690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10" kern="1200">
          <a:solidFill>
            <a:schemeClr val="tx1"/>
          </a:solidFill>
          <a:latin typeface="+mn-lt"/>
          <a:ea typeface="+mn-ea"/>
          <a:cs typeface="+mn-cs"/>
        </a:defRPr>
      </a:lvl8pPr>
      <a:lvl9pPr marL="9089433" indent="-534673" algn="l" defTabSz="2138690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690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1pPr>
      <a:lvl2pPr marL="1069345" algn="l" defTabSz="2138690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2pPr>
      <a:lvl3pPr marL="2138690" algn="l" defTabSz="2138690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3pPr>
      <a:lvl4pPr marL="3208035" algn="l" defTabSz="2138690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4pPr>
      <a:lvl5pPr marL="4277380" algn="l" defTabSz="2138690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5pPr>
      <a:lvl6pPr marL="5346725" algn="l" defTabSz="2138690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6pPr>
      <a:lvl7pPr marL="6416070" algn="l" defTabSz="2138690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7pPr>
      <a:lvl8pPr marL="7485416" algn="l" defTabSz="2138690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8pPr>
      <a:lvl9pPr marL="8554761" algn="l" defTabSz="2138690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8" name="AutoShape 50"/>
          <p:cNvSpPr>
            <a:spLocks noChangeArrowheads="1"/>
          </p:cNvSpPr>
          <p:nvPr/>
        </p:nvSpPr>
        <p:spPr bwMode="auto">
          <a:xfrm>
            <a:off x="10904455" y="5633227"/>
            <a:ext cx="10061541" cy="23902477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687" tIns="38844" rIns="77687" bIns="38844" anchor="ctr"/>
          <a:lstStyle/>
          <a:p>
            <a:endParaRPr lang="en-US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371299" y="5606942"/>
            <a:ext cx="10062844" cy="23902477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687" tIns="38844" rIns="77687" bIns="38844" anchor="ctr"/>
          <a:lstStyle/>
          <a:p>
            <a:endParaRPr lang="en-US" dirty="0"/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2989279" y="5712330"/>
            <a:ext cx="4790404" cy="985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497" tIns="30749" rIns="61497" bIns="30749">
            <a:spAutoFit/>
          </a:bodyPr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altLang="en-US" sz="6000" b="1" dirty="0">
                <a:latin typeface="Technika light"/>
                <a:cs typeface="Calibri" panose="020F0502020204030204" pitchFamily="34" charset="0"/>
              </a:rPr>
              <a:t>Abstrakt</a:t>
            </a:r>
            <a:endParaRPr lang="en-US" altLang="en-US" sz="6000" b="1" dirty="0">
              <a:latin typeface="Technika light"/>
              <a:cs typeface="Calibri" panose="020F0502020204030204" pitchFamily="34" charset="0"/>
            </a:endParaRPr>
          </a:p>
        </p:txBody>
      </p:sp>
      <p:sp>
        <p:nvSpPr>
          <p:cNvPr id="2084" name="Text Box 36"/>
          <p:cNvSpPr txBox="1">
            <a:spLocks noChangeArrowheads="1"/>
          </p:cNvSpPr>
          <p:nvPr/>
        </p:nvSpPr>
        <p:spPr bwMode="auto">
          <a:xfrm>
            <a:off x="730872" y="6786102"/>
            <a:ext cx="9343697" cy="8739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139" tIns="20569" rIns="41139" bIns="20569">
            <a:spAutoFit/>
          </a:bodyPr>
          <a:lstStyle>
            <a:lvl1pPr algn="l" defTabSz="485775">
              <a:defRPr>
                <a:solidFill>
                  <a:schemeClr val="tx1"/>
                </a:solidFill>
                <a:latin typeface="Arial" charset="0"/>
              </a:defRPr>
            </a:lvl1pPr>
            <a:lvl2pPr marL="242888" algn="l" defTabSz="485775">
              <a:defRPr>
                <a:solidFill>
                  <a:schemeClr val="tx1"/>
                </a:solidFill>
                <a:latin typeface="Arial" charset="0"/>
              </a:defRPr>
            </a:lvl2pPr>
            <a:lvl3pPr marL="485775" algn="l" defTabSz="485775">
              <a:defRPr>
                <a:solidFill>
                  <a:schemeClr val="tx1"/>
                </a:solidFill>
                <a:latin typeface="Arial" charset="0"/>
              </a:defRPr>
            </a:lvl3pPr>
            <a:lvl4pPr marL="725488" algn="l" defTabSz="485775">
              <a:defRPr>
                <a:solidFill>
                  <a:schemeClr val="tx1"/>
                </a:solidFill>
                <a:latin typeface="Arial" charset="0"/>
              </a:defRPr>
            </a:lvl4pPr>
            <a:lvl5pPr marL="968375" algn="l" defTabSz="485775">
              <a:defRPr>
                <a:solidFill>
                  <a:schemeClr val="tx1"/>
                </a:solidFill>
                <a:latin typeface="Arial" charset="0"/>
              </a:defRPr>
            </a:lvl5pPr>
            <a:lvl6pPr marL="1425575" defTabSz="485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1882775" defTabSz="485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339975" defTabSz="485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2797175" defTabSz="485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lnSpc>
                <a:spcPct val="95000"/>
              </a:lnSpc>
            </a:pPr>
            <a:r>
              <a:rPr lang="cs-CZ" sz="3600" dirty="0">
                <a:latin typeface="Technika light"/>
              </a:rPr>
              <a:t>Tato bakalářská práce se zaměřuje na PR strategii vybrané společnosti. Cílem je analýza interního a externího PR s důrazem na </a:t>
            </a:r>
            <a:r>
              <a:rPr lang="cs-CZ" sz="3600" dirty="0" err="1">
                <a:latin typeface="Technika light"/>
              </a:rPr>
              <a:t>corporate</a:t>
            </a:r>
            <a:r>
              <a:rPr lang="cs-CZ" sz="3600" dirty="0">
                <a:latin typeface="Technika light"/>
              </a:rPr>
              <a:t> identity společnosti a navrhnout podporu PR uvnitř i vně společnosti. V první kapitole je rozebráno PR jako součást komunikačního mixu, jeho historie, definice a nástroje. Druhá kapitola se zaměřuje na popis interního a externího PR. Ve třetí kapitole je představena historie, současnost, vize a poslání vybrané společnosti. Ve čtvrté kapitole je popsán současný stav interního a externího PR společnosti. Na tuto analýzu navazuje v páté kapitole dvojí dotazníkové šetření. První do zkoumá stav vnímání interního PR zaměstnanci a druhé zkoumá naopak vnímání externího PR veřejností.    </a:t>
            </a:r>
          </a:p>
          <a:p>
            <a:pPr algn="ctr" eaLnBrk="0" hangingPunct="0"/>
            <a:endParaRPr lang="en-US" altLang="en-US" sz="1800" dirty="0">
              <a:latin typeface="Technika light"/>
            </a:endParaRPr>
          </a:p>
        </p:txBody>
      </p:sp>
      <p:sp>
        <p:nvSpPr>
          <p:cNvPr id="2090" name="Text Box 42"/>
          <p:cNvSpPr txBox="1">
            <a:spLocks noChangeArrowheads="1"/>
          </p:cNvSpPr>
          <p:nvPr/>
        </p:nvSpPr>
        <p:spPr bwMode="auto">
          <a:xfrm>
            <a:off x="2989279" y="15711814"/>
            <a:ext cx="4789101" cy="985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497" tIns="30749" rIns="61497" bIns="30749">
            <a:spAutoFit/>
          </a:bodyPr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altLang="en-US" sz="6000" b="1" dirty="0">
                <a:latin typeface="Technika light"/>
              </a:rPr>
              <a:t>Cíl práce</a:t>
            </a:r>
            <a:endParaRPr lang="en-US" altLang="en-US" sz="6000" b="1" dirty="0">
              <a:latin typeface="Technika light"/>
            </a:endParaRPr>
          </a:p>
        </p:txBody>
      </p:sp>
      <p:sp>
        <p:nvSpPr>
          <p:cNvPr id="26" name="AutoShape 13"/>
          <p:cNvSpPr>
            <a:spLocks noChangeArrowheads="1"/>
          </p:cNvSpPr>
          <p:nvPr/>
        </p:nvSpPr>
        <p:spPr bwMode="auto">
          <a:xfrm>
            <a:off x="10904455" y="441307"/>
            <a:ext cx="10080431" cy="4989943"/>
          </a:xfrm>
          <a:prstGeom prst="roundRect">
            <a:avLst>
              <a:gd name="adj" fmla="val 10870"/>
            </a:avLst>
          </a:prstGeom>
          <a:gradFill rotWithShape="1">
            <a:gsLst>
              <a:gs pos="0">
                <a:schemeClr val="bg1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lIns="61497" tIns="30749" rIns="61497" bIns="30749" anchor="ctr"/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cs-CZ" altLang="en-US" sz="2800" dirty="0">
              <a:latin typeface="Technika light"/>
              <a:cs typeface="Calibri" panose="020F0502020204030204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cs-CZ" altLang="en-US" sz="5400" b="1" dirty="0">
                <a:latin typeface="Technika light"/>
                <a:cs typeface="Calibri" panose="020F0502020204030204" pitchFamily="34" charset="0"/>
              </a:rPr>
              <a:t>PR strategie vybrané společnosti</a:t>
            </a:r>
            <a:endParaRPr lang="en-US" altLang="en-US" sz="5400" b="1" dirty="0">
              <a:latin typeface="Technika light"/>
              <a:cs typeface="Calibri" panose="020F0502020204030204" pitchFamily="34" charset="0"/>
            </a:endParaRPr>
          </a:p>
          <a:p>
            <a:endParaRPr lang="cs-CZ" altLang="en-US" sz="2800" dirty="0">
              <a:latin typeface="Technika light"/>
              <a:cs typeface="Calibri" panose="020F0502020204030204" pitchFamily="34" charset="0"/>
            </a:endParaRPr>
          </a:p>
          <a:p>
            <a:r>
              <a:rPr lang="cs-CZ" altLang="en-US" sz="2800" dirty="0">
                <a:latin typeface="Technika light"/>
                <a:cs typeface="Calibri" panose="020F0502020204030204" pitchFamily="34" charset="0"/>
              </a:rPr>
              <a:t>Autor práce: Kateřina Plichtová</a:t>
            </a:r>
          </a:p>
          <a:p>
            <a:endParaRPr lang="cs-CZ" altLang="en-US" sz="2800" dirty="0">
              <a:latin typeface="Technika light"/>
              <a:cs typeface="Calibri" panose="020F0502020204030204" pitchFamily="34" charset="0"/>
            </a:endParaRPr>
          </a:p>
          <a:p>
            <a:r>
              <a:rPr lang="cs-CZ" altLang="en-US" sz="2800" dirty="0">
                <a:latin typeface="Technika light"/>
                <a:cs typeface="Calibri" panose="020F0502020204030204" pitchFamily="34" charset="0"/>
              </a:rPr>
              <a:t>Akademický rok: 2016/2017</a:t>
            </a:r>
          </a:p>
          <a:p>
            <a:endParaRPr lang="cs-CZ" altLang="en-US" sz="2800" dirty="0">
              <a:latin typeface="Technika light"/>
              <a:cs typeface="Calibri" panose="020F0502020204030204" pitchFamily="34" charset="0"/>
            </a:endParaRPr>
          </a:p>
          <a:p>
            <a:r>
              <a:rPr lang="cs-CZ" altLang="en-US" sz="2800" dirty="0">
                <a:latin typeface="Technika light"/>
                <a:cs typeface="Calibri" panose="020F0502020204030204" pitchFamily="34" charset="0"/>
              </a:rPr>
              <a:t>Vedoucí práce: Ing. Petra Jílková, </a:t>
            </a:r>
            <a:r>
              <a:rPr lang="cs-CZ" altLang="en-US" sz="2800" dirty="0" err="1">
                <a:latin typeface="Technika light"/>
                <a:cs typeface="Calibri" panose="020F0502020204030204" pitchFamily="34" charset="0"/>
              </a:rPr>
              <a:t>Ph</a:t>
            </a:r>
            <a:r>
              <a:rPr lang="cs-CZ" altLang="en-US" sz="2800" dirty="0">
                <a:latin typeface="Technika light"/>
                <a:cs typeface="Calibri" panose="020F0502020204030204" pitchFamily="34" charset="0"/>
              </a:rPr>
              <a:t>. D</a:t>
            </a:r>
            <a:r>
              <a:rPr lang="cs-CZ" altLang="en-US" sz="2800" dirty="0">
                <a:solidFill>
                  <a:schemeClr val="bg1"/>
                </a:solidFill>
                <a:latin typeface="Technika light"/>
                <a:cs typeface="Calibri" panose="020F0502020204030204" pitchFamily="34" charset="0"/>
              </a:rPr>
              <a:t>.</a:t>
            </a:r>
          </a:p>
          <a:p>
            <a:r>
              <a:rPr lang="cs-CZ" altLang="en-US" sz="2800" dirty="0">
                <a:latin typeface="Technika light"/>
                <a:cs typeface="Calibri" panose="020F0502020204030204" pitchFamily="34" charset="0"/>
              </a:rPr>
              <a:t>Studijní program: Ekonomika a management</a:t>
            </a:r>
          </a:p>
          <a:p>
            <a:r>
              <a:rPr lang="cs-CZ" altLang="en-US" sz="2800" dirty="0">
                <a:latin typeface="Technika light"/>
                <a:cs typeface="Calibri" panose="020F0502020204030204" pitchFamily="34" charset="0"/>
              </a:rPr>
              <a:t>Studijní obor: Personální management v </a:t>
            </a:r>
            <a:r>
              <a:rPr lang="cs-CZ" altLang="en-US" sz="2800" dirty="0" err="1">
                <a:latin typeface="Technika light"/>
                <a:cs typeface="Calibri" panose="020F0502020204030204" pitchFamily="34" charset="0"/>
              </a:rPr>
              <a:t>prům</a:t>
            </a:r>
            <a:r>
              <a:rPr lang="cs-CZ" altLang="en-US" sz="2800" dirty="0">
                <a:latin typeface="Technika light"/>
                <a:cs typeface="Calibri" panose="020F0502020204030204" pitchFamily="34" charset="0"/>
              </a:rPr>
              <a:t>. podnicích</a:t>
            </a:r>
          </a:p>
          <a:p>
            <a:endParaRPr lang="en-US" altLang="en-US" sz="2800" dirty="0">
              <a:solidFill>
                <a:schemeClr val="bg1"/>
              </a:solidFill>
              <a:latin typeface="Technika light"/>
              <a:cs typeface="Calibri" panose="020F0502020204030204" pitchFamily="34" charset="0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1019881" y="16680198"/>
            <a:ext cx="885217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dirty="0">
                <a:latin typeface="Technika light"/>
              </a:rPr>
              <a:t>Cílem bakalářské práce je analyzovat PR strategii vybrané společnosti s důrazem na </a:t>
            </a:r>
            <a:r>
              <a:rPr lang="cs-CZ" sz="4400" dirty="0" err="1">
                <a:latin typeface="Technika light"/>
              </a:rPr>
              <a:t>Corporate</a:t>
            </a:r>
            <a:r>
              <a:rPr lang="cs-CZ" sz="4400" dirty="0">
                <a:latin typeface="Technika light"/>
              </a:rPr>
              <a:t> Identity společnosti. Přínosem práce je vyhodnocení kroků podniknutých na základě stanovené strategie a závěrem i doporučení dané společnosti.</a:t>
            </a:r>
          </a:p>
        </p:txBody>
      </p:sp>
      <p:sp>
        <p:nvSpPr>
          <p:cNvPr id="21" name="Text Box 36"/>
          <p:cNvSpPr txBox="1">
            <a:spLocks noChangeArrowheads="1"/>
          </p:cNvSpPr>
          <p:nvPr/>
        </p:nvSpPr>
        <p:spPr bwMode="auto">
          <a:xfrm>
            <a:off x="11122673" y="6828059"/>
            <a:ext cx="9343697" cy="10198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139" tIns="20569" rIns="41139" bIns="20569">
            <a:spAutoFit/>
          </a:bodyPr>
          <a:lstStyle>
            <a:lvl1pPr algn="l" defTabSz="485775">
              <a:defRPr>
                <a:solidFill>
                  <a:schemeClr val="tx1"/>
                </a:solidFill>
                <a:latin typeface="Arial" charset="0"/>
              </a:defRPr>
            </a:lvl1pPr>
            <a:lvl2pPr marL="242888" algn="l" defTabSz="485775">
              <a:defRPr>
                <a:solidFill>
                  <a:schemeClr val="tx1"/>
                </a:solidFill>
                <a:latin typeface="Arial" charset="0"/>
              </a:defRPr>
            </a:lvl2pPr>
            <a:lvl3pPr marL="485775" algn="l" defTabSz="485775">
              <a:defRPr>
                <a:solidFill>
                  <a:schemeClr val="tx1"/>
                </a:solidFill>
                <a:latin typeface="Arial" charset="0"/>
              </a:defRPr>
            </a:lvl3pPr>
            <a:lvl4pPr marL="725488" algn="l" defTabSz="485775">
              <a:defRPr>
                <a:solidFill>
                  <a:schemeClr val="tx1"/>
                </a:solidFill>
                <a:latin typeface="Arial" charset="0"/>
              </a:defRPr>
            </a:lvl4pPr>
            <a:lvl5pPr marL="968375" algn="l" defTabSz="485775">
              <a:defRPr>
                <a:solidFill>
                  <a:schemeClr val="tx1"/>
                </a:solidFill>
                <a:latin typeface="Arial" charset="0"/>
              </a:defRPr>
            </a:lvl5pPr>
            <a:lvl6pPr marL="1425575" defTabSz="485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1882775" defTabSz="485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339975" defTabSz="485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2797175" defTabSz="485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cs-CZ" sz="3200" dirty="0" err="1">
                <a:latin typeface="Technika light"/>
              </a:rPr>
              <a:t>The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bachelor</a:t>
            </a:r>
            <a:r>
              <a:rPr lang="cs-CZ" sz="3200" dirty="0">
                <a:latin typeface="Technika light"/>
              </a:rPr>
              <a:t> thesis </a:t>
            </a:r>
            <a:r>
              <a:rPr lang="cs-CZ" sz="3200" dirty="0" err="1">
                <a:latin typeface="Technika light"/>
              </a:rPr>
              <a:t>focuses</a:t>
            </a:r>
            <a:r>
              <a:rPr lang="cs-CZ" sz="3200" dirty="0">
                <a:latin typeface="Technika light"/>
              </a:rPr>
              <a:t> on </a:t>
            </a:r>
            <a:r>
              <a:rPr lang="cs-CZ" sz="3200" dirty="0" err="1">
                <a:latin typeface="Technika light"/>
              </a:rPr>
              <a:t>the</a:t>
            </a:r>
            <a:r>
              <a:rPr lang="cs-CZ" sz="3200" dirty="0">
                <a:latin typeface="Technika light"/>
              </a:rPr>
              <a:t> Public Relations </a:t>
            </a:r>
            <a:r>
              <a:rPr lang="cs-CZ" sz="3200" dirty="0" err="1">
                <a:latin typeface="Technika light"/>
              </a:rPr>
              <a:t>strategy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of</a:t>
            </a:r>
            <a:r>
              <a:rPr lang="cs-CZ" sz="3200" dirty="0">
                <a:latin typeface="Technika light"/>
              </a:rPr>
              <a:t> a </a:t>
            </a:r>
            <a:r>
              <a:rPr lang="cs-CZ" sz="3200" dirty="0" err="1">
                <a:latin typeface="Technika light"/>
              </a:rPr>
              <a:t>particular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company</a:t>
            </a:r>
            <a:r>
              <a:rPr lang="cs-CZ" sz="3200" dirty="0">
                <a:latin typeface="Technika light"/>
              </a:rPr>
              <a:t>. </a:t>
            </a:r>
            <a:r>
              <a:rPr lang="cs-CZ" sz="3200" dirty="0" err="1">
                <a:latin typeface="Technika light"/>
              </a:rPr>
              <a:t>Its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aim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will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be</a:t>
            </a:r>
            <a:r>
              <a:rPr lang="cs-CZ" sz="3200" dirty="0">
                <a:latin typeface="Technika light"/>
              </a:rPr>
              <a:t> to </a:t>
            </a:r>
            <a:r>
              <a:rPr lang="cs-CZ" sz="3200" dirty="0" err="1">
                <a:latin typeface="Technika light"/>
              </a:rPr>
              <a:t>analyze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the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internal</a:t>
            </a:r>
            <a:r>
              <a:rPr lang="cs-CZ" sz="3200" dirty="0">
                <a:latin typeface="Technika light"/>
              </a:rPr>
              <a:t> and </a:t>
            </a:r>
            <a:r>
              <a:rPr lang="cs-CZ" sz="3200" dirty="0" err="1">
                <a:latin typeface="Technika light"/>
              </a:rPr>
              <a:t>external</a:t>
            </a:r>
            <a:r>
              <a:rPr lang="cs-CZ" sz="3200" dirty="0">
                <a:latin typeface="Technika light"/>
              </a:rPr>
              <a:t> Public Relations </a:t>
            </a:r>
            <a:r>
              <a:rPr lang="cs-CZ" sz="3200" dirty="0" err="1">
                <a:latin typeface="Technika light"/>
              </a:rPr>
              <a:t>of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particular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company</a:t>
            </a:r>
            <a:r>
              <a:rPr lang="cs-CZ" sz="3200" dirty="0">
                <a:latin typeface="Technika light"/>
              </a:rPr>
              <a:t> and on a </a:t>
            </a:r>
            <a:r>
              <a:rPr lang="cs-CZ" sz="3200" dirty="0" err="1">
                <a:latin typeface="Technika light"/>
              </a:rPr>
              <a:t>basis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of</a:t>
            </a:r>
            <a:r>
              <a:rPr lang="cs-CZ" sz="3200" dirty="0">
                <a:latin typeface="Technika light"/>
              </a:rPr>
              <a:t> a </a:t>
            </a:r>
            <a:r>
              <a:rPr lang="cs-CZ" sz="3200" dirty="0" err="1">
                <a:latin typeface="Technika light"/>
              </a:rPr>
              <a:t>research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based</a:t>
            </a:r>
            <a:r>
              <a:rPr lang="cs-CZ" sz="3200" dirty="0">
                <a:latin typeface="Technika light"/>
              </a:rPr>
              <a:t> on </a:t>
            </a:r>
            <a:r>
              <a:rPr lang="cs-CZ" sz="3200" dirty="0" err="1">
                <a:latin typeface="Technika light"/>
              </a:rPr>
              <a:t>four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hypotheses</a:t>
            </a:r>
            <a:r>
              <a:rPr lang="cs-CZ" sz="3200" dirty="0">
                <a:latin typeface="Technika light"/>
              </a:rPr>
              <a:t>, </a:t>
            </a:r>
            <a:r>
              <a:rPr lang="cs-CZ" sz="3200" dirty="0" err="1">
                <a:latin typeface="Technika light"/>
              </a:rPr>
              <a:t>reccomendations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for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the</a:t>
            </a:r>
            <a:r>
              <a:rPr lang="cs-CZ" sz="3200" dirty="0">
                <a:latin typeface="Technika light"/>
              </a:rPr>
              <a:t> Public Relations </a:t>
            </a:r>
            <a:r>
              <a:rPr lang="cs-CZ" sz="3200" dirty="0" err="1">
                <a:latin typeface="Technika light"/>
              </a:rPr>
              <a:t>of</a:t>
            </a:r>
            <a:r>
              <a:rPr lang="cs-CZ" sz="3200" dirty="0">
                <a:latin typeface="Technika light"/>
              </a:rPr>
              <a:t> a </a:t>
            </a:r>
            <a:r>
              <a:rPr lang="cs-CZ" sz="3200" dirty="0" err="1">
                <a:latin typeface="Technika light"/>
              </a:rPr>
              <a:t>particular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company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will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be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proposed</a:t>
            </a:r>
            <a:r>
              <a:rPr lang="cs-CZ" sz="3200" dirty="0">
                <a:latin typeface="Technika light"/>
              </a:rPr>
              <a:t>. </a:t>
            </a:r>
            <a:r>
              <a:rPr lang="cs-CZ" sz="3200" dirty="0" err="1">
                <a:latin typeface="Technika light"/>
              </a:rPr>
              <a:t>The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bachelor’s</a:t>
            </a:r>
            <a:r>
              <a:rPr lang="cs-CZ" sz="3200" dirty="0">
                <a:latin typeface="Technika light"/>
              </a:rPr>
              <a:t> thesis </a:t>
            </a:r>
            <a:r>
              <a:rPr lang="cs-CZ" sz="3200" dirty="0" err="1">
                <a:latin typeface="Technika light"/>
              </a:rPr>
              <a:t>defines</a:t>
            </a:r>
            <a:r>
              <a:rPr lang="cs-CZ" sz="3200" dirty="0">
                <a:latin typeface="Technika light"/>
              </a:rPr>
              <a:t> Public Relations and </a:t>
            </a:r>
            <a:r>
              <a:rPr lang="cs-CZ" sz="3200" dirty="0" err="1">
                <a:latin typeface="Technika light"/>
              </a:rPr>
              <a:t>its</a:t>
            </a:r>
            <a:r>
              <a:rPr lang="cs-CZ" sz="3200" dirty="0">
                <a:latin typeface="Technika light"/>
              </a:rPr>
              <a:t> part in Communications mix, </a:t>
            </a:r>
            <a:r>
              <a:rPr lang="cs-CZ" sz="3200" dirty="0" err="1">
                <a:latin typeface="Technika light"/>
              </a:rPr>
              <a:t>its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history</a:t>
            </a:r>
            <a:r>
              <a:rPr lang="cs-CZ" sz="3200" dirty="0">
                <a:latin typeface="Technika light"/>
              </a:rPr>
              <a:t>, </a:t>
            </a:r>
            <a:r>
              <a:rPr lang="cs-CZ" sz="3200" dirty="0" err="1">
                <a:latin typeface="Technika light"/>
              </a:rPr>
              <a:t>definition</a:t>
            </a:r>
            <a:r>
              <a:rPr lang="cs-CZ" sz="3200" dirty="0">
                <a:latin typeface="Technika light"/>
              </a:rPr>
              <a:t> and </a:t>
            </a:r>
            <a:r>
              <a:rPr lang="cs-CZ" sz="3200" dirty="0" err="1">
                <a:latin typeface="Technika light"/>
              </a:rPr>
              <a:t>tools</a:t>
            </a:r>
            <a:r>
              <a:rPr lang="cs-CZ" sz="3200" dirty="0">
                <a:latin typeface="Technika light"/>
              </a:rPr>
              <a:t>. In </a:t>
            </a:r>
            <a:r>
              <a:rPr lang="cs-CZ" sz="3200" dirty="0" err="1">
                <a:latin typeface="Technika light"/>
              </a:rPr>
              <a:t>addition</a:t>
            </a:r>
            <a:r>
              <a:rPr lang="cs-CZ" sz="3200" dirty="0">
                <a:latin typeface="Technika light"/>
              </a:rPr>
              <a:t>, </a:t>
            </a:r>
            <a:r>
              <a:rPr lang="cs-CZ" sz="3200" dirty="0" err="1">
                <a:latin typeface="Technika light"/>
              </a:rPr>
              <a:t>the</a:t>
            </a:r>
            <a:r>
              <a:rPr lang="cs-CZ" sz="3200" dirty="0">
                <a:latin typeface="Technika light"/>
              </a:rPr>
              <a:t> thesis </a:t>
            </a:r>
            <a:r>
              <a:rPr lang="cs-CZ" sz="3200" dirty="0" err="1">
                <a:latin typeface="Technika light"/>
              </a:rPr>
              <a:t>deals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with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the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description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of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the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internal</a:t>
            </a:r>
            <a:r>
              <a:rPr lang="cs-CZ" sz="3200" dirty="0">
                <a:latin typeface="Technika light"/>
              </a:rPr>
              <a:t> and </a:t>
            </a:r>
            <a:r>
              <a:rPr lang="cs-CZ" sz="3200" dirty="0" err="1">
                <a:latin typeface="Technika light"/>
              </a:rPr>
              <a:t>external</a:t>
            </a:r>
            <a:r>
              <a:rPr lang="cs-CZ" sz="3200" dirty="0">
                <a:latin typeface="Technika light"/>
              </a:rPr>
              <a:t> Public Relations and </a:t>
            </a:r>
            <a:r>
              <a:rPr lang="cs-CZ" sz="3200" dirty="0" err="1">
                <a:latin typeface="Technika light"/>
              </a:rPr>
              <a:t>their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tools</a:t>
            </a:r>
            <a:r>
              <a:rPr lang="cs-CZ" sz="3200" dirty="0">
                <a:latin typeface="Technika light"/>
              </a:rPr>
              <a:t>. It </a:t>
            </a:r>
            <a:r>
              <a:rPr lang="cs-CZ" sz="3200" dirty="0" err="1">
                <a:latin typeface="Technika light"/>
              </a:rPr>
              <a:t>also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presents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the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history</a:t>
            </a:r>
            <a:r>
              <a:rPr lang="cs-CZ" sz="3200" dirty="0">
                <a:latin typeface="Technika light"/>
              </a:rPr>
              <a:t>, presence, vision and </a:t>
            </a:r>
            <a:r>
              <a:rPr lang="cs-CZ" sz="3200" dirty="0" err="1">
                <a:latin typeface="Technika light"/>
              </a:rPr>
              <a:t>mission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of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the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particular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company</a:t>
            </a:r>
            <a:r>
              <a:rPr lang="cs-CZ" sz="3200" dirty="0">
                <a:latin typeface="Technika light"/>
              </a:rPr>
              <a:t> and </a:t>
            </a:r>
            <a:r>
              <a:rPr lang="cs-CZ" sz="3200" dirty="0" err="1">
                <a:latin typeface="Technika light"/>
              </a:rPr>
              <a:t>analyzes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the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current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state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of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the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company's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internal</a:t>
            </a:r>
            <a:r>
              <a:rPr lang="cs-CZ" sz="3200" dirty="0">
                <a:latin typeface="Technika light"/>
              </a:rPr>
              <a:t> and </a:t>
            </a:r>
            <a:r>
              <a:rPr lang="cs-CZ" sz="3200" dirty="0" err="1">
                <a:latin typeface="Technika light"/>
              </a:rPr>
              <a:t>external</a:t>
            </a:r>
            <a:r>
              <a:rPr lang="cs-CZ" sz="3200" dirty="0">
                <a:latin typeface="Technika light"/>
              </a:rPr>
              <a:t> Public Relations. </a:t>
            </a:r>
            <a:r>
              <a:rPr lang="cs-CZ" sz="3200" dirty="0" err="1">
                <a:latin typeface="Technika light"/>
              </a:rPr>
              <a:t>This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analysis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is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followed</a:t>
            </a:r>
            <a:r>
              <a:rPr lang="cs-CZ" sz="3200" dirty="0">
                <a:latin typeface="Technika light"/>
              </a:rPr>
              <a:t> up by </a:t>
            </a:r>
            <a:r>
              <a:rPr lang="cs-CZ" sz="3200" dirty="0" err="1">
                <a:latin typeface="Technika light"/>
              </a:rPr>
              <a:t>questionnaire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survey</a:t>
            </a:r>
            <a:r>
              <a:rPr lang="cs-CZ" sz="3200" dirty="0">
                <a:latin typeface="Technika light"/>
              </a:rPr>
              <a:t> in </a:t>
            </a:r>
            <a:r>
              <a:rPr lang="cs-CZ" sz="3200" dirty="0" err="1">
                <a:latin typeface="Technika light"/>
              </a:rPr>
              <a:t>fifth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chapter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of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this</a:t>
            </a:r>
            <a:r>
              <a:rPr lang="cs-CZ" sz="3200" dirty="0">
                <a:latin typeface="Technika light"/>
              </a:rPr>
              <a:t> thesis. </a:t>
            </a:r>
            <a:r>
              <a:rPr lang="cs-CZ" sz="3200" dirty="0" err="1">
                <a:latin typeface="Technika light"/>
              </a:rPr>
              <a:t>The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survey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is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divided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into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two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parts</a:t>
            </a:r>
            <a:r>
              <a:rPr lang="cs-CZ" sz="3200" dirty="0">
                <a:latin typeface="Technika light"/>
              </a:rPr>
              <a:t>, </a:t>
            </a:r>
            <a:r>
              <a:rPr lang="cs-CZ" sz="3200" dirty="0" err="1">
                <a:latin typeface="Technika light"/>
              </a:rPr>
              <a:t>where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the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first</a:t>
            </a:r>
            <a:r>
              <a:rPr lang="cs-CZ" sz="3200" dirty="0">
                <a:latin typeface="Technika light"/>
              </a:rPr>
              <a:t> part </a:t>
            </a:r>
            <a:r>
              <a:rPr lang="cs-CZ" sz="3200" dirty="0" err="1">
                <a:latin typeface="Technika light"/>
              </a:rPr>
              <a:t>examines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the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state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of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perception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of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the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internal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relationship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between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employees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of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particular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company</a:t>
            </a:r>
            <a:r>
              <a:rPr lang="cs-CZ" sz="3200" dirty="0">
                <a:latin typeface="Technika light"/>
              </a:rPr>
              <a:t> and second part </a:t>
            </a:r>
            <a:r>
              <a:rPr lang="cs-CZ" sz="3200" dirty="0" err="1">
                <a:latin typeface="Technika light"/>
              </a:rPr>
              <a:t>examines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the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perception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of</a:t>
            </a:r>
            <a:r>
              <a:rPr lang="cs-CZ" sz="3200" dirty="0">
                <a:latin typeface="Technika light"/>
              </a:rPr>
              <a:t> </a:t>
            </a:r>
            <a:r>
              <a:rPr lang="cs-CZ" sz="3200" dirty="0" err="1">
                <a:latin typeface="Technika light"/>
              </a:rPr>
              <a:t>external</a:t>
            </a:r>
            <a:r>
              <a:rPr lang="cs-CZ" sz="3200" dirty="0">
                <a:latin typeface="Technika light"/>
              </a:rPr>
              <a:t> Public Relations by </a:t>
            </a:r>
            <a:r>
              <a:rPr lang="cs-CZ" sz="3200" dirty="0" err="1">
                <a:latin typeface="Technika light"/>
              </a:rPr>
              <a:t>the</a:t>
            </a:r>
            <a:r>
              <a:rPr lang="cs-CZ" sz="3200" dirty="0">
                <a:latin typeface="Technika light"/>
              </a:rPr>
              <a:t> public.</a:t>
            </a:r>
          </a:p>
          <a:p>
            <a:pPr algn="ctr" eaLnBrk="0" hangingPunct="0"/>
            <a:endParaRPr lang="en-US" altLang="en-US" sz="2000" dirty="0">
              <a:latin typeface="Technika light"/>
            </a:endParaRP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13540023" y="5746451"/>
            <a:ext cx="4790404" cy="985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497" tIns="30749" rIns="61497" bIns="30749">
            <a:spAutoFit/>
          </a:bodyPr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altLang="en-US" sz="6000" b="1" dirty="0" err="1">
                <a:latin typeface="Technika light"/>
              </a:rPr>
              <a:t>Abstract</a:t>
            </a:r>
            <a:endParaRPr lang="en-US" altLang="en-US" b="1" dirty="0">
              <a:latin typeface="Technika light"/>
            </a:endParaRP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1769772" y="22430348"/>
            <a:ext cx="7228114" cy="985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497" tIns="30749" rIns="61497" bIns="30749">
            <a:spAutoFit/>
          </a:bodyPr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altLang="en-US" sz="6000" b="1" dirty="0">
                <a:latin typeface="Technika light"/>
              </a:rPr>
              <a:t>Testované hypotézy</a:t>
            </a:r>
            <a:endParaRPr lang="en-US" altLang="en-US" sz="6000" b="1" dirty="0">
              <a:latin typeface="Technika light"/>
            </a:endParaRPr>
          </a:p>
        </p:txBody>
      </p:sp>
      <p:sp>
        <p:nvSpPr>
          <p:cNvPr id="25" name="TextovéPole 24"/>
          <p:cNvSpPr txBox="1"/>
          <p:nvPr/>
        </p:nvSpPr>
        <p:spPr>
          <a:xfrm>
            <a:off x="891965" y="23384999"/>
            <a:ext cx="93193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>
                <a:latin typeface="Technika light"/>
              </a:rPr>
              <a:t>Hypotéza č. 1:</a:t>
            </a:r>
            <a:r>
              <a:rPr lang="cs-CZ" sz="3600" dirty="0">
                <a:latin typeface="Technika light"/>
              </a:rPr>
              <a:t> Interní komunikace vybrané společnosti mezi zaměstnanci probíhá nejčastěji přes e-mail.</a:t>
            </a:r>
          </a:p>
          <a:p>
            <a:r>
              <a:rPr lang="cs-CZ" sz="3600" b="1" dirty="0">
                <a:latin typeface="Technika light"/>
              </a:rPr>
              <a:t>Hypotéza č. 2:</a:t>
            </a:r>
            <a:r>
              <a:rPr lang="cs-CZ" sz="3600" dirty="0">
                <a:latin typeface="Technika light"/>
              </a:rPr>
              <a:t> Pokud by zákazníci svým známým tuto společnost nedoporučili, bylo by </a:t>
            </a:r>
            <a:r>
              <a:rPr lang="cs-CZ" sz="3600">
                <a:latin typeface="Technika light"/>
              </a:rPr>
              <a:t>to zejména z </a:t>
            </a:r>
            <a:r>
              <a:rPr lang="cs-CZ" sz="3600" dirty="0">
                <a:latin typeface="Technika light"/>
              </a:rPr>
              <a:t>důvodu vyšších cen nápojů.</a:t>
            </a:r>
          </a:p>
          <a:p>
            <a:r>
              <a:rPr lang="cs-CZ" sz="3600" b="1" dirty="0">
                <a:latin typeface="Technika light"/>
              </a:rPr>
              <a:t>Hypotéza č. 3:</a:t>
            </a:r>
            <a:r>
              <a:rPr lang="cs-CZ" sz="3600" dirty="0">
                <a:latin typeface="Technika light"/>
              </a:rPr>
              <a:t> Věrnostní program My </a:t>
            </a:r>
            <a:r>
              <a:rPr lang="cs-CZ" sz="3600" dirty="0" err="1">
                <a:latin typeface="Technika light"/>
              </a:rPr>
              <a:t>Starbucks</a:t>
            </a:r>
            <a:r>
              <a:rPr lang="cs-CZ" sz="3600" dirty="0">
                <a:latin typeface="Technika light"/>
              </a:rPr>
              <a:t> </a:t>
            </a:r>
            <a:r>
              <a:rPr lang="cs-CZ" sz="3600" dirty="0" err="1">
                <a:latin typeface="Technika light"/>
              </a:rPr>
              <a:t>Rewards</a:t>
            </a:r>
            <a:r>
              <a:rPr lang="cs-CZ" sz="3600" dirty="0">
                <a:latin typeface="Technika light"/>
              </a:rPr>
              <a:t> zná více než 50% respondentů.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73" y="439827"/>
            <a:ext cx="10026070" cy="48924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9" name="Text Box 42"/>
          <p:cNvSpPr txBox="1">
            <a:spLocks noChangeArrowheads="1"/>
          </p:cNvSpPr>
          <p:nvPr/>
        </p:nvSpPr>
        <p:spPr bwMode="auto">
          <a:xfrm>
            <a:off x="11364890" y="17027168"/>
            <a:ext cx="9101480" cy="129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497" tIns="30749" rIns="61497" bIns="30749">
            <a:spAutoFit/>
          </a:bodyPr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altLang="en-US" sz="4000" b="1" dirty="0">
                <a:latin typeface="Technika light"/>
              </a:rPr>
              <a:t>Z jakých důvodů byste doporučili svým známým společnost </a:t>
            </a:r>
            <a:r>
              <a:rPr lang="cs-CZ" altLang="en-US" sz="4000" b="1" dirty="0" err="1">
                <a:latin typeface="Technika light"/>
              </a:rPr>
              <a:t>Starbucks</a:t>
            </a:r>
            <a:r>
              <a:rPr lang="cs-CZ" altLang="en-US" sz="4000" b="1" dirty="0">
                <a:latin typeface="Technika light"/>
              </a:rPr>
              <a:t>?</a:t>
            </a:r>
            <a:endParaRPr lang="en-US" altLang="en-US" sz="4000" b="1" dirty="0">
              <a:latin typeface="Technika light"/>
            </a:endParaRPr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12330613" y="25360549"/>
            <a:ext cx="7228114" cy="985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497" tIns="30749" rIns="61497" bIns="30749">
            <a:spAutoFit/>
          </a:bodyPr>
          <a:lstStyle>
            <a:lvl1pPr algn="l" defTabSz="3475038">
              <a:defRPr>
                <a:solidFill>
                  <a:schemeClr val="tx1"/>
                </a:solidFill>
                <a:latin typeface="Arial" charset="0"/>
              </a:defRPr>
            </a:lvl1pPr>
            <a:lvl2pPr marL="361950" algn="l" defTabSz="3475038">
              <a:defRPr>
                <a:solidFill>
                  <a:schemeClr val="tx1"/>
                </a:solidFill>
                <a:latin typeface="Arial" charset="0"/>
              </a:defRPr>
            </a:lvl2pPr>
            <a:lvl3pPr marL="723900" algn="l" defTabSz="3475038">
              <a:defRPr>
                <a:solidFill>
                  <a:schemeClr val="tx1"/>
                </a:solidFill>
                <a:latin typeface="Arial" charset="0"/>
              </a:defRPr>
            </a:lvl3pPr>
            <a:lvl4pPr marL="1085850" algn="l" defTabSz="3475038">
              <a:defRPr>
                <a:solidFill>
                  <a:schemeClr val="tx1"/>
                </a:solidFill>
                <a:latin typeface="Arial" charset="0"/>
              </a:defRPr>
            </a:lvl4pPr>
            <a:lvl5pPr marL="1447800" algn="l" defTabSz="3475038">
              <a:defRPr>
                <a:solidFill>
                  <a:schemeClr val="tx1"/>
                </a:solidFill>
                <a:latin typeface="Arial" charset="0"/>
              </a:defRPr>
            </a:lvl5pPr>
            <a:lvl6pPr marL="19050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622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8194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276600" defTabSz="347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altLang="en-US" sz="6000" b="1" dirty="0">
                <a:latin typeface="Technika light"/>
              </a:rPr>
              <a:t>Bibliografie</a:t>
            </a:r>
            <a:endParaRPr lang="en-US" altLang="en-US" b="1" dirty="0">
              <a:latin typeface="Technika light"/>
            </a:endParaRPr>
          </a:p>
        </p:txBody>
      </p:sp>
      <p:sp>
        <p:nvSpPr>
          <p:cNvPr id="31" name="TextovéPole 30"/>
          <p:cNvSpPr txBox="1"/>
          <p:nvPr/>
        </p:nvSpPr>
        <p:spPr>
          <a:xfrm>
            <a:off x="11146971" y="26332852"/>
            <a:ext cx="93193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>
                <a:latin typeface="Technika light"/>
              </a:rPr>
              <a:t>Hejlová, Denisa. 2015.</a:t>
            </a:r>
            <a:r>
              <a:rPr lang="cs-CZ" sz="3600" dirty="0">
                <a:latin typeface="Technika light"/>
              </a:rPr>
              <a:t> </a:t>
            </a:r>
            <a:r>
              <a:rPr lang="cs-CZ" sz="3600" i="1" dirty="0">
                <a:latin typeface="Technika light"/>
              </a:rPr>
              <a:t>Public relations. </a:t>
            </a:r>
            <a:r>
              <a:rPr lang="cs-CZ" sz="3600" dirty="0">
                <a:latin typeface="Technika light"/>
              </a:rPr>
              <a:t>Praha : Grada, 2015. 256 s. ISBN 978-80-247-5022-4</a:t>
            </a:r>
          </a:p>
          <a:p>
            <a:r>
              <a:rPr lang="cs-CZ" sz="3600" b="1" dirty="0">
                <a:latin typeface="Technika light"/>
              </a:rPr>
              <a:t>Kotler, Philip a Kevin </a:t>
            </a:r>
            <a:r>
              <a:rPr lang="cs-CZ" sz="3600" b="1" dirty="0" err="1">
                <a:latin typeface="Technika light"/>
              </a:rPr>
              <a:t>Lane</a:t>
            </a:r>
            <a:r>
              <a:rPr lang="cs-CZ" sz="3600" b="1" dirty="0">
                <a:latin typeface="Technika light"/>
              </a:rPr>
              <a:t> Keller. 2013.</a:t>
            </a:r>
            <a:r>
              <a:rPr lang="cs-CZ" sz="3600" dirty="0">
                <a:latin typeface="Technika light"/>
              </a:rPr>
              <a:t> </a:t>
            </a:r>
            <a:r>
              <a:rPr lang="cs-CZ" sz="3600" i="1" dirty="0">
                <a:latin typeface="Technika light"/>
              </a:rPr>
              <a:t>Marketing management. </a:t>
            </a:r>
            <a:r>
              <a:rPr lang="cs-CZ" sz="3600" dirty="0">
                <a:latin typeface="Technika light"/>
              </a:rPr>
              <a:t>Praha : Grada, 2013. 816 s. ISBN 978-80-247-4150-5.</a:t>
            </a:r>
          </a:p>
          <a:p>
            <a:r>
              <a:rPr lang="cs-CZ" sz="3600" dirty="0">
                <a:latin typeface="Technika light"/>
              </a:rPr>
              <a:t>.</a:t>
            </a:r>
          </a:p>
        </p:txBody>
      </p:sp>
      <p:graphicFrame>
        <p:nvGraphicFramePr>
          <p:cNvPr id="34" name="Graf 33"/>
          <p:cNvGraphicFramePr/>
          <p:nvPr>
            <p:extLst>
              <p:ext uri="{D42A27DB-BD31-4B8C-83A1-F6EECF244321}">
                <p14:modId xmlns:p14="http://schemas.microsoft.com/office/powerpoint/2010/main" val="1271242893"/>
              </p:ext>
            </p:extLst>
          </p:nvPr>
        </p:nvGraphicFramePr>
        <p:xfrm>
          <a:off x="11609838" y="18522350"/>
          <a:ext cx="8856532" cy="6516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607</TotalTime>
  <Words>360</Words>
  <Application>Microsoft Office PowerPoint</Application>
  <PresentationFormat>Vlastní</PresentationFormat>
  <Paragraphs>31</Paragraphs>
  <Slides>1</Slides>
  <Notes>1</Notes>
  <HiddenSlides>0</HiddenSlides>
  <MMClips>0</MMClips>
  <ScaleCrop>false</ScaleCrop>
  <HeadingPairs>
    <vt:vector size="8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Technika light</vt:lpstr>
      <vt:lpstr>Office Theme</vt:lpstr>
      <vt:lpstr>CorelDRAW</vt:lpstr>
      <vt:lpstr>Prezentace aplikace PowerPoint</vt:lpstr>
    </vt:vector>
  </TitlesOfParts>
  <Company>MegaPrint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36x48 Vertical Poster</dc:title>
  <dc:creator>Ethan Shulda</dc:creator>
  <dc:description>©MegaPrint Inc. 2009</dc:description>
  <cp:lastModifiedBy>Kateřina Plichtová</cp:lastModifiedBy>
  <cp:revision>37</cp:revision>
  <dcterms:created xsi:type="dcterms:W3CDTF">2008-12-04T00:20:37Z</dcterms:created>
  <dcterms:modified xsi:type="dcterms:W3CDTF">2017-05-15T22:28:46Z</dcterms:modified>
  <cp:category>Research Poster</cp:category>
</cp:coreProperties>
</file>