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715125" cy="9239250"/>
  <p:defaultTextStyle>
    <a:defPPr>
      <a:defRPr lang="en-US"/>
    </a:defPPr>
    <a:lvl1pPr algn="ctr" rtl="0" fontAlgn="base">
      <a:spcBef>
        <a:spcPct val="0"/>
      </a:spcBef>
      <a:spcAft>
        <a:spcPct val="0"/>
      </a:spcAft>
      <a:defRPr sz="5800" kern="1200">
        <a:solidFill>
          <a:schemeClr val="tx1"/>
        </a:solidFill>
        <a:latin typeface="Arial" charset="0"/>
        <a:ea typeface="+mn-ea"/>
        <a:cs typeface="+mn-cs"/>
      </a:defRPr>
    </a:lvl1pPr>
    <a:lvl2pPr marL="388437" algn="ctr" rtl="0" fontAlgn="base">
      <a:spcBef>
        <a:spcPct val="0"/>
      </a:spcBef>
      <a:spcAft>
        <a:spcPct val="0"/>
      </a:spcAft>
      <a:defRPr sz="5800" kern="1200">
        <a:solidFill>
          <a:schemeClr val="tx1"/>
        </a:solidFill>
        <a:latin typeface="Arial" charset="0"/>
        <a:ea typeface="+mn-ea"/>
        <a:cs typeface="+mn-cs"/>
      </a:defRPr>
    </a:lvl2pPr>
    <a:lvl3pPr marL="776874" algn="ctr" rtl="0" fontAlgn="base">
      <a:spcBef>
        <a:spcPct val="0"/>
      </a:spcBef>
      <a:spcAft>
        <a:spcPct val="0"/>
      </a:spcAft>
      <a:defRPr sz="5800" kern="1200">
        <a:solidFill>
          <a:schemeClr val="tx1"/>
        </a:solidFill>
        <a:latin typeface="Arial" charset="0"/>
        <a:ea typeface="+mn-ea"/>
        <a:cs typeface="+mn-cs"/>
      </a:defRPr>
    </a:lvl3pPr>
    <a:lvl4pPr marL="1165311" algn="ctr" rtl="0" fontAlgn="base">
      <a:spcBef>
        <a:spcPct val="0"/>
      </a:spcBef>
      <a:spcAft>
        <a:spcPct val="0"/>
      </a:spcAft>
      <a:defRPr sz="5800" kern="1200">
        <a:solidFill>
          <a:schemeClr val="tx1"/>
        </a:solidFill>
        <a:latin typeface="Arial" charset="0"/>
        <a:ea typeface="+mn-ea"/>
        <a:cs typeface="+mn-cs"/>
      </a:defRPr>
    </a:lvl4pPr>
    <a:lvl5pPr marL="1553748" algn="ctr" rtl="0" fontAlgn="base">
      <a:spcBef>
        <a:spcPct val="0"/>
      </a:spcBef>
      <a:spcAft>
        <a:spcPct val="0"/>
      </a:spcAft>
      <a:defRPr sz="5800" kern="1200">
        <a:solidFill>
          <a:schemeClr val="tx1"/>
        </a:solidFill>
        <a:latin typeface="Arial" charset="0"/>
        <a:ea typeface="+mn-ea"/>
        <a:cs typeface="+mn-cs"/>
      </a:defRPr>
    </a:lvl5pPr>
    <a:lvl6pPr marL="1942186" algn="l" defTabSz="776874" rtl="0" eaLnBrk="1" latinLnBrk="0" hangingPunct="1">
      <a:defRPr sz="5800" kern="1200">
        <a:solidFill>
          <a:schemeClr val="tx1"/>
        </a:solidFill>
        <a:latin typeface="Arial" charset="0"/>
        <a:ea typeface="+mn-ea"/>
        <a:cs typeface="+mn-cs"/>
      </a:defRPr>
    </a:lvl6pPr>
    <a:lvl7pPr marL="2330623" algn="l" defTabSz="776874" rtl="0" eaLnBrk="1" latinLnBrk="0" hangingPunct="1">
      <a:defRPr sz="5800" kern="1200">
        <a:solidFill>
          <a:schemeClr val="tx1"/>
        </a:solidFill>
        <a:latin typeface="Arial" charset="0"/>
        <a:ea typeface="+mn-ea"/>
        <a:cs typeface="+mn-cs"/>
      </a:defRPr>
    </a:lvl7pPr>
    <a:lvl8pPr marL="2719060" algn="l" defTabSz="776874" rtl="0" eaLnBrk="1" latinLnBrk="0" hangingPunct="1">
      <a:defRPr sz="5800" kern="1200">
        <a:solidFill>
          <a:schemeClr val="tx1"/>
        </a:solidFill>
        <a:latin typeface="Arial" charset="0"/>
        <a:ea typeface="+mn-ea"/>
        <a:cs typeface="+mn-cs"/>
      </a:defRPr>
    </a:lvl8pPr>
    <a:lvl9pPr marL="3107497" algn="l" defTabSz="776874" rtl="0" eaLnBrk="1" latinLnBrk="0" hangingPunct="1">
      <a:defRPr sz="5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0046D2"/>
    <a:srgbClr val="FF0000"/>
    <a:srgbClr val="698ED9"/>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Styl Středně sytá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50" autoAdjust="0"/>
    <p:restoredTop sz="90406" autoAdjust="0"/>
  </p:normalViewPr>
  <p:slideViewPr>
    <p:cSldViewPr snapToGrid="0" showGuides="1">
      <p:cViewPr>
        <p:scale>
          <a:sx n="33" d="100"/>
          <a:sy n="33" d="100"/>
        </p:scale>
        <p:origin x="1340" y="-4136"/>
      </p:cViewPr>
      <p:guideLst>
        <p:guide orient="horz" pos="4449"/>
        <p:guide orient="horz" pos="18577"/>
        <p:guide orient="horz" pos="1976"/>
        <p:guide pos="673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3750" y="9405773"/>
            <a:ext cx="18179301" cy="6490938"/>
          </a:xfrm>
          <a:prstGeom prst="rect">
            <a:avLst/>
          </a:prstGeom>
        </p:spPr>
        <p:txBody>
          <a:bodyPr lIns="77687" tIns="38844" rIns="77687" bIns="38844"/>
          <a:lstStyle/>
          <a:p>
            <a:r>
              <a:rPr lang="en-US"/>
              <a:t>Click to edit Master title style</a:t>
            </a:r>
          </a:p>
        </p:txBody>
      </p:sp>
      <p:sp>
        <p:nvSpPr>
          <p:cNvPr id="3" name="Subtitle 2"/>
          <p:cNvSpPr>
            <a:spLocks noGrp="1"/>
          </p:cNvSpPr>
          <p:nvPr>
            <p:ph type="subTitle" idx="1"/>
          </p:nvPr>
        </p:nvSpPr>
        <p:spPr>
          <a:xfrm>
            <a:off x="3207499" y="17158377"/>
            <a:ext cx="14971802" cy="7738769"/>
          </a:xfrm>
          <a:prstGeom prst="rect">
            <a:avLst/>
          </a:prstGeom>
        </p:spPr>
        <p:txBody>
          <a:bodyPr lIns="77687" tIns="38844" rIns="77687" bIns="38844"/>
          <a:lstStyle>
            <a:lvl1pPr marL="0" indent="0" algn="ctr">
              <a:buNone/>
              <a:defRPr/>
            </a:lvl1pPr>
            <a:lvl2pPr marL="388437" indent="0" algn="ctr">
              <a:buNone/>
              <a:defRPr/>
            </a:lvl2pPr>
            <a:lvl3pPr marL="776874" indent="0" algn="ctr">
              <a:buNone/>
              <a:defRPr/>
            </a:lvl3pPr>
            <a:lvl4pPr marL="1165311" indent="0" algn="ctr">
              <a:buNone/>
              <a:defRPr/>
            </a:lvl4pPr>
            <a:lvl5pPr marL="1553748" indent="0" algn="ctr">
              <a:buNone/>
              <a:defRPr/>
            </a:lvl5pPr>
            <a:lvl6pPr marL="1942186" indent="0" algn="ctr">
              <a:buNone/>
              <a:defRPr/>
            </a:lvl6pPr>
            <a:lvl7pPr marL="2330623" indent="0" algn="ctr">
              <a:buNone/>
              <a:defRPr/>
            </a:lvl7pPr>
            <a:lvl8pPr marL="2719060" indent="0" algn="ctr">
              <a:buNone/>
              <a:defRPr/>
            </a:lvl8pPr>
            <a:lvl9pPr marL="3107497" indent="0" algn="ctr">
              <a:buNone/>
              <a:defRPr/>
            </a:lvl9pPr>
          </a:lstStyle>
          <a:p>
            <a:r>
              <a:rPr lang="en-US"/>
              <a:t>Click to edit Master subtitle style</a:t>
            </a:r>
          </a:p>
        </p:txBody>
      </p:sp>
    </p:spTree>
    <p:extLst>
      <p:ext uri="{BB962C8B-B14F-4D97-AF65-F5344CB8AC3E}">
        <p14:creationId xmlns:p14="http://schemas.microsoft.com/office/powerpoint/2010/main" val="3414638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
        <p:nvSpPr>
          <p:cNvPr id="3" name="Content Placeholder 2"/>
          <p:cNvSpPr>
            <a:spLocks noGrp="1"/>
          </p:cNvSpPr>
          <p:nvPr>
            <p:ph idx="1"/>
          </p:nvPr>
        </p:nvSpPr>
        <p:spPr>
          <a:xfrm>
            <a:off x="1069601" y="7065052"/>
            <a:ext cx="19247599" cy="19983289"/>
          </a:xfrm>
          <a:prstGeom prst="rect">
            <a:avLst/>
          </a:prstGeom>
        </p:spPr>
        <p:txBody>
          <a:bodyPr lIns="77687" tIns="38844" rIns="77687" bIns="3884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4158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735" y="19457596"/>
            <a:ext cx="18177998" cy="6013662"/>
          </a:xfrm>
          <a:prstGeom prst="rect">
            <a:avLst/>
          </a:prstGeom>
        </p:spPr>
        <p:txBody>
          <a:bodyPr lIns="77687" tIns="38844" rIns="77687" bIns="38844" anchor="t"/>
          <a:lstStyle>
            <a:lvl1pPr algn="l">
              <a:defRPr sz="3400" b="1" cap="all"/>
            </a:lvl1pPr>
          </a:lstStyle>
          <a:p>
            <a:r>
              <a:rPr lang="en-US"/>
              <a:t>Click to edit Master title style</a:t>
            </a:r>
          </a:p>
        </p:txBody>
      </p:sp>
      <p:sp>
        <p:nvSpPr>
          <p:cNvPr id="3" name="Text Placeholder 2"/>
          <p:cNvSpPr>
            <a:spLocks noGrp="1"/>
          </p:cNvSpPr>
          <p:nvPr>
            <p:ph type="body" idx="1"/>
          </p:nvPr>
        </p:nvSpPr>
        <p:spPr>
          <a:xfrm>
            <a:off x="1689735" y="12833851"/>
            <a:ext cx="18177998" cy="6623745"/>
          </a:xfrm>
          <a:prstGeom prst="rect">
            <a:avLst/>
          </a:prstGeom>
        </p:spPr>
        <p:txBody>
          <a:bodyPr lIns="77687" tIns="38844" rIns="77687" bIns="38844" anchor="b"/>
          <a:lstStyle>
            <a:lvl1pPr marL="0" indent="0">
              <a:buNone/>
              <a:defRPr sz="1700"/>
            </a:lvl1pPr>
            <a:lvl2pPr marL="388437" indent="0">
              <a:buNone/>
              <a:defRPr sz="1500"/>
            </a:lvl2pPr>
            <a:lvl3pPr marL="776874" indent="0">
              <a:buNone/>
              <a:defRPr sz="1400"/>
            </a:lvl3pPr>
            <a:lvl4pPr marL="1165311" indent="0">
              <a:buNone/>
              <a:defRPr sz="1200"/>
            </a:lvl4pPr>
            <a:lvl5pPr marL="1553748" indent="0">
              <a:buNone/>
              <a:defRPr sz="1200"/>
            </a:lvl5pPr>
            <a:lvl6pPr marL="1942186" indent="0">
              <a:buNone/>
              <a:defRPr sz="1200"/>
            </a:lvl6pPr>
            <a:lvl7pPr marL="2330623" indent="0">
              <a:buNone/>
              <a:defRPr sz="1200"/>
            </a:lvl7pPr>
            <a:lvl8pPr marL="2719060" indent="0">
              <a:buNone/>
              <a:defRPr sz="1200"/>
            </a:lvl8pPr>
            <a:lvl9pPr marL="3107497" indent="0">
              <a:buNone/>
              <a:defRPr sz="1200"/>
            </a:lvl9pPr>
          </a:lstStyle>
          <a:p>
            <a:pPr lvl="0"/>
            <a:r>
              <a:rPr lang="en-US"/>
              <a:t>Click to edit Master text styles</a:t>
            </a:r>
          </a:p>
        </p:txBody>
      </p:sp>
    </p:spTree>
    <p:extLst>
      <p:ext uri="{BB962C8B-B14F-4D97-AF65-F5344CB8AC3E}">
        <p14:creationId xmlns:p14="http://schemas.microsoft.com/office/powerpoint/2010/main" val="181716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
        <p:nvSpPr>
          <p:cNvPr id="3" name="Content Placeholder 2"/>
          <p:cNvSpPr>
            <a:spLocks noGrp="1"/>
          </p:cNvSpPr>
          <p:nvPr>
            <p:ph sz="half" idx="1"/>
          </p:nvPr>
        </p:nvSpPr>
        <p:spPr>
          <a:xfrm>
            <a:off x="1069601" y="7065052"/>
            <a:ext cx="9561265" cy="19983289"/>
          </a:xfrm>
          <a:prstGeom prst="rect">
            <a:avLst/>
          </a:prstGeom>
        </p:spPr>
        <p:txBody>
          <a:bodyPr lIns="77687" tIns="38844" rIns="77687" bIns="38844"/>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755935" y="7065052"/>
            <a:ext cx="9561265" cy="19983289"/>
          </a:xfrm>
          <a:prstGeom prst="rect">
            <a:avLst/>
          </a:prstGeom>
        </p:spPr>
        <p:txBody>
          <a:bodyPr lIns="77687" tIns="38844" rIns="77687" bIns="38844"/>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3569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lvl1pPr>
              <a:defRPr/>
            </a:lvl1pPr>
          </a:lstStyle>
          <a:p>
            <a:r>
              <a:rPr lang="en-US"/>
              <a:t>Click to edit Master title style</a:t>
            </a:r>
          </a:p>
        </p:txBody>
      </p:sp>
      <p:sp>
        <p:nvSpPr>
          <p:cNvPr id="3" name="Text Placeholder 2"/>
          <p:cNvSpPr>
            <a:spLocks noGrp="1"/>
          </p:cNvSpPr>
          <p:nvPr>
            <p:ph type="body" idx="1"/>
          </p:nvPr>
        </p:nvSpPr>
        <p:spPr>
          <a:xfrm>
            <a:off x="1069601" y="6777303"/>
            <a:ext cx="9449224" cy="2824914"/>
          </a:xfrm>
          <a:prstGeom prst="rect">
            <a:avLst/>
          </a:prstGeom>
        </p:spPr>
        <p:txBody>
          <a:bodyPr lIns="77687" tIns="38844" rIns="77687" bIns="38844" anchor="b"/>
          <a:lstStyle>
            <a:lvl1pPr marL="0" indent="0">
              <a:buNone/>
              <a:defRPr sz="2000" b="1"/>
            </a:lvl1pPr>
            <a:lvl2pPr marL="388437" indent="0">
              <a:buNone/>
              <a:defRPr sz="1700" b="1"/>
            </a:lvl2pPr>
            <a:lvl3pPr marL="776874" indent="0">
              <a:buNone/>
              <a:defRPr sz="1500" b="1"/>
            </a:lvl3pPr>
            <a:lvl4pPr marL="1165311" indent="0">
              <a:buNone/>
              <a:defRPr sz="1400" b="1"/>
            </a:lvl4pPr>
            <a:lvl5pPr marL="1553748" indent="0">
              <a:buNone/>
              <a:defRPr sz="1400" b="1"/>
            </a:lvl5pPr>
            <a:lvl6pPr marL="1942186" indent="0">
              <a:buNone/>
              <a:defRPr sz="1400" b="1"/>
            </a:lvl6pPr>
            <a:lvl7pPr marL="2330623" indent="0">
              <a:buNone/>
              <a:defRPr sz="1400" b="1"/>
            </a:lvl7pPr>
            <a:lvl8pPr marL="2719060" indent="0">
              <a:buNone/>
              <a:defRPr sz="1400" b="1"/>
            </a:lvl8pPr>
            <a:lvl9pPr marL="3107497" indent="0">
              <a:buNone/>
              <a:defRPr sz="1400" b="1"/>
            </a:lvl9pPr>
          </a:lstStyle>
          <a:p>
            <a:pPr lvl="0"/>
            <a:r>
              <a:rPr lang="en-US"/>
              <a:t>Click to edit Master text styles</a:t>
            </a:r>
          </a:p>
        </p:txBody>
      </p:sp>
      <p:sp>
        <p:nvSpPr>
          <p:cNvPr id="4" name="Content Placeholder 3"/>
          <p:cNvSpPr>
            <a:spLocks noGrp="1"/>
          </p:cNvSpPr>
          <p:nvPr>
            <p:ph sz="half" idx="2"/>
          </p:nvPr>
        </p:nvSpPr>
        <p:spPr>
          <a:xfrm>
            <a:off x="1069601" y="9602216"/>
            <a:ext cx="9449224" cy="17446124"/>
          </a:xfrm>
          <a:prstGeom prst="rect">
            <a:avLst/>
          </a:prstGeom>
        </p:spPr>
        <p:txBody>
          <a:bodyPr lIns="77687" tIns="38844" rIns="77687" bIns="38844"/>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864068" y="6777303"/>
            <a:ext cx="9453132" cy="2824914"/>
          </a:xfrm>
          <a:prstGeom prst="rect">
            <a:avLst/>
          </a:prstGeom>
        </p:spPr>
        <p:txBody>
          <a:bodyPr lIns="77687" tIns="38844" rIns="77687" bIns="38844" anchor="b"/>
          <a:lstStyle>
            <a:lvl1pPr marL="0" indent="0">
              <a:buNone/>
              <a:defRPr sz="2000" b="1"/>
            </a:lvl1pPr>
            <a:lvl2pPr marL="388437" indent="0">
              <a:buNone/>
              <a:defRPr sz="1700" b="1"/>
            </a:lvl2pPr>
            <a:lvl3pPr marL="776874" indent="0">
              <a:buNone/>
              <a:defRPr sz="1500" b="1"/>
            </a:lvl3pPr>
            <a:lvl4pPr marL="1165311" indent="0">
              <a:buNone/>
              <a:defRPr sz="1400" b="1"/>
            </a:lvl4pPr>
            <a:lvl5pPr marL="1553748" indent="0">
              <a:buNone/>
              <a:defRPr sz="1400" b="1"/>
            </a:lvl5pPr>
            <a:lvl6pPr marL="1942186" indent="0">
              <a:buNone/>
              <a:defRPr sz="1400" b="1"/>
            </a:lvl6pPr>
            <a:lvl7pPr marL="2330623" indent="0">
              <a:buNone/>
              <a:defRPr sz="1400" b="1"/>
            </a:lvl7pPr>
            <a:lvl8pPr marL="2719060" indent="0">
              <a:buNone/>
              <a:defRPr sz="1400" b="1"/>
            </a:lvl8pPr>
            <a:lvl9pPr marL="3107497" indent="0">
              <a:buNone/>
              <a:defRPr sz="1400" b="1"/>
            </a:lvl9pPr>
          </a:lstStyle>
          <a:p>
            <a:pPr lvl="0"/>
            <a:r>
              <a:rPr lang="en-US"/>
              <a:t>Click to edit Master text styles</a:t>
            </a:r>
          </a:p>
        </p:txBody>
      </p:sp>
      <p:sp>
        <p:nvSpPr>
          <p:cNvPr id="6" name="Content Placeholder 5"/>
          <p:cNvSpPr>
            <a:spLocks noGrp="1"/>
          </p:cNvSpPr>
          <p:nvPr>
            <p:ph sz="quarter" idx="4"/>
          </p:nvPr>
        </p:nvSpPr>
        <p:spPr>
          <a:xfrm>
            <a:off x="10864068" y="9602216"/>
            <a:ext cx="9453132" cy="17446124"/>
          </a:xfrm>
          <a:prstGeom prst="rect">
            <a:avLst/>
          </a:prstGeom>
        </p:spPr>
        <p:txBody>
          <a:bodyPr lIns="77687" tIns="38844" rIns="77687" bIns="38844"/>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1964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Tree>
    <p:extLst>
      <p:ext uri="{BB962C8B-B14F-4D97-AF65-F5344CB8AC3E}">
        <p14:creationId xmlns:p14="http://schemas.microsoft.com/office/powerpoint/2010/main" val="151485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570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601" y="1204947"/>
            <a:ext cx="7036434" cy="5131050"/>
          </a:xfrm>
          <a:prstGeom prst="rect">
            <a:avLst/>
          </a:prstGeom>
        </p:spPr>
        <p:txBody>
          <a:bodyPr lIns="77687" tIns="38844" rIns="77687" bIns="38844" anchor="b"/>
          <a:lstStyle>
            <a:lvl1pPr algn="l">
              <a:defRPr sz="1700" b="1"/>
            </a:lvl1pPr>
          </a:lstStyle>
          <a:p>
            <a:r>
              <a:rPr lang="en-US"/>
              <a:t>Click to edit Master title style</a:t>
            </a:r>
          </a:p>
        </p:txBody>
      </p:sp>
      <p:sp>
        <p:nvSpPr>
          <p:cNvPr id="3" name="Content Placeholder 2"/>
          <p:cNvSpPr>
            <a:spLocks noGrp="1"/>
          </p:cNvSpPr>
          <p:nvPr>
            <p:ph idx="1"/>
          </p:nvPr>
        </p:nvSpPr>
        <p:spPr>
          <a:xfrm>
            <a:off x="8361384" y="1204947"/>
            <a:ext cx="11955816" cy="25843394"/>
          </a:xfrm>
          <a:prstGeom prst="rect">
            <a:avLst/>
          </a:prstGeom>
        </p:spPr>
        <p:txBody>
          <a:bodyPr lIns="77687" tIns="38844" rIns="77687" bIns="38844"/>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9601" y="6335996"/>
            <a:ext cx="7036434" cy="20712344"/>
          </a:xfrm>
          <a:prstGeom prst="rect">
            <a:avLst/>
          </a:prstGeom>
        </p:spPr>
        <p:txBody>
          <a:bodyPr lIns="77687" tIns="38844" rIns="77687" bIns="38844"/>
          <a:lstStyle>
            <a:lvl1pPr marL="0" indent="0">
              <a:buNone/>
              <a:defRPr sz="1200"/>
            </a:lvl1pPr>
            <a:lvl2pPr marL="388437" indent="0">
              <a:buNone/>
              <a:defRPr sz="1000"/>
            </a:lvl2pPr>
            <a:lvl3pPr marL="776874" indent="0">
              <a:buNone/>
              <a:defRPr sz="800"/>
            </a:lvl3pPr>
            <a:lvl4pPr marL="1165311" indent="0">
              <a:buNone/>
              <a:defRPr sz="800"/>
            </a:lvl4pPr>
            <a:lvl5pPr marL="1553748" indent="0">
              <a:buNone/>
              <a:defRPr sz="800"/>
            </a:lvl5pPr>
            <a:lvl6pPr marL="1942186" indent="0">
              <a:buNone/>
              <a:defRPr sz="800"/>
            </a:lvl6pPr>
            <a:lvl7pPr marL="2330623" indent="0">
              <a:buNone/>
              <a:defRPr sz="800"/>
            </a:lvl7pPr>
            <a:lvl8pPr marL="2719060" indent="0">
              <a:buNone/>
              <a:defRPr sz="800"/>
            </a:lvl8pPr>
            <a:lvl9pPr marL="3107497" indent="0">
              <a:buNone/>
              <a:defRPr sz="800"/>
            </a:lvl9pPr>
          </a:lstStyle>
          <a:p>
            <a:pPr lvl="0"/>
            <a:r>
              <a:rPr lang="en-US"/>
              <a:t>Click to edit Master text styles</a:t>
            </a:r>
          </a:p>
        </p:txBody>
      </p:sp>
    </p:spTree>
    <p:extLst>
      <p:ext uri="{BB962C8B-B14F-4D97-AF65-F5344CB8AC3E}">
        <p14:creationId xmlns:p14="http://schemas.microsoft.com/office/powerpoint/2010/main" val="508975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417" y="21196536"/>
            <a:ext cx="12831299" cy="2501197"/>
          </a:xfrm>
          <a:prstGeom prst="rect">
            <a:avLst/>
          </a:prstGeom>
        </p:spPr>
        <p:txBody>
          <a:bodyPr lIns="77687" tIns="38844" rIns="77687" bIns="38844" anchor="b"/>
          <a:lstStyle>
            <a:lvl1pPr algn="l">
              <a:defRPr sz="1700" b="1"/>
            </a:lvl1pPr>
          </a:lstStyle>
          <a:p>
            <a:r>
              <a:rPr lang="en-US"/>
              <a:t>Click to edit Master title style</a:t>
            </a:r>
          </a:p>
        </p:txBody>
      </p:sp>
      <p:sp>
        <p:nvSpPr>
          <p:cNvPr id="3" name="Picture Placeholder 2"/>
          <p:cNvSpPr>
            <a:spLocks noGrp="1"/>
          </p:cNvSpPr>
          <p:nvPr>
            <p:ph type="pic" idx="1"/>
          </p:nvPr>
        </p:nvSpPr>
        <p:spPr>
          <a:xfrm>
            <a:off x="4192417" y="2705941"/>
            <a:ext cx="12831299" cy="18168262"/>
          </a:xfrm>
          <a:prstGeom prst="rect">
            <a:avLst/>
          </a:prstGeom>
        </p:spPr>
        <p:txBody>
          <a:bodyPr lIns="77687" tIns="38844" rIns="77687" bIns="38844"/>
          <a:lstStyle>
            <a:lvl1pPr marL="0" indent="0">
              <a:buNone/>
              <a:defRPr sz="2700"/>
            </a:lvl1pPr>
            <a:lvl2pPr marL="388437" indent="0">
              <a:buNone/>
              <a:defRPr sz="2400"/>
            </a:lvl2pPr>
            <a:lvl3pPr marL="776874" indent="0">
              <a:buNone/>
              <a:defRPr sz="2000"/>
            </a:lvl3pPr>
            <a:lvl4pPr marL="1165311" indent="0">
              <a:buNone/>
              <a:defRPr sz="1700"/>
            </a:lvl4pPr>
            <a:lvl5pPr marL="1553748" indent="0">
              <a:buNone/>
              <a:defRPr sz="1700"/>
            </a:lvl5pPr>
            <a:lvl6pPr marL="1942186" indent="0">
              <a:buNone/>
              <a:defRPr sz="1700"/>
            </a:lvl6pPr>
            <a:lvl7pPr marL="2330623" indent="0">
              <a:buNone/>
              <a:defRPr sz="1700"/>
            </a:lvl7pPr>
            <a:lvl8pPr marL="2719060" indent="0">
              <a:buNone/>
              <a:defRPr sz="1700"/>
            </a:lvl8pPr>
            <a:lvl9pPr marL="3107497" indent="0">
              <a:buNone/>
              <a:defRPr sz="1700"/>
            </a:lvl9pPr>
          </a:lstStyle>
          <a:p>
            <a:endParaRPr lang="en-US"/>
          </a:p>
        </p:txBody>
      </p:sp>
      <p:sp>
        <p:nvSpPr>
          <p:cNvPr id="4" name="Text Placeholder 3"/>
          <p:cNvSpPr>
            <a:spLocks noGrp="1"/>
          </p:cNvSpPr>
          <p:nvPr>
            <p:ph type="body" sz="half" idx="2"/>
          </p:nvPr>
        </p:nvSpPr>
        <p:spPr>
          <a:xfrm>
            <a:off x="4192417" y="23697732"/>
            <a:ext cx="12831299" cy="3553969"/>
          </a:xfrm>
          <a:prstGeom prst="rect">
            <a:avLst/>
          </a:prstGeom>
        </p:spPr>
        <p:txBody>
          <a:bodyPr lIns="77687" tIns="38844" rIns="77687" bIns="38844"/>
          <a:lstStyle>
            <a:lvl1pPr marL="0" indent="0">
              <a:buNone/>
              <a:defRPr sz="1200"/>
            </a:lvl1pPr>
            <a:lvl2pPr marL="388437" indent="0">
              <a:buNone/>
              <a:defRPr sz="1000"/>
            </a:lvl2pPr>
            <a:lvl3pPr marL="776874" indent="0">
              <a:buNone/>
              <a:defRPr sz="800"/>
            </a:lvl3pPr>
            <a:lvl4pPr marL="1165311" indent="0">
              <a:buNone/>
              <a:defRPr sz="800"/>
            </a:lvl4pPr>
            <a:lvl5pPr marL="1553748" indent="0">
              <a:buNone/>
              <a:defRPr sz="800"/>
            </a:lvl5pPr>
            <a:lvl6pPr marL="1942186" indent="0">
              <a:buNone/>
              <a:defRPr sz="800"/>
            </a:lvl6pPr>
            <a:lvl7pPr marL="2330623" indent="0">
              <a:buNone/>
              <a:defRPr sz="800"/>
            </a:lvl7pPr>
            <a:lvl8pPr marL="2719060" indent="0">
              <a:buNone/>
              <a:defRPr sz="800"/>
            </a:lvl8pPr>
            <a:lvl9pPr marL="3107497" indent="0">
              <a:buNone/>
              <a:defRPr sz="800"/>
            </a:lvl9pPr>
          </a:lstStyle>
          <a:p>
            <a:pPr lvl="0"/>
            <a:r>
              <a:rPr lang="en-US"/>
              <a:t>Click to edit Master text styles</a:t>
            </a:r>
          </a:p>
        </p:txBody>
      </p:sp>
    </p:spTree>
    <p:extLst>
      <p:ext uri="{BB962C8B-B14F-4D97-AF65-F5344CB8AC3E}">
        <p14:creationId xmlns:p14="http://schemas.microsoft.com/office/powerpoint/2010/main" val="3651079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
        <p:nvSpPr>
          <p:cNvPr id="3" name="Vertical Text Placeholder 2"/>
          <p:cNvSpPr>
            <a:spLocks noGrp="1"/>
          </p:cNvSpPr>
          <p:nvPr>
            <p:ph type="body" orient="vert" idx="1"/>
          </p:nvPr>
        </p:nvSpPr>
        <p:spPr>
          <a:xfrm>
            <a:off x="1069601" y="7065052"/>
            <a:ext cx="19247599" cy="19983289"/>
          </a:xfrm>
          <a:prstGeom prst="rect">
            <a:avLst/>
          </a:prstGeom>
        </p:spPr>
        <p:txBody>
          <a:bodyPr vert="eaVert" lIns="77687" tIns="38844" rIns="77687" bIns="3884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6140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5951" y="1213247"/>
            <a:ext cx="4811249" cy="25835093"/>
          </a:xfrm>
          <a:prstGeom prst="rect">
            <a:avLst/>
          </a:prstGeom>
        </p:spPr>
        <p:txBody>
          <a:bodyPr vert="eaVert" lIns="77687" tIns="38844" rIns="77687" bIns="38844"/>
          <a:lstStyle/>
          <a:p>
            <a:r>
              <a:rPr lang="en-US"/>
              <a:t>Click to edit Master title style</a:t>
            </a:r>
          </a:p>
        </p:txBody>
      </p:sp>
      <p:sp>
        <p:nvSpPr>
          <p:cNvPr id="3" name="Vertical Text Placeholder 2"/>
          <p:cNvSpPr>
            <a:spLocks noGrp="1"/>
          </p:cNvSpPr>
          <p:nvPr>
            <p:ph type="body" orient="vert" idx="1"/>
          </p:nvPr>
        </p:nvSpPr>
        <p:spPr>
          <a:xfrm>
            <a:off x="1069601" y="1213247"/>
            <a:ext cx="14311281" cy="25835093"/>
          </a:xfrm>
          <a:prstGeom prst="rect">
            <a:avLst/>
          </a:prstGeom>
        </p:spPr>
        <p:txBody>
          <a:bodyPr vert="eaVert" lIns="77687" tIns="38844" rIns="77687" bIns="3884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842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37" name="Object 13"/>
          <p:cNvGraphicFramePr>
            <a:graphicFrameLocks noChangeAspect="1"/>
          </p:cNvGraphicFramePr>
          <p:nvPr userDrawn="1"/>
        </p:nvGraphicFramePr>
        <p:xfrm>
          <a:off x="16176895" y="29816535"/>
          <a:ext cx="4390443" cy="146641"/>
        </p:xfrm>
        <a:graphic>
          <a:graphicData uri="http://schemas.openxmlformats.org/presentationml/2006/ole">
            <mc:AlternateContent xmlns:mc="http://schemas.openxmlformats.org/markup-compatibility/2006">
              <mc:Choice xmlns:v="urn:schemas-microsoft-com:vml" Requires="v">
                <p:oleObj spid="_x0000_s1045" name="CorelDRAW" r:id="rId14" imgW="8833104" imgH="310896" progId="">
                  <p:embed/>
                </p:oleObj>
              </mc:Choice>
              <mc:Fallback>
                <p:oleObj name="CorelDRAW" r:id="rId14" imgW="8833104" imgH="310896" progId="">
                  <p:embed/>
                  <p:pic>
                    <p:nvPicPr>
                      <p:cNvPr id="0" name="Picture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76895" y="29816535"/>
                        <a:ext cx="4390443" cy="1466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92" rtl="0" fontAlgn="base">
        <a:spcBef>
          <a:spcPct val="0"/>
        </a:spcBef>
        <a:spcAft>
          <a:spcPct val="0"/>
        </a:spcAft>
        <a:defRPr sz="14200">
          <a:solidFill>
            <a:schemeClr val="tx2"/>
          </a:solidFill>
          <a:latin typeface="+mj-lt"/>
          <a:ea typeface="+mj-ea"/>
          <a:cs typeface="+mj-cs"/>
        </a:defRPr>
      </a:lvl1pPr>
      <a:lvl2pPr algn="ctr" defTabSz="2952392" rtl="0" fontAlgn="base">
        <a:spcBef>
          <a:spcPct val="0"/>
        </a:spcBef>
        <a:spcAft>
          <a:spcPct val="0"/>
        </a:spcAft>
        <a:defRPr sz="14200">
          <a:solidFill>
            <a:schemeClr val="tx2"/>
          </a:solidFill>
          <a:latin typeface="Arial" charset="0"/>
        </a:defRPr>
      </a:lvl2pPr>
      <a:lvl3pPr algn="ctr" defTabSz="2952392" rtl="0" fontAlgn="base">
        <a:spcBef>
          <a:spcPct val="0"/>
        </a:spcBef>
        <a:spcAft>
          <a:spcPct val="0"/>
        </a:spcAft>
        <a:defRPr sz="14200">
          <a:solidFill>
            <a:schemeClr val="tx2"/>
          </a:solidFill>
          <a:latin typeface="Arial" charset="0"/>
        </a:defRPr>
      </a:lvl3pPr>
      <a:lvl4pPr algn="ctr" defTabSz="2952392" rtl="0" fontAlgn="base">
        <a:spcBef>
          <a:spcPct val="0"/>
        </a:spcBef>
        <a:spcAft>
          <a:spcPct val="0"/>
        </a:spcAft>
        <a:defRPr sz="14200">
          <a:solidFill>
            <a:schemeClr val="tx2"/>
          </a:solidFill>
          <a:latin typeface="Arial" charset="0"/>
        </a:defRPr>
      </a:lvl4pPr>
      <a:lvl5pPr algn="ctr" defTabSz="2952392" rtl="0" fontAlgn="base">
        <a:spcBef>
          <a:spcPct val="0"/>
        </a:spcBef>
        <a:spcAft>
          <a:spcPct val="0"/>
        </a:spcAft>
        <a:defRPr sz="14200">
          <a:solidFill>
            <a:schemeClr val="tx2"/>
          </a:solidFill>
          <a:latin typeface="Arial" charset="0"/>
        </a:defRPr>
      </a:lvl5pPr>
      <a:lvl6pPr marL="388437" algn="ctr" defTabSz="2952392" rtl="0" fontAlgn="base">
        <a:spcBef>
          <a:spcPct val="0"/>
        </a:spcBef>
        <a:spcAft>
          <a:spcPct val="0"/>
        </a:spcAft>
        <a:defRPr sz="14200">
          <a:solidFill>
            <a:schemeClr val="tx2"/>
          </a:solidFill>
          <a:latin typeface="Arial" charset="0"/>
        </a:defRPr>
      </a:lvl6pPr>
      <a:lvl7pPr marL="776874" algn="ctr" defTabSz="2952392" rtl="0" fontAlgn="base">
        <a:spcBef>
          <a:spcPct val="0"/>
        </a:spcBef>
        <a:spcAft>
          <a:spcPct val="0"/>
        </a:spcAft>
        <a:defRPr sz="14200">
          <a:solidFill>
            <a:schemeClr val="tx2"/>
          </a:solidFill>
          <a:latin typeface="Arial" charset="0"/>
        </a:defRPr>
      </a:lvl7pPr>
      <a:lvl8pPr marL="1165311" algn="ctr" defTabSz="2952392" rtl="0" fontAlgn="base">
        <a:spcBef>
          <a:spcPct val="0"/>
        </a:spcBef>
        <a:spcAft>
          <a:spcPct val="0"/>
        </a:spcAft>
        <a:defRPr sz="14200">
          <a:solidFill>
            <a:schemeClr val="tx2"/>
          </a:solidFill>
          <a:latin typeface="Arial" charset="0"/>
        </a:defRPr>
      </a:lvl8pPr>
      <a:lvl9pPr marL="1553748" algn="ctr" defTabSz="2952392" rtl="0" fontAlgn="base">
        <a:spcBef>
          <a:spcPct val="0"/>
        </a:spcBef>
        <a:spcAft>
          <a:spcPct val="0"/>
        </a:spcAft>
        <a:defRPr sz="14200">
          <a:solidFill>
            <a:schemeClr val="tx2"/>
          </a:solidFill>
          <a:latin typeface="Arial" charset="0"/>
        </a:defRPr>
      </a:lvl9pPr>
    </p:titleStyle>
    <p:bodyStyle>
      <a:lvl1pPr marL="1107316" indent="-1107316" algn="l" defTabSz="2952392" rtl="0" fontAlgn="base">
        <a:spcBef>
          <a:spcPct val="20000"/>
        </a:spcBef>
        <a:spcAft>
          <a:spcPct val="0"/>
        </a:spcAft>
        <a:buChar char="•"/>
        <a:defRPr sz="10400">
          <a:solidFill>
            <a:schemeClr val="tx1"/>
          </a:solidFill>
          <a:latin typeface="+mn-lt"/>
          <a:ea typeface="+mn-ea"/>
          <a:cs typeface="+mn-cs"/>
        </a:defRPr>
      </a:lvl1pPr>
      <a:lvl2pPr marL="2398060" indent="-922538" algn="l" defTabSz="2952392" rtl="0" fontAlgn="base">
        <a:spcBef>
          <a:spcPct val="20000"/>
        </a:spcBef>
        <a:spcAft>
          <a:spcPct val="0"/>
        </a:spcAft>
        <a:buChar char="–"/>
        <a:defRPr sz="9000">
          <a:solidFill>
            <a:schemeClr val="tx1"/>
          </a:solidFill>
          <a:latin typeface="+mn-lt"/>
        </a:defRPr>
      </a:lvl2pPr>
      <a:lvl3pPr marL="3690153" indent="-737761" algn="l" defTabSz="2952392" rtl="0" fontAlgn="base">
        <a:spcBef>
          <a:spcPct val="20000"/>
        </a:spcBef>
        <a:spcAft>
          <a:spcPct val="0"/>
        </a:spcAft>
        <a:buChar char="•"/>
        <a:defRPr sz="7700">
          <a:solidFill>
            <a:schemeClr val="tx1"/>
          </a:solidFill>
          <a:latin typeface="+mn-lt"/>
        </a:defRPr>
      </a:lvl3pPr>
      <a:lvl4pPr marL="5165674" indent="-737761" algn="l" defTabSz="2952392" rtl="0" fontAlgn="base">
        <a:spcBef>
          <a:spcPct val="20000"/>
        </a:spcBef>
        <a:spcAft>
          <a:spcPct val="0"/>
        </a:spcAft>
        <a:buChar char="–"/>
        <a:defRPr sz="6500">
          <a:solidFill>
            <a:schemeClr val="tx1"/>
          </a:solidFill>
          <a:latin typeface="+mn-lt"/>
        </a:defRPr>
      </a:lvl4pPr>
      <a:lvl5pPr marL="6642545" indent="-737761" algn="l" defTabSz="2952392" rtl="0" fontAlgn="base">
        <a:spcBef>
          <a:spcPct val="20000"/>
        </a:spcBef>
        <a:spcAft>
          <a:spcPct val="0"/>
        </a:spcAft>
        <a:buChar char="»"/>
        <a:defRPr sz="6500">
          <a:solidFill>
            <a:schemeClr val="tx1"/>
          </a:solidFill>
          <a:latin typeface="+mn-lt"/>
        </a:defRPr>
      </a:lvl5pPr>
      <a:lvl6pPr marL="7030982" indent="-737761" algn="l" defTabSz="2952392" rtl="0" fontAlgn="base">
        <a:spcBef>
          <a:spcPct val="20000"/>
        </a:spcBef>
        <a:spcAft>
          <a:spcPct val="0"/>
        </a:spcAft>
        <a:buChar char="»"/>
        <a:defRPr sz="6500">
          <a:solidFill>
            <a:schemeClr val="tx1"/>
          </a:solidFill>
          <a:latin typeface="+mn-lt"/>
        </a:defRPr>
      </a:lvl6pPr>
      <a:lvl7pPr marL="7419419" indent="-737761" algn="l" defTabSz="2952392" rtl="0" fontAlgn="base">
        <a:spcBef>
          <a:spcPct val="20000"/>
        </a:spcBef>
        <a:spcAft>
          <a:spcPct val="0"/>
        </a:spcAft>
        <a:buChar char="»"/>
        <a:defRPr sz="6500">
          <a:solidFill>
            <a:schemeClr val="tx1"/>
          </a:solidFill>
          <a:latin typeface="+mn-lt"/>
        </a:defRPr>
      </a:lvl7pPr>
      <a:lvl8pPr marL="7807856" indent="-737761" algn="l" defTabSz="2952392" rtl="0" fontAlgn="base">
        <a:spcBef>
          <a:spcPct val="20000"/>
        </a:spcBef>
        <a:spcAft>
          <a:spcPct val="0"/>
        </a:spcAft>
        <a:buChar char="»"/>
        <a:defRPr sz="6500">
          <a:solidFill>
            <a:schemeClr val="tx1"/>
          </a:solidFill>
          <a:latin typeface="+mn-lt"/>
        </a:defRPr>
      </a:lvl8pPr>
      <a:lvl9pPr marL="8196293" indent="-737761" algn="l" defTabSz="2952392" rtl="0" fontAlgn="base">
        <a:spcBef>
          <a:spcPct val="20000"/>
        </a:spcBef>
        <a:spcAft>
          <a:spcPct val="0"/>
        </a:spcAft>
        <a:buChar char="»"/>
        <a:defRPr sz="6500">
          <a:solidFill>
            <a:schemeClr val="tx1"/>
          </a:solidFill>
          <a:latin typeface="+mn-lt"/>
        </a:defRPr>
      </a:lvl9pPr>
    </p:bodyStyle>
    <p:otherStyle>
      <a:defPPr>
        <a:defRPr lang="en-US"/>
      </a:defPPr>
      <a:lvl1pPr marL="0" algn="l" defTabSz="776874" rtl="0" eaLnBrk="1" latinLnBrk="0" hangingPunct="1">
        <a:defRPr sz="1500" kern="1200">
          <a:solidFill>
            <a:schemeClr val="tx1"/>
          </a:solidFill>
          <a:latin typeface="+mn-lt"/>
          <a:ea typeface="+mn-ea"/>
          <a:cs typeface="+mn-cs"/>
        </a:defRPr>
      </a:lvl1pPr>
      <a:lvl2pPr marL="388437" algn="l" defTabSz="776874" rtl="0" eaLnBrk="1" latinLnBrk="0" hangingPunct="1">
        <a:defRPr sz="1500" kern="1200">
          <a:solidFill>
            <a:schemeClr val="tx1"/>
          </a:solidFill>
          <a:latin typeface="+mn-lt"/>
          <a:ea typeface="+mn-ea"/>
          <a:cs typeface="+mn-cs"/>
        </a:defRPr>
      </a:lvl2pPr>
      <a:lvl3pPr marL="776874" algn="l" defTabSz="776874" rtl="0" eaLnBrk="1" latinLnBrk="0" hangingPunct="1">
        <a:defRPr sz="1500" kern="1200">
          <a:solidFill>
            <a:schemeClr val="tx1"/>
          </a:solidFill>
          <a:latin typeface="+mn-lt"/>
          <a:ea typeface="+mn-ea"/>
          <a:cs typeface="+mn-cs"/>
        </a:defRPr>
      </a:lvl3pPr>
      <a:lvl4pPr marL="1165311" algn="l" defTabSz="776874" rtl="0" eaLnBrk="1" latinLnBrk="0" hangingPunct="1">
        <a:defRPr sz="1500" kern="1200">
          <a:solidFill>
            <a:schemeClr val="tx1"/>
          </a:solidFill>
          <a:latin typeface="+mn-lt"/>
          <a:ea typeface="+mn-ea"/>
          <a:cs typeface="+mn-cs"/>
        </a:defRPr>
      </a:lvl4pPr>
      <a:lvl5pPr marL="1553748" algn="l" defTabSz="776874" rtl="0" eaLnBrk="1" latinLnBrk="0" hangingPunct="1">
        <a:defRPr sz="1500" kern="1200">
          <a:solidFill>
            <a:schemeClr val="tx1"/>
          </a:solidFill>
          <a:latin typeface="+mn-lt"/>
          <a:ea typeface="+mn-ea"/>
          <a:cs typeface="+mn-cs"/>
        </a:defRPr>
      </a:lvl5pPr>
      <a:lvl6pPr marL="1942186" algn="l" defTabSz="776874" rtl="0" eaLnBrk="1" latinLnBrk="0" hangingPunct="1">
        <a:defRPr sz="1500" kern="1200">
          <a:solidFill>
            <a:schemeClr val="tx1"/>
          </a:solidFill>
          <a:latin typeface="+mn-lt"/>
          <a:ea typeface="+mn-ea"/>
          <a:cs typeface="+mn-cs"/>
        </a:defRPr>
      </a:lvl6pPr>
      <a:lvl7pPr marL="2330623" algn="l" defTabSz="776874" rtl="0" eaLnBrk="1" latinLnBrk="0" hangingPunct="1">
        <a:defRPr sz="1500" kern="1200">
          <a:solidFill>
            <a:schemeClr val="tx1"/>
          </a:solidFill>
          <a:latin typeface="+mn-lt"/>
          <a:ea typeface="+mn-ea"/>
          <a:cs typeface="+mn-cs"/>
        </a:defRPr>
      </a:lvl7pPr>
      <a:lvl8pPr marL="2719060" algn="l" defTabSz="776874" rtl="0" eaLnBrk="1" latinLnBrk="0" hangingPunct="1">
        <a:defRPr sz="1500" kern="1200">
          <a:solidFill>
            <a:schemeClr val="tx1"/>
          </a:solidFill>
          <a:latin typeface="+mn-lt"/>
          <a:ea typeface="+mn-ea"/>
          <a:cs typeface="+mn-cs"/>
        </a:defRPr>
      </a:lvl8pPr>
      <a:lvl9pPr marL="3107497" algn="l" defTabSz="776874"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8" name="AutoShape 50"/>
          <p:cNvSpPr>
            <a:spLocks noChangeArrowheads="1"/>
          </p:cNvSpPr>
          <p:nvPr/>
        </p:nvSpPr>
        <p:spPr bwMode="auto">
          <a:xfrm>
            <a:off x="10904455" y="5633227"/>
            <a:ext cx="10061541" cy="23902477"/>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052" name="AutoShape 4"/>
          <p:cNvSpPr>
            <a:spLocks noChangeArrowheads="1"/>
          </p:cNvSpPr>
          <p:nvPr/>
        </p:nvSpPr>
        <p:spPr bwMode="auto">
          <a:xfrm>
            <a:off x="569324" y="5640985"/>
            <a:ext cx="10062844" cy="23902477"/>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057" name="Text Box 9"/>
          <p:cNvSpPr txBox="1">
            <a:spLocks noChangeArrowheads="1"/>
          </p:cNvSpPr>
          <p:nvPr/>
        </p:nvSpPr>
        <p:spPr bwMode="auto">
          <a:xfrm>
            <a:off x="788159" y="5794474"/>
            <a:ext cx="9703270" cy="2751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r>
              <a:rPr lang="cs-CZ" b="1" dirty="0"/>
              <a:t>Abstrakt</a:t>
            </a:r>
          </a:p>
          <a:p>
            <a:r>
              <a:rPr lang="cs-CZ" sz="2000" dirty="0"/>
              <a:t>Cílem mé práce je provést SWOT analýzu firmy ZDV Krchleby a.s. a za pomoci takto získaných výstupů identifikovat strategie zlepšující konkurenceschopnost podniku. Jako vstupy do SWOT analýzy jsou použity výsledky ze situační analýzy vnitřního a vnějšího prostředí, která byla zkoumána například pomocí metody PESTEL nebo </a:t>
            </a:r>
            <a:r>
              <a:rPr lang="cs-CZ" sz="2000" dirty="0" err="1"/>
              <a:t>Porterovy</a:t>
            </a:r>
            <a:r>
              <a:rPr lang="cs-CZ" sz="2000" dirty="0"/>
              <a:t> analýzy pěti konkurenčních sil. Z výsledků byly sestaveny silné a slabé stránky podniku, stejně tak jako příležitosti a hrozby v jeho okolí. Na jejich základě jsou pak podniku navrhnuty strategie zefektivňující silné stránky a jejich vliv na možné příležitosti, a strategie eliminující stránky slabé a pokud to lze, tak i možné hrozby.  Z doporučených strategií to jsou například založení fondu na financování technické stránky podniku, zlepšení marketingové činnosti, nebo lepší komunikace s potencionálními zaměstnanci. </a:t>
            </a:r>
          </a:p>
          <a:p>
            <a:pPr algn="ctr"/>
            <a:r>
              <a:rPr lang="en-GB" b="1" dirty="0"/>
              <a:t>Abstract</a:t>
            </a:r>
            <a:endParaRPr lang="cs-CZ" b="1" dirty="0"/>
          </a:p>
          <a:p>
            <a:r>
              <a:rPr lang="en-GB" sz="2000" dirty="0"/>
              <a:t>The goal of my work is to make a SWOT analysis of ZDV </a:t>
            </a:r>
            <a:r>
              <a:rPr lang="en-GB" sz="2000" dirty="0" err="1"/>
              <a:t>Krchleby</a:t>
            </a:r>
            <a:r>
              <a:rPr lang="en-GB" sz="2000" dirty="0"/>
              <a:t> Plc. and with the help of its results, to identify strategies to improve the competitiveness of the company. As inputs to the SWOT analysis, the results of the situational analysis of the internal and external environment, which were examined for example by the PESTEL or Porter analysis of five concentrative forces, are used. The strengths and weaknesses of the company, as well as the opportunities and threats in the company's surroundings, have been drawn from the results. Based on these, the company is advised to streamline strengths and their impact on possible opportunities and strategy to eliminate weak pages and possible threats. Recommended strategies include, for example, setting up a fund to finance a company's technical site, improving marketing activities, or better communicating with potential employees.</a:t>
            </a:r>
            <a:endParaRPr lang="cs-CZ" sz="2000" dirty="0"/>
          </a:p>
          <a:p>
            <a:pPr algn="ctr"/>
            <a:endParaRPr lang="cs-CZ" sz="2000" dirty="0"/>
          </a:p>
          <a:p>
            <a:endParaRPr lang="cs-CZ" sz="2000" dirty="0"/>
          </a:p>
          <a:p>
            <a:pPr algn="ctr"/>
            <a:r>
              <a:rPr lang="cs-CZ" b="1" dirty="0"/>
              <a:t>SWOT analýza</a:t>
            </a:r>
          </a:p>
          <a:p>
            <a:r>
              <a:rPr lang="cs-CZ" sz="2000" dirty="0"/>
              <a:t>SWOT analýza je univerzální analytická technika, která se využívá pro zhodnocení vnitřních faktorů společnosti a faktorů externího prostředí ovlivňujících organizaci či úspěšnost určitého jejího produktu. Širokou veřejností je považována za jednu ze základních metod strategické analýzy. Je počátečním stavebním kamenem při stanovení strategie firmy. </a:t>
            </a:r>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endParaRPr lang="cs-CZ" sz="2000" dirty="0"/>
          </a:p>
          <a:p>
            <a:r>
              <a:rPr lang="cs-CZ" b="1" dirty="0"/>
              <a:t>Zdroje</a:t>
            </a:r>
          </a:p>
          <a:p>
            <a:pPr marL="342900" indent="-342900">
              <a:buFont typeface="+mj-lt"/>
              <a:buAutoNum type="arabicPeriod"/>
            </a:pPr>
            <a:r>
              <a:rPr lang="cs-CZ" sz="2000" b="1" dirty="0"/>
              <a:t>HADRABA, Jaroslav</a:t>
            </a:r>
            <a:r>
              <a:rPr lang="cs-CZ" sz="2000" dirty="0"/>
              <a:t>. </a:t>
            </a:r>
            <a:r>
              <a:rPr lang="cs-CZ" sz="2000" i="1" dirty="0"/>
              <a:t>Marketing: produktový mix – tvorba inovací produktů</a:t>
            </a:r>
            <a:r>
              <a:rPr lang="cs-CZ" sz="2000" dirty="0"/>
              <a:t>. Plzeň: Aleš Čeněk, 2004. Vysokoškolské učebnice (Aleš Čeněk). ISBN 80-86473-89-9.</a:t>
            </a:r>
          </a:p>
          <a:p>
            <a:pPr marL="342900" indent="-342900">
              <a:buFont typeface="+mj-lt"/>
              <a:buAutoNum type="arabicPeriod"/>
            </a:pPr>
            <a:endParaRPr lang="cs-CZ" sz="2000" dirty="0"/>
          </a:p>
          <a:p>
            <a:pPr marL="342900" indent="-342900">
              <a:buFont typeface="+mj-lt"/>
              <a:buAutoNum type="arabicPeriod"/>
            </a:pPr>
            <a:r>
              <a:rPr lang="cs-CZ" sz="2000" b="1" dirty="0"/>
              <a:t>KOVÁŘ, František</a:t>
            </a:r>
            <a:r>
              <a:rPr lang="cs-CZ" sz="2000" dirty="0"/>
              <a:t>. </a:t>
            </a:r>
            <a:r>
              <a:rPr lang="cs-CZ" sz="2000" i="1" dirty="0"/>
              <a:t>Strategický management</a:t>
            </a:r>
            <a:r>
              <a:rPr lang="cs-CZ" sz="2000" dirty="0"/>
              <a:t>. Praha: Vysoká škola ekonomie a managementu, 2008. ISBN 978-80-86730-33-2.</a:t>
            </a:r>
          </a:p>
          <a:p>
            <a:endParaRPr lang="cs-CZ" sz="2000" dirty="0"/>
          </a:p>
          <a:p>
            <a:endParaRPr lang="cs-CZ" b="1" dirty="0"/>
          </a:p>
          <a:p>
            <a:endParaRPr lang="cs-CZ" b="1" dirty="0"/>
          </a:p>
          <a:p>
            <a:endParaRPr lang="cs-CZ" b="1" dirty="0"/>
          </a:p>
          <a:p>
            <a:endParaRPr lang="cs-CZ" sz="2000" dirty="0"/>
          </a:p>
          <a:p>
            <a:pPr eaLnBrk="0" hangingPunct="0">
              <a:lnSpc>
                <a:spcPct val="95000"/>
              </a:lnSpc>
            </a:pPr>
            <a:endParaRPr lang="en-US" altLang="en-US" sz="1900" dirty="0">
              <a:latin typeface="Times New Roman" pitchFamily="18" charset="0"/>
            </a:endParaRPr>
          </a:p>
        </p:txBody>
      </p:sp>
      <p:sp>
        <p:nvSpPr>
          <p:cNvPr id="2058" name="Text Box 10"/>
          <p:cNvSpPr txBox="1">
            <a:spLocks noChangeArrowheads="1"/>
          </p:cNvSpPr>
          <p:nvPr/>
        </p:nvSpPr>
        <p:spPr bwMode="auto">
          <a:xfrm>
            <a:off x="-198879" y="19731510"/>
            <a:ext cx="4790404" cy="968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p:txBody>
      </p:sp>
      <p:sp>
        <p:nvSpPr>
          <p:cNvPr id="2059" name="Text Box 11"/>
          <p:cNvSpPr txBox="1">
            <a:spLocks noChangeArrowheads="1"/>
          </p:cNvSpPr>
          <p:nvPr/>
        </p:nvSpPr>
        <p:spPr bwMode="auto">
          <a:xfrm>
            <a:off x="13404532" y="19517082"/>
            <a:ext cx="4789101" cy="968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p:txBody>
      </p:sp>
      <p:sp>
        <p:nvSpPr>
          <p:cNvPr id="2061" name="AutoShape 13"/>
          <p:cNvSpPr>
            <a:spLocks noChangeArrowheads="1"/>
          </p:cNvSpPr>
          <p:nvPr/>
        </p:nvSpPr>
        <p:spPr bwMode="auto">
          <a:xfrm>
            <a:off x="334821" y="350002"/>
            <a:ext cx="20718462" cy="4836385"/>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endParaRPr lang="en-US" altLang="en-US">
              <a:solidFill>
                <a:schemeClr val="bg1"/>
              </a:solidFill>
            </a:endParaRPr>
          </a:p>
        </p:txBody>
      </p:sp>
      <p:sp>
        <p:nvSpPr>
          <p:cNvPr id="2062" name="Text Box 14"/>
          <p:cNvSpPr txBox="1">
            <a:spLocks noChangeArrowheads="1"/>
          </p:cNvSpPr>
          <p:nvPr/>
        </p:nvSpPr>
        <p:spPr bwMode="auto">
          <a:xfrm>
            <a:off x="706119" y="1227081"/>
            <a:ext cx="19938084" cy="3232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8400" b="1" dirty="0"/>
              <a:t>SWOT analýza ZDV Krchleby, a. s.</a:t>
            </a:r>
            <a:endParaRPr lang="en-US" altLang="en-US" sz="8400" b="1" dirty="0"/>
          </a:p>
          <a:p>
            <a:pPr algn="ctr"/>
            <a:r>
              <a:rPr lang="cs-CZ" altLang="en-US" b="1" dirty="0"/>
              <a:t>Jan Kristek</a:t>
            </a:r>
            <a:endParaRPr lang="en-US" altLang="en-US" b="1" dirty="0"/>
          </a:p>
          <a:p>
            <a:pPr algn="ctr"/>
            <a:r>
              <a:rPr lang="cs-CZ" altLang="en-US" sz="3200" b="1" i="1" dirty="0"/>
              <a:t>České vysoké učení technické, Masarykův ústav vyšších studií</a:t>
            </a:r>
          </a:p>
          <a:p>
            <a:pPr algn="ctr"/>
            <a:r>
              <a:rPr lang="cs-CZ" altLang="en-US" sz="3200" b="1" i="1" dirty="0"/>
              <a:t>´</a:t>
            </a:r>
            <a:endParaRPr lang="en-US" altLang="en-US" dirty="0"/>
          </a:p>
        </p:txBody>
      </p:sp>
      <p:sp>
        <p:nvSpPr>
          <p:cNvPr id="2064" name="Text Box 16"/>
          <p:cNvSpPr txBox="1">
            <a:spLocks noChangeArrowheads="1"/>
          </p:cNvSpPr>
          <p:nvPr/>
        </p:nvSpPr>
        <p:spPr bwMode="auto">
          <a:xfrm>
            <a:off x="212704" y="2058507"/>
            <a:ext cx="2673350" cy="35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sz="1900" dirty="0">
              <a:solidFill>
                <a:srgbClr val="FF0000"/>
              </a:solidFill>
            </a:endParaRPr>
          </a:p>
        </p:txBody>
      </p:sp>
      <p:sp>
        <p:nvSpPr>
          <p:cNvPr id="2067" name="Text Box 19"/>
          <p:cNvSpPr txBox="1">
            <a:spLocks noChangeArrowheads="1"/>
          </p:cNvSpPr>
          <p:nvPr/>
        </p:nvSpPr>
        <p:spPr bwMode="auto">
          <a:xfrm>
            <a:off x="13911973" y="12601296"/>
            <a:ext cx="4046503" cy="677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000" b="1" i="1" dirty="0"/>
              <a:t>Oblast působnosti podniku ZDV Krchleby, a. s.</a:t>
            </a:r>
            <a:endParaRPr lang="en-US" altLang="en-US" sz="2000" b="1" i="1" dirty="0"/>
          </a:p>
        </p:txBody>
      </p:sp>
      <p:sp>
        <p:nvSpPr>
          <p:cNvPr id="2084" name="Text Box 36"/>
          <p:cNvSpPr txBox="1">
            <a:spLocks noChangeArrowheads="1"/>
          </p:cNvSpPr>
          <p:nvPr/>
        </p:nvSpPr>
        <p:spPr bwMode="auto">
          <a:xfrm>
            <a:off x="607106" y="22008595"/>
            <a:ext cx="9343697" cy="28776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eaLnBrk="0" hangingPunct="0"/>
            <a:endParaRPr lang="en-US" altLang="en-US" sz="1600" dirty="0">
              <a:latin typeface="Times New Roman" pitchFamily="18" charset="0"/>
            </a:endParaRPr>
          </a:p>
        </p:txBody>
      </p:sp>
      <p:sp>
        <p:nvSpPr>
          <p:cNvPr id="2086" name="Text Box 38"/>
          <p:cNvSpPr txBox="1">
            <a:spLocks noChangeArrowheads="1"/>
          </p:cNvSpPr>
          <p:nvPr/>
        </p:nvSpPr>
        <p:spPr bwMode="auto">
          <a:xfrm>
            <a:off x="11266633" y="26190629"/>
            <a:ext cx="9006272" cy="59707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1139" tIns="20569" rIns="41139" bIns="20569">
            <a:spAutoFit/>
          </a:bodyPr>
          <a:lstStyle>
            <a:lvl1pPr marL="271463" indent="-271463" algn="l" defTabSz="485775">
              <a:defRPr>
                <a:solidFill>
                  <a:schemeClr val="tx1"/>
                </a:solidFill>
                <a:latin typeface="Arial" charset="0"/>
              </a:defRPr>
            </a:lvl1pPr>
            <a:lvl2pPr marL="514350" indent="-271463" algn="l" defTabSz="485775">
              <a:defRPr>
                <a:solidFill>
                  <a:schemeClr val="tx1"/>
                </a:solidFill>
                <a:latin typeface="Arial" charset="0"/>
              </a:defRPr>
            </a:lvl2pPr>
            <a:lvl3pPr marL="757238" indent="-271463" algn="l" defTabSz="485775">
              <a:defRPr>
                <a:solidFill>
                  <a:schemeClr val="tx1"/>
                </a:solidFill>
                <a:latin typeface="Arial" charset="0"/>
              </a:defRPr>
            </a:lvl3pPr>
            <a:lvl4pPr marL="996950" indent="-271463" algn="l" defTabSz="485775">
              <a:defRPr>
                <a:solidFill>
                  <a:schemeClr val="tx1"/>
                </a:solidFill>
                <a:latin typeface="Arial" charset="0"/>
              </a:defRPr>
            </a:lvl4pPr>
            <a:lvl5pPr marL="1239838" indent="-271463" algn="l" defTabSz="485775">
              <a:defRPr>
                <a:solidFill>
                  <a:schemeClr val="tx1"/>
                </a:solidFill>
                <a:latin typeface="Arial" charset="0"/>
              </a:defRPr>
            </a:lvl5pPr>
            <a:lvl6pPr marL="1697038" indent="-271463" defTabSz="485775" fontAlgn="base">
              <a:spcBef>
                <a:spcPct val="0"/>
              </a:spcBef>
              <a:spcAft>
                <a:spcPct val="0"/>
              </a:spcAft>
              <a:defRPr>
                <a:solidFill>
                  <a:schemeClr val="tx1"/>
                </a:solidFill>
                <a:latin typeface="Arial" charset="0"/>
              </a:defRPr>
            </a:lvl6pPr>
            <a:lvl7pPr marL="2154238" indent="-271463" defTabSz="485775" fontAlgn="base">
              <a:spcBef>
                <a:spcPct val="0"/>
              </a:spcBef>
              <a:spcAft>
                <a:spcPct val="0"/>
              </a:spcAft>
              <a:defRPr>
                <a:solidFill>
                  <a:schemeClr val="tx1"/>
                </a:solidFill>
                <a:latin typeface="Arial" charset="0"/>
              </a:defRPr>
            </a:lvl7pPr>
            <a:lvl8pPr marL="2611438" indent="-271463" defTabSz="485775" fontAlgn="base">
              <a:spcBef>
                <a:spcPct val="0"/>
              </a:spcBef>
              <a:spcAft>
                <a:spcPct val="0"/>
              </a:spcAft>
              <a:defRPr>
                <a:solidFill>
                  <a:schemeClr val="tx1"/>
                </a:solidFill>
                <a:latin typeface="Arial" charset="0"/>
              </a:defRPr>
            </a:lvl8pPr>
            <a:lvl9pPr marL="3068638" indent="-271463" defTabSz="485775" fontAlgn="base">
              <a:spcBef>
                <a:spcPct val="0"/>
              </a:spcBef>
              <a:spcAft>
                <a:spcPct val="0"/>
              </a:spcAft>
              <a:defRPr>
                <a:solidFill>
                  <a:schemeClr val="tx1"/>
                </a:solidFill>
                <a:latin typeface="Arial" charset="0"/>
              </a:defRPr>
            </a:lvl9pPr>
          </a:lstStyle>
          <a:p>
            <a:pPr eaLnBrk="0" hangingPunct="0">
              <a:lnSpc>
                <a:spcPct val="95000"/>
              </a:lnSpc>
            </a:pPr>
            <a:endParaRPr lang="en-US" altLang="en-US" sz="1900" b="1" u="sng" dirty="0">
              <a:latin typeface="Times New Roman" pitchFamily="18" charset="0"/>
            </a:endParaRPr>
          </a:p>
          <a:p>
            <a:pPr eaLnBrk="0" hangingPunct="0">
              <a:lnSpc>
                <a:spcPct val="95000"/>
              </a:lnSpc>
              <a:buFont typeface="Symbol" pitchFamily="18" charset="2"/>
              <a:buAutoNum type="arabicPeriod"/>
            </a:pPr>
            <a:endParaRPr lang="en-US" altLang="en-US" sz="1900" b="1" dirty="0">
              <a:latin typeface="Times New Roman" pitchFamily="18" charset="0"/>
            </a:endParaRPr>
          </a:p>
        </p:txBody>
      </p:sp>
      <p:sp>
        <p:nvSpPr>
          <p:cNvPr id="2088" name="Text Box 40"/>
          <p:cNvSpPr txBox="1">
            <a:spLocks noChangeArrowheads="1"/>
          </p:cNvSpPr>
          <p:nvPr/>
        </p:nvSpPr>
        <p:spPr bwMode="auto">
          <a:xfrm>
            <a:off x="11358967" y="6145717"/>
            <a:ext cx="9436196" cy="231909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ctr" eaLnBrk="0" hangingPunct="0">
              <a:lnSpc>
                <a:spcPct val="95000"/>
              </a:lnSpc>
            </a:pPr>
            <a:r>
              <a:rPr lang="cs-CZ" altLang="en-US" sz="1900" dirty="0">
                <a:latin typeface="Times New Roman" pitchFamily="18" charset="0"/>
              </a:rPr>
              <a:t>   </a:t>
            </a:r>
            <a:r>
              <a:rPr lang="cs-CZ" altLang="en-US" b="1" dirty="0"/>
              <a:t>SWOT analýza ZDV Krchleby, a. s.</a:t>
            </a:r>
          </a:p>
          <a:p>
            <a:pPr algn="ctr" eaLnBrk="0" hangingPunct="0">
              <a:lnSpc>
                <a:spcPct val="95000"/>
              </a:lnSpc>
            </a:pPr>
            <a:endParaRPr lang="cs-CZ" altLang="en-US" b="1" dirty="0"/>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pPr eaLnBrk="0" hangingPunct="0">
              <a:lnSpc>
                <a:spcPct val="95000"/>
              </a:lnSpc>
            </a:pPr>
            <a:endParaRPr lang="cs-CZ" altLang="en-US" sz="1900" dirty="0">
              <a:latin typeface="Times New Roman" pitchFamily="18" charset="0"/>
            </a:endParaRPr>
          </a:p>
          <a:p>
            <a:endParaRPr lang="cs-CZ" sz="4800" b="1" dirty="0"/>
          </a:p>
          <a:p>
            <a:endParaRPr lang="cs-CZ" sz="4800" b="1" dirty="0"/>
          </a:p>
          <a:p>
            <a:endParaRPr lang="cs-CZ" sz="4800" b="1" dirty="0"/>
          </a:p>
          <a:p>
            <a:endParaRPr lang="cs-CZ" sz="4800" b="1" dirty="0"/>
          </a:p>
          <a:p>
            <a:endParaRPr lang="cs-CZ" sz="4800" b="1" dirty="0"/>
          </a:p>
          <a:p>
            <a:endParaRPr lang="cs-CZ" sz="4800" b="1" dirty="0"/>
          </a:p>
          <a:p>
            <a:endParaRPr lang="cs-CZ" sz="4800" b="1" dirty="0"/>
          </a:p>
          <a:p>
            <a:endParaRPr lang="cs-CZ" sz="4800" b="1" dirty="0"/>
          </a:p>
          <a:p>
            <a:endParaRPr lang="cs-CZ" sz="4800" b="1" dirty="0"/>
          </a:p>
          <a:p>
            <a:r>
              <a:rPr lang="cs-CZ" sz="4800" b="1" dirty="0"/>
              <a:t>Identifikace strategií ze SWOT</a:t>
            </a:r>
          </a:p>
          <a:p>
            <a:r>
              <a:rPr lang="cs-CZ" sz="2000" dirty="0"/>
              <a:t>Na základně dat získaných SWOT analýzou bylo identifikováno několik strategií, jako například zavedení rezervního fondu, vyšší pozornost na oblast marketingové činnosti, renovace webových stránek či lepší a cílenější nábor pracovníků, po jejichž implementaci by se mělo zamezit možným ztrátám konkurenceschopnosti.</a:t>
            </a:r>
          </a:p>
          <a:p>
            <a:endParaRPr lang="cs-CZ" sz="2000" dirty="0"/>
          </a:p>
          <a:p>
            <a:r>
              <a:rPr lang="cs-CZ" b="1" dirty="0"/>
              <a:t>Závěr</a:t>
            </a:r>
          </a:p>
          <a:p>
            <a:r>
              <a:rPr lang="cs-CZ" sz="2000" dirty="0"/>
              <a:t>Cílem práce, který se podařilo splnit, bylo za pomoci již dříve zmíněných metod provést analýzu vnějšího i vnitřního prostředí a takto získané výstupy implementovat do SWOT analýzy. Na jejím základě pak byly stanoveny silné a slabé stránky podniku, stejně tak jako možné hrozby a příležitosti v jeho okolí. Po vyhotovení SWOT analýzy byly definovány strategie, při jejichž vytvoření a implementování dojde k lepšímu využívání silných stránek ve prospěch možných příležitostí, k eliminaci slabých stránek a zmírnění dopadů možných hrozeb.</a:t>
            </a:r>
          </a:p>
          <a:p>
            <a:r>
              <a:rPr lang="cs-CZ" sz="2000" dirty="0"/>
              <a:t>Z dosažených výsledků jsem společnosti ZDV Krchleby a.s. doporučil určité strategie, při jejichž využití by dle mého názoru došlo k zefektivnění silných stránek, alespoň částečné eliminaci stránek slabých, lepšímu využití možných příležitostí a v neposlední řadě ke zmírnění dopadů možných hrozeb v okolí podniku. </a:t>
            </a:r>
          </a:p>
          <a:p>
            <a:endParaRPr lang="cs-CZ" sz="2000" dirty="0"/>
          </a:p>
          <a:p>
            <a:pPr marL="342900" indent="-342900">
              <a:buFont typeface="+mj-lt"/>
              <a:buAutoNum type="arabicPeriod"/>
            </a:pPr>
            <a:endParaRPr lang="cs-CZ" sz="2000" dirty="0"/>
          </a:p>
          <a:p>
            <a:endParaRPr lang="cs-CZ" sz="2000" dirty="0"/>
          </a:p>
        </p:txBody>
      </p:sp>
      <p:sp>
        <p:nvSpPr>
          <p:cNvPr id="2090" name="Text Box 42"/>
          <p:cNvSpPr txBox="1">
            <a:spLocks noChangeArrowheads="1"/>
          </p:cNvSpPr>
          <p:nvPr/>
        </p:nvSpPr>
        <p:spPr bwMode="auto">
          <a:xfrm>
            <a:off x="2470765" y="5661525"/>
            <a:ext cx="4789101" cy="968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p:txBody>
      </p:sp>
      <p:sp>
        <p:nvSpPr>
          <p:cNvPr id="2097" name="Text Box 49"/>
          <p:cNvSpPr txBox="1">
            <a:spLocks noChangeArrowheads="1"/>
          </p:cNvSpPr>
          <p:nvPr/>
        </p:nvSpPr>
        <p:spPr bwMode="auto">
          <a:xfrm>
            <a:off x="18489368" y="2058507"/>
            <a:ext cx="2488352" cy="35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sz="1900" dirty="0">
              <a:solidFill>
                <a:srgbClr val="FF0000"/>
              </a:solidFill>
            </a:endParaRPr>
          </a:p>
        </p:txBody>
      </p:sp>
      <p:graphicFrame>
        <p:nvGraphicFramePr>
          <p:cNvPr id="2" name="Tabulka 1">
            <a:extLst>
              <a:ext uri="{FF2B5EF4-FFF2-40B4-BE49-F238E27FC236}">
                <a16:creationId xmlns:a16="http://schemas.microsoft.com/office/drawing/2014/main" id="{85FF00F9-4A70-42F9-BDC3-FCD83BBDBD19}"/>
              </a:ext>
            </a:extLst>
          </p:cNvPr>
          <p:cNvGraphicFramePr>
            <a:graphicFrameLocks noGrp="1"/>
          </p:cNvGraphicFramePr>
          <p:nvPr>
            <p:extLst>
              <p:ext uri="{D42A27DB-BD31-4B8C-83A1-F6EECF244321}">
                <p14:modId xmlns:p14="http://schemas.microsoft.com/office/powerpoint/2010/main" val="879779483"/>
              </p:ext>
            </p:extLst>
          </p:nvPr>
        </p:nvGraphicFramePr>
        <p:xfrm>
          <a:off x="2931602" y="17841147"/>
          <a:ext cx="5507481" cy="6449883"/>
        </p:xfrm>
        <a:graphic>
          <a:graphicData uri="http://schemas.openxmlformats.org/drawingml/2006/table">
            <a:tbl>
              <a:tblPr firstRow="1" firstCol="1" bandRow="1">
                <a:tableStyleId>{073A0DAA-6AF3-43AB-8588-CEC1D06C72B9}</a:tableStyleId>
              </a:tblPr>
              <a:tblGrid>
                <a:gridCol w="1384859">
                  <a:extLst>
                    <a:ext uri="{9D8B030D-6E8A-4147-A177-3AD203B41FA5}">
                      <a16:colId xmlns:a16="http://schemas.microsoft.com/office/drawing/2014/main" val="2513708229"/>
                    </a:ext>
                  </a:extLst>
                </a:gridCol>
                <a:gridCol w="1352904">
                  <a:extLst>
                    <a:ext uri="{9D8B030D-6E8A-4147-A177-3AD203B41FA5}">
                      <a16:colId xmlns:a16="http://schemas.microsoft.com/office/drawing/2014/main" val="1453188691"/>
                    </a:ext>
                  </a:extLst>
                </a:gridCol>
                <a:gridCol w="1384859">
                  <a:extLst>
                    <a:ext uri="{9D8B030D-6E8A-4147-A177-3AD203B41FA5}">
                      <a16:colId xmlns:a16="http://schemas.microsoft.com/office/drawing/2014/main" val="4086611253"/>
                    </a:ext>
                  </a:extLst>
                </a:gridCol>
                <a:gridCol w="1384859">
                  <a:extLst>
                    <a:ext uri="{9D8B030D-6E8A-4147-A177-3AD203B41FA5}">
                      <a16:colId xmlns:a16="http://schemas.microsoft.com/office/drawing/2014/main" val="817084279"/>
                    </a:ext>
                  </a:extLst>
                </a:gridCol>
              </a:tblGrid>
              <a:tr h="295721">
                <a:tc rowSpan="2" gridSpan="2">
                  <a:txBody>
                    <a:bodyPr/>
                    <a:lstStyle/>
                    <a:p>
                      <a:pPr algn="ctr">
                        <a:lnSpc>
                          <a:spcPts val="1600"/>
                        </a:lnSpc>
                        <a:spcAft>
                          <a:spcPts val="0"/>
                        </a:spcAft>
                      </a:pPr>
                      <a:r>
                        <a:rPr lang="cs-CZ" sz="2000" dirty="0">
                          <a:effectLst/>
                          <a:latin typeface="Technika Light"/>
                          <a:ea typeface="MS Mincho" panose="02020609040205080304" pitchFamily="49" charset="-128"/>
                          <a:cs typeface="Times New Roman" panose="02020603050405020304" pitchFamily="18" charset="0"/>
                        </a:rPr>
                        <a:t>Strategie vycházející ze SWOT analýzy</a:t>
                      </a:r>
                    </a:p>
                  </a:txBody>
                  <a:tcPr marL="44450" marR="44450" marT="9525" marB="9525" anchor="ctr"/>
                </a:tc>
                <a:tc rowSpan="2" hMerge="1">
                  <a:txBody>
                    <a:bodyPr/>
                    <a:lstStyle/>
                    <a:p>
                      <a:endParaRPr lang="cs-CZ"/>
                    </a:p>
                  </a:txBody>
                  <a:tcPr/>
                </a:tc>
                <a:tc gridSpan="2">
                  <a:txBody>
                    <a:bodyPr/>
                    <a:lstStyle/>
                    <a:p>
                      <a:pPr algn="ctr">
                        <a:lnSpc>
                          <a:spcPts val="1600"/>
                        </a:lnSpc>
                        <a:spcAft>
                          <a:spcPts val="0"/>
                        </a:spcAft>
                      </a:pPr>
                      <a:r>
                        <a:rPr lang="cs-CZ" sz="2400" dirty="0">
                          <a:effectLst/>
                        </a:rPr>
                        <a:t>Interní analýza</a:t>
                      </a:r>
                      <a:endParaRPr lang="cs-CZ" sz="2400" dirty="0">
                        <a:effectLst/>
                        <a:latin typeface="Technika Light"/>
                        <a:ea typeface="MS Mincho" panose="02020609040205080304" pitchFamily="49" charset="-128"/>
                        <a:cs typeface="Times New Roman" panose="02020603050405020304" pitchFamily="18" charset="0"/>
                      </a:endParaRPr>
                    </a:p>
                  </a:txBody>
                  <a:tcPr marL="44450" marR="44450" marT="9525" marB="9525" anchor="b"/>
                </a:tc>
                <a:tc hMerge="1">
                  <a:txBody>
                    <a:bodyPr/>
                    <a:lstStyle/>
                    <a:p>
                      <a:endParaRPr lang="cs-CZ"/>
                    </a:p>
                  </a:txBody>
                  <a:tcPr/>
                </a:tc>
                <a:extLst>
                  <a:ext uri="{0D108BD9-81ED-4DB2-BD59-A6C34878D82A}">
                    <a16:rowId xmlns:a16="http://schemas.microsoft.com/office/drawing/2014/main" val="1169895783"/>
                  </a:ext>
                </a:extLst>
              </a:tr>
              <a:tr h="585645">
                <a:tc gridSpan="2" vMerge="1">
                  <a:txBody>
                    <a:bodyPr/>
                    <a:lstStyle/>
                    <a:p>
                      <a:endParaRPr lang="cs-CZ"/>
                    </a:p>
                  </a:txBody>
                  <a:tcPr/>
                </a:tc>
                <a:tc hMerge="1" vMerge="1">
                  <a:txBody>
                    <a:bodyPr/>
                    <a:lstStyle/>
                    <a:p>
                      <a:endParaRPr lang="cs-CZ"/>
                    </a:p>
                  </a:txBody>
                  <a:tcPr/>
                </a:tc>
                <a:tc>
                  <a:txBody>
                    <a:bodyPr/>
                    <a:lstStyle/>
                    <a:p>
                      <a:pPr algn="just">
                        <a:lnSpc>
                          <a:spcPts val="1600"/>
                        </a:lnSpc>
                        <a:spcAft>
                          <a:spcPts val="0"/>
                        </a:spcAft>
                      </a:pPr>
                      <a:r>
                        <a:rPr lang="cs-CZ" sz="1600" dirty="0">
                          <a:effectLst/>
                        </a:rPr>
                        <a:t>Silné stránky</a:t>
                      </a:r>
                      <a:endParaRPr lang="cs-CZ" sz="1600" dirty="0">
                        <a:effectLst/>
                        <a:latin typeface="Technika Light"/>
                        <a:ea typeface="MS Mincho" panose="02020609040205080304" pitchFamily="49" charset="-128"/>
                        <a:cs typeface="Times New Roman" panose="02020603050405020304" pitchFamily="18" charset="0"/>
                      </a:endParaRPr>
                    </a:p>
                  </a:txBody>
                  <a:tcPr marL="44450" marR="44450" marT="9525" marB="9525" anchor="b"/>
                </a:tc>
                <a:tc>
                  <a:txBody>
                    <a:bodyPr/>
                    <a:lstStyle/>
                    <a:p>
                      <a:pPr algn="just">
                        <a:lnSpc>
                          <a:spcPts val="1600"/>
                        </a:lnSpc>
                        <a:spcAft>
                          <a:spcPts val="0"/>
                        </a:spcAft>
                      </a:pPr>
                      <a:r>
                        <a:rPr lang="cs-CZ" sz="1600" dirty="0">
                          <a:effectLst/>
                        </a:rPr>
                        <a:t>Slabé stránky</a:t>
                      </a:r>
                      <a:endParaRPr lang="cs-CZ" sz="1600" dirty="0">
                        <a:effectLst/>
                        <a:latin typeface="Technika Light"/>
                        <a:ea typeface="MS Mincho" panose="02020609040205080304" pitchFamily="49" charset="-128"/>
                        <a:cs typeface="Times New Roman" panose="02020603050405020304" pitchFamily="18" charset="0"/>
                      </a:endParaRPr>
                    </a:p>
                  </a:txBody>
                  <a:tcPr marL="44450" marR="44450" marT="9525" marB="9525" anchor="b"/>
                </a:tc>
                <a:extLst>
                  <a:ext uri="{0D108BD9-81ED-4DB2-BD59-A6C34878D82A}">
                    <a16:rowId xmlns:a16="http://schemas.microsoft.com/office/drawing/2014/main" val="3306549766"/>
                  </a:ext>
                </a:extLst>
              </a:tr>
              <a:tr h="3190241">
                <a:tc rowSpan="2">
                  <a:txBody>
                    <a:bodyPr/>
                    <a:lstStyle/>
                    <a:p>
                      <a:pPr marL="71755" marR="71755" algn="ctr">
                        <a:lnSpc>
                          <a:spcPts val="1600"/>
                        </a:lnSpc>
                        <a:spcAft>
                          <a:spcPts val="0"/>
                        </a:spcAft>
                      </a:pPr>
                      <a:r>
                        <a:rPr lang="cs-CZ" sz="2400" dirty="0">
                          <a:effectLst/>
                        </a:rPr>
                        <a:t>Externí analý</a:t>
                      </a:r>
                      <a:r>
                        <a:rPr lang="cs-CZ" sz="2800" dirty="0">
                          <a:effectLst/>
                        </a:rPr>
                        <a:t>za</a:t>
                      </a:r>
                      <a:endParaRPr lang="cs-CZ" sz="2800" dirty="0">
                        <a:effectLst/>
                        <a:latin typeface="Technika Light"/>
                        <a:ea typeface="MS Mincho" panose="02020609040205080304" pitchFamily="49" charset="-128"/>
                        <a:cs typeface="Times New Roman" panose="02020603050405020304" pitchFamily="18" charset="0"/>
                      </a:endParaRPr>
                    </a:p>
                  </a:txBody>
                  <a:tcPr marL="44450" marR="44450" marT="9525" marB="9525" vert="vert270" anchor="b"/>
                </a:tc>
                <a:tc>
                  <a:txBody>
                    <a:bodyPr/>
                    <a:lstStyle/>
                    <a:p>
                      <a:pPr algn="ctr">
                        <a:lnSpc>
                          <a:spcPts val="1600"/>
                        </a:lnSpc>
                        <a:spcAft>
                          <a:spcPts val="0"/>
                        </a:spcAft>
                      </a:pPr>
                      <a:r>
                        <a:rPr lang="cs-CZ" sz="1600" kern="1200" dirty="0">
                          <a:solidFill>
                            <a:schemeClr val="dk1"/>
                          </a:solidFill>
                          <a:effectLst/>
                          <a:latin typeface="+mn-lt"/>
                          <a:ea typeface="+mn-ea"/>
                          <a:cs typeface="+mn-cs"/>
                        </a:rPr>
                        <a:t>Příležitosti</a:t>
                      </a:r>
                    </a:p>
                  </a:txBody>
                  <a:tcPr marL="44450" marR="44450" marT="9525" marB="9525" anchor="ctr"/>
                </a:tc>
                <a:tc>
                  <a:txBody>
                    <a:bodyPr/>
                    <a:lstStyle/>
                    <a:p>
                      <a:pPr algn="ctr">
                        <a:lnSpc>
                          <a:spcPts val="1600"/>
                        </a:lnSpc>
                        <a:spcAft>
                          <a:spcPts val="0"/>
                        </a:spcAft>
                      </a:pPr>
                      <a:r>
                        <a:rPr lang="cs-CZ" sz="1600" kern="1200" dirty="0">
                          <a:solidFill>
                            <a:schemeClr val="dk1"/>
                          </a:solidFill>
                          <a:effectLst/>
                          <a:latin typeface="+mn-lt"/>
                          <a:ea typeface="+mn-ea"/>
                          <a:cs typeface="+mn-cs"/>
                        </a:rPr>
                        <a:t>S-O-Strategie: Implementace metod vhodných pro využití možných příležitostí za pomoci silných stránek</a:t>
                      </a:r>
                    </a:p>
                  </a:txBody>
                  <a:tcPr marL="44450" marR="44450" marT="9525" marB="9525" anchor="ctr"/>
                </a:tc>
                <a:tc>
                  <a:txBody>
                    <a:bodyPr/>
                    <a:lstStyle/>
                    <a:p>
                      <a:pPr algn="ctr">
                        <a:lnSpc>
                          <a:spcPts val="1600"/>
                        </a:lnSpc>
                        <a:spcAft>
                          <a:spcPts val="0"/>
                        </a:spcAft>
                      </a:pPr>
                      <a:r>
                        <a:rPr lang="cs-CZ" sz="1600" kern="1200" dirty="0">
                          <a:solidFill>
                            <a:schemeClr val="dk1"/>
                          </a:solidFill>
                          <a:effectLst/>
                          <a:latin typeface="+mn-lt"/>
                          <a:ea typeface="+mn-ea"/>
                          <a:cs typeface="+mn-cs"/>
                        </a:rPr>
                        <a:t>W-O-Strategie: Eliminace slabin pro lepší využití příležitostí</a:t>
                      </a:r>
                    </a:p>
                  </a:txBody>
                  <a:tcPr marL="44450" marR="44450" marT="9525" marB="9525" anchor="ctr"/>
                </a:tc>
                <a:extLst>
                  <a:ext uri="{0D108BD9-81ED-4DB2-BD59-A6C34878D82A}">
                    <a16:rowId xmlns:a16="http://schemas.microsoft.com/office/drawing/2014/main" val="3416710728"/>
                  </a:ext>
                </a:extLst>
              </a:tr>
              <a:tr h="2378276">
                <a:tc vMerge="1">
                  <a:txBody>
                    <a:bodyPr/>
                    <a:lstStyle/>
                    <a:p>
                      <a:endParaRPr lang="cs-CZ"/>
                    </a:p>
                  </a:txBody>
                  <a:tcPr/>
                </a:tc>
                <a:tc>
                  <a:txBody>
                    <a:bodyPr/>
                    <a:lstStyle/>
                    <a:p>
                      <a:pPr algn="ctr">
                        <a:lnSpc>
                          <a:spcPts val="1600"/>
                        </a:lnSpc>
                        <a:spcAft>
                          <a:spcPts val="0"/>
                        </a:spcAft>
                      </a:pPr>
                      <a:r>
                        <a:rPr lang="cs-CZ" sz="1600" kern="1200" dirty="0">
                          <a:solidFill>
                            <a:schemeClr val="dk1"/>
                          </a:solidFill>
                          <a:effectLst/>
                          <a:latin typeface="+mn-lt"/>
                          <a:ea typeface="+mn-ea"/>
                          <a:cs typeface="+mn-cs"/>
                        </a:rPr>
                        <a:t>Hrozby</a:t>
                      </a:r>
                    </a:p>
                  </a:txBody>
                  <a:tcPr marL="44450" marR="44450" marT="9525" marB="9525" anchor="ctr"/>
                </a:tc>
                <a:tc>
                  <a:txBody>
                    <a:bodyPr/>
                    <a:lstStyle/>
                    <a:p>
                      <a:pPr algn="ctr">
                        <a:lnSpc>
                          <a:spcPts val="1600"/>
                        </a:lnSpc>
                        <a:spcAft>
                          <a:spcPts val="0"/>
                        </a:spcAft>
                      </a:pPr>
                      <a:r>
                        <a:rPr lang="cs-CZ" sz="1600" kern="1200" dirty="0">
                          <a:solidFill>
                            <a:schemeClr val="dk1"/>
                          </a:solidFill>
                          <a:effectLst/>
                          <a:latin typeface="+mn-lt"/>
                          <a:ea typeface="+mn-ea"/>
                          <a:cs typeface="+mn-cs"/>
                        </a:rPr>
                        <a:t>S-T-Strategie: Využití silných stránek pro eliminaci hrozeb</a:t>
                      </a:r>
                    </a:p>
                  </a:txBody>
                  <a:tcPr marL="44450" marR="44450" marT="9525" marB="9525" anchor="ctr"/>
                </a:tc>
                <a:tc>
                  <a:txBody>
                    <a:bodyPr/>
                    <a:lstStyle/>
                    <a:p>
                      <a:pPr algn="ctr">
                        <a:lnSpc>
                          <a:spcPts val="1600"/>
                        </a:lnSpc>
                        <a:spcAft>
                          <a:spcPts val="0"/>
                        </a:spcAft>
                      </a:pPr>
                      <a:r>
                        <a:rPr lang="cs-CZ" sz="1600" kern="1200" dirty="0">
                          <a:solidFill>
                            <a:schemeClr val="dk1"/>
                          </a:solidFill>
                          <a:effectLst/>
                          <a:latin typeface="+mn-lt"/>
                          <a:ea typeface="+mn-ea"/>
                          <a:cs typeface="+mn-cs"/>
                        </a:rPr>
                        <a:t>W-T-Strategie: Zaměření na udržení se na trhu</a:t>
                      </a:r>
                    </a:p>
                  </a:txBody>
                  <a:tcPr marL="44450" marR="44450" marT="9525" marB="9525" anchor="ctr"/>
                </a:tc>
                <a:extLst>
                  <a:ext uri="{0D108BD9-81ED-4DB2-BD59-A6C34878D82A}">
                    <a16:rowId xmlns:a16="http://schemas.microsoft.com/office/drawing/2014/main" val="1888497244"/>
                  </a:ext>
                </a:extLst>
              </a:tr>
            </a:tbl>
          </a:graphicData>
        </a:graphic>
      </p:graphicFrame>
      <p:pic>
        <p:nvPicPr>
          <p:cNvPr id="4" name="Obrázek 3">
            <a:extLst>
              <a:ext uri="{FF2B5EF4-FFF2-40B4-BE49-F238E27FC236}">
                <a16:creationId xmlns:a16="http://schemas.microsoft.com/office/drawing/2014/main" id="{D7A233B8-44D7-43B9-980F-2E34D83C4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3783" y="7918758"/>
            <a:ext cx="7766563" cy="4548987"/>
          </a:xfrm>
          <a:prstGeom prst="rect">
            <a:avLst/>
          </a:prstGeom>
        </p:spPr>
      </p:pic>
      <p:graphicFrame>
        <p:nvGraphicFramePr>
          <p:cNvPr id="5" name="Tabulka 4">
            <a:extLst>
              <a:ext uri="{FF2B5EF4-FFF2-40B4-BE49-F238E27FC236}">
                <a16:creationId xmlns:a16="http://schemas.microsoft.com/office/drawing/2014/main" id="{386DA695-F32A-419B-B339-7849DDF60706}"/>
              </a:ext>
            </a:extLst>
          </p:cNvPr>
          <p:cNvGraphicFramePr>
            <a:graphicFrameLocks noGrp="1"/>
          </p:cNvGraphicFramePr>
          <p:nvPr>
            <p:extLst>
              <p:ext uri="{D42A27DB-BD31-4B8C-83A1-F6EECF244321}">
                <p14:modId xmlns:p14="http://schemas.microsoft.com/office/powerpoint/2010/main" val="4108856283"/>
              </p:ext>
            </p:extLst>
          </p:nvPr>
        </p:nvGraphicFramePr>
        <p:xfrm>
          <a:off x="13072244" y="13999060"/>
          <a:ext cx="6009640" cy="5611559"/>
        </p:xfrm>
        <a:graphic>
          <a:graphicData uri="http://schemas.openxmlformats.org/drawingml/2006/table">
            <a:tbl>
              <a:tblPr firstRow="1" firstCol="1" bandRow="1">
                <a:tableStyleId>{073A0DAA-6AF3-43AB-8588-CEC1D06C72B9}</a:tableStyleId>
              </a:tblPr>
              <a:tblGrid>
                <a:gridCol w="3004820">
                  <a:extLst>
                    <a:ext uri="{9D8B030D-6E8A-4147-A177-3AD203B41FA5}">
                      <a16:colId xmlns:a16="http://schemas.microsoft.com/office/drawing/2014/main" val="184393994"/>
                    </a:ext>
                  </a:extLst>
                </a:gridCol>
                <a:gridCol w="3004820">
                  <a:extLst>
                    <a:ext uri="{9D8B030D-6E8A-4147-A177-3AD203B41FA5}">
                      <a16:colId xmlns:a16="http://schemas.microsoft.com/office/drawing/2014/main" val="2480127365"/>
                    </a:ext>
                  </a:extLst>
                </a:gridCol>
              </a:tblGrid>
              <a:tr h="0">
                <a:tc>
                  <a:txBody>
                    <a:bodyPr/>
                    <a:lstStyle/>
                    <a:p>
                      <a:pPr algn="just">
                        <a:lnSpc>
                          <a:spcPts val="1600"/>
                        </a:lnSpc>
                        <a:spcAft>
                          <a:spcPts val="0"/>
                        </a:spcAft>
                      </a:pPr>
                      <a:r>
                        <a:rPr lang="cs-CZ" sz="2000" b="1" kern="1200" dirty="0">
                          <a:solidFill>
                            <a:schemeClr val="lt1"/>
                          </a:solidFill>
                          <a:effectLst/>
                          <a:latin typeface="Technika Light"/>
                          <a:ea typeface="MS Mincho" panose="02020609040205080304" pitchFamily="49" charset="-128"/>
                          <a:cs typeface="Times New Roman" panose="02020603050405020304" pitchFamily="18" charset="0"/>
                        </a:rPr>
                        <a:t>POZITIVNÍ</a:t>
                      </a:r>
                    </a:p>
                  </a:txBody>
                  <a:tcPr marL="68580" marR="68580" marT="0" marB="0" anchor="ctr"/>
                </a:tc>
                <a:tc>
                  <a:txBody>
                    <a:bodyPr/>
                    <a:lstStyle/>
                    <a:p>
                      <a:pPr algn="just">
                        <a:lnSpc>
                          <a:spcPts val="1600"/>
                        </a:lnSpc>
                        <a:spcAft>
                          <a:spcPts val="0"/>
                        </a:spcAft>
                      </a:pPr>
                      <a:r>
                        <a:rPr lang="cs-CZ" sz="2000" b="1" kern="1200" dirty="0">
                          <a:solidFill>
                            <a:schemeClr val="lt1"/>
                          </a:solidFill>
                          <a:effectLst/>
                          <a:latin typeface="Technika Light"/>
                          <a:ea typeface="MS Mincho" panose="02020609040205080304" pitchFamily="49" charset="-128"/>
                          <a:cs typeface="Times New Roman" panose="02020603050405020304" pitchFamily="18" charset="0"/>
                        </a:rPr>
                        <a:t>NEGATIVNÍ</a:t>
                      </a:r>
                    </a:p>
                  </a:txBody>
                  <a:tcPr marL="68580" marR="68580" marT="0" marB="0" anchor="ctr"/>
                </a:tc>
                <a:extLst>
                  <a:ext uri="{0D108BD9-81ED-4DB2-BD59-A6C34878D82A}">
                    <a16:rowId xmlns:a16="http://schemas.microsoft.com/office/drawing/2014/main" val="1958342361"/>
                  </a:ext>
                </a:extLst>
              </a:tr>
              <a:tr h="2700655">
                <a:tc>
                  <a:txBody>
                    <a:bodyPr/>
                    <a:lstStyle/>
                    <a:p>
                      <a:pPr algn="just">
                        <a:lnSpc>
                          <a:spcPts val="1600"/>
                        </a:lnSpc>
                        <a:spcAft>
                          <a:spcPts val="0"/>
                        </a:spcAft>
                      </a:pPr>
                      <a:r>
                        <a:rPr lang="cs-CZ" sz="1400" dirty="0">
                          <a:effectLst/>
                        </a:rPr>
                        <a:t>SILNÉ STRÁNKY </a:t>
                      </a:r>
                      <a:endParaRPr lang="cs-CZ" sz="11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Technická vybavenost</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Zkušení vedoucí pracovníci</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Rozsáhlý půdní fond</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Investiční činnost</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Dobré vztahy s dodavateli i odběrateli</a:t>
                      </a:r>
                      <a:endParaRPr lang="cs-CZ" sz="1200" dirty="0">
                        <a:effectLst/>
                      </a:endParaRPr>
                    </a:p>
                    <a:p>
                      <a:pPr marL="457200" algn="just">
                        <a:lnSpc>
                          <a:spcPts val="1600"/>
                        </a:lnSpc>
                        <a:spcAft>
                          <a:spcPts val="0"/>
                        </a:spcAft>
                      </a:pPr>
                      <a:r>
                        <a:rPr lang="cs-CZ" sz="1400" dirty="0">
                          <a:effectLst/>
                        </a:rPr>
                        <a:t> </a:t>
                      </a:r>
                      <a:endParaRPr lang="cs-CZ" sz="1200" dirty="0">
                        <a:effectLst/>
                        <a:latin typeface="Technika Light"/>
                        <a:ea typeface="MS Mincho" panose="02020609040205080304" pitchFamily="49" charset="-128"/>
                        <a:cs typeface="Times New Roman" panose="02020603050405020304" pitchFamily="18" charset="0"/>
                      </a:endParaRPr>
                    </a:p>
                  </a:txBody>
                  <a:tcPr marL="68580" marR="68580" marT="0" marB="0"/>
                </a:tc>
                <a:tc>
                  <a:txBody>
                    <a:bodyPr/>
                    <a:lstStyle/>
                    <a:p>
                      <a:pPr algn="just">
                        <a:lnSpc>
                          <a:spcPts val="1600"/>
                        </a:lnSpc>
                        <a:spcAft>
                          <a:spcPts val="0"/>
                        </a:spcAft>
                      </a:pPr>
                      <a:r>
                        <a:rPr lang="cs-CZ" sz="1400" dirty="0">
                          <a:effectLst/>
                        </a:rPr>
                        <a:t>SLABÉ STRÁNKY </a:t>
                      </a:r>
                      <a:endParaRPr lang="cs-CZ" sz="11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Sezónní nedostatek pracovníků</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Nedostačující marketing</a:t>
                      </a:r>
                      <a:endParaRPr lang="cs-CZ" sz="1200" dirty="0">
                        <a:effectLst/>
                      </a:endParaRPr>
                    </a:p>
                    <a:p>
                      <a:pPr marL="457200" algn="just">
                        <a:lnSpc>
                          <a:spcPts val="1600"/>
                        </a:lnSpc>
                        <a:spcAft>
                          <a:spcPts val="0"/>
                        </a:spcAft>
                      </a:pPr>
                      <a:r>
                        <a:rPr lang="cs-CZ" sz="1200" dirty="0">
                          <a:effectLst/>
                        </a:rPr>
                        <a:t> </a:t>
                      </a:r>
                      <a:endParaRPr lang="cs-CZ" sz="1100" dirty="0">
                        <a:effectLst/>
                        <a:latin typeface="Technika Light"/>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814843911"/>
                  </a:ext>
                </a:extLst>
              </a:tr>
              <a:tr h="2700655">
                <a:tc>
                  <a:txBody>
                    <a:bodyPr/>
                    <a:lstStyle/>
                    <a:p>
                      <a:pPr algn="just">
                        <a:lnSpc>
                          <a:spcPts val="1600"/>
                        </a:lnSpc>
                        <a:spcAft>
                          <a:spcPts val="0"/>
                        </a:spcAft>
                      </a:pPr>
                      <a:r>
                        <a:rPr lang="cs-CZ" sz="1400" dirty="0">
                          <a:effectLst/>
                        </a:rPr>
                        <a:t>PŘÍLEŽITOSTI </a:t>
                      </a:r>
                      <a:endParaRPr lang="cs-CZ" sz="11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Dotace</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Automatizace produkce</a:t>
                      </a:r>
                      <a:endParaRPr lang="cs-CZ" sz="1200" dirty="0">
                        <a:effectLst/>
                      </a:endParaRPr>
                    </a:p>
                    <a:p>
                      <a:pPr marL="342900" lvl="0" indent="-342900" algn="just">
                        <a:lnSpc>
                          <a:spcPts val="1600"/>
                        </a:lnSpc>
                        <a:spcAft>
                          <a:spcPts val="0"/>
                        </a:spcAft>
                        <a:buFont typeface="Symbol" panose="05050102010706020507" pitchFamily="18" charset="2"/>
                        <a:buChar char=""/>
                      </a:pPr>
                      <a:r>
                        <a:rPr lang="cs-CZ" sz="1400" dirty="0">
                          <a:effectLst/>
                        </a:rPr>
                        <a:t>Bioprodukty</a:t>
                      </a:r>
                      <a:endParaRPr lang="cs-CZ" sz="1200" dirty="0">
                        <a:effectLst/>
                        <a:latin typeface="Technika Light"/>
                        <a:ea typeface="MS Mincho" panose="02020609040205080304" pitchFamily="49" charset="-128"/>
                        <a:cs typeface="Times New Roman" panose="02020603050405020304" pitchFamily="18" charset="0"/>
                      </a:endParaRPr>
                    </a:p>
                  </a:txBody>
                  <a:tcPr marL="68580" marR="68580" marT="0" marB="0"/>
                </a:tc>
                <a:tc>
                  <a:txBody>
                    <a:bodyPr/>
                    <a:lstStyle/>
                    <a:p>
                      <a:pPr algn="just">
                        <a:lnSpc>
                          <a:spcPts val="1600"/>
                        </a:lnSpc>
                        <a:spcAft>
                          <a:spcPts val="0"/>
                        </a:spcAft>
                      </a:pPr>
                      <a:r>
                        <a:rPr lang="cs-CZ" sz="1400" dirty="0">
                          <a:effectLst/>
                        </a:rPr>
                        <a:t>HROZBY </a:t>
                      </a:r>
                      <a:endParaRPr lang="cs-CZ" sz="11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Růst ceny vstupů</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Rostoucí výkupní cena půdy</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Nestálá cena výstupů</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Velké finanční skupiny</a:t>
                      </a:r>
                      <a:endParaRPr lang="cs-CZ" sz="1200" dirty="0">
                        <a:effectLst/>
                      </a:endParaRPr>
                    </a:p>
                    <a:p>
                      <a:pPr marL="342900" lvl="0" indent="-342900" algn="just">
                        <a:lnSpc>
                          <a:spcPct val="150000"/>
                        </a:lnSpc>
                        <a:spcAft>
                          <a:spcPts val="0"/>
                        </a:spcAft>
                        <a:buFont typeface="Symbol" panose="05050102010706020507" pitchFamily="18" charset="2"/>
                        <a:buChar char=""/>
                      </a:pPr>
                      <a:r>
                        <a:rPr lang="cs-CZ" sz="1400" dirty="0">
                          <a:effectLst/>
                        </a:rPr>
                        <a:t>Nepřízeň počasí</a:t>
                      </a:r>
                      <a:endParaRPr lang="cs-CZ" sz="1200" dirty="0">
                        <a:effectLst/>
                        <a:latin typeface="Technika Light"/>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739744330"/>
                  </a:ext>
                </a:extLst>
              </a:tr>
            </a:tbl>
          </a:graphicData>
        </a:graphic>
      </p:graphicFrame>
      <p:sp>
        <p:nvSpPr>
          <p:cNvPr id="20" name="Text Box 19">
            <a:extLst>
              <a:ext uri="{FF2B5EF4-FFF2-40B4-BE49-F238E27FC236}">
                <a16:creationId xmlns:a16="http://schemas.microsoft.com/office/drawing/2014/main" id="{71599109-F4D2-4031-BEAE-E4C80A291E4C}"/>
              </a:ext>
            </a:extLst>
          </p:cNvPr>
          <p:cNvSpPr txBox="1">
            <a:spLocks noChangeArrowheads="1"/>
          </p:cNvSpPr>
          <p:nvPr/>
        </p:nvSpPr>
        <p:spPr bwMode="auto">
          <a:xfrm>
            <a:off x="3577494" y="24361931"/>
            <a:ext cx="4046503" cy="677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000" b="1" i="1" dirty="0"/>
              <a:t>Strategie vycházející ze SWOT analýzy</a:t>
            </a:r>
            <a:endParaRPr lang="en-US" altLang="en-US" sz="2000" b="1" i="1" dirty="0"/>
          </a:p>
        </p:txBody>
      </p:sp>
      <p:sp>
        <p:nvSpPr>
          <p:cNvPr id="21" name="Text Box 19">
            <a:extLst>
              <a:ext uri="{FF2B5EF4-FFF2-40B4-BE49-F238E27FC236}">
                <a16:creationId xmlns:a16="http://schemas.microsoft.com/office/drawing/2014/main" id="{D9E85DF1-5032-4B78-B550-AF3DE9CCF54C}"/>
              </a:ext>
            </a:extLst>
          </p:cNvPr>
          <p:cNvSpPr txBox="1">
            <a:spLocks noChangeArrowheads="1"/>
          </p:cNvSpPr>
          <p:nvPr/>
        </p:nvSpPr>
        <p:spPr bwMode="auto">
          <a:xfrm>
            <a:off x="13911973" y="19967468"/>
            <a:ext cx="4046503" cy="677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000" b="1" i="1" dirty="0"/>
              <a:t>SWOT analýza podniku ZDV Krchleby, a. s.</a:t>
            </a:r>
            <a:endParaRPr lang="en-US" altLang="en-US" sz="2000" b="1" i="1" dirty="0"/>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75038" rtl="0" eaLnBrk="1" fontAlgn="base" latinLnBrk="0" hangingPunct="1">
          <a:lnSpc>
            <a:spcPct val="100000"/>
          </a:lnSpc>
          <a:spcBef>
            <a:spcPct val="0"/>
          </a:spcBef>
          <a:spcAft>
            <a:spcPct val="0"/>
          </a:spcAft>
          <a:buClrTx/>
          <a:buSzTx/>
          <a:buFontTx/>
          <a:buNone/>
          <a:tabLst/>
          <a:defRPr kumimoji="0" lang="en-US" altLang="en-US" sz="6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75038" rtl="0" eaLnBrk="1" fontAlgn="base" latinLnBrk="0" hangingPunct="1">
          <a:lnSpc>
            <a:spcPct val="100000"/>
          </a:lnSpc>
          <a:spcBef>
            <a:spcPct val="0"/>
          </a:spcBef>
          <a:spcAft>
            <a:spcPct val="0"/>
          </a:spcAft>
          <a:buClrTx/>
          <a:buSzTx/>
          <a:buFontTx/>
          <a:buNone/>
          <a:tabLst/>
          <a:defRPr kumimoji="0" lang="en-US" altLang="en-US" sz="6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620</TotalTime>
  <Words>310</Words>
  <Application>Microsoft Office PowerPoint</Application>
  <PresentationFormat>Vlastní</PresentationFormat>
  <Paragraphs>123</Paragraphs>
  <Slides>1</Slides>
  <Notes>1</Notes>
  <HiddenSlides>0</HiddenSlides>
  <MMClips>0</MMClips>
  <ScaleCrop>false</ScaleCrop>
  <HeadingPairs>
    <vt:vector size="8" baseType="variant">
      <vt:variant>
        <vt:lpstr>Použitá písma</vt:lpstr>
      </vt:variant>
      <vt:variant>
        <vt:i4>5</vt:i4>
      </vt:variant>
      <vt:variant>
        <vt:lpstr>Motiv</vt:lpstr>
      </vt:variant>
      <vt:variant>
        <vt:i4>1</vt:i4>
      </vt:variant>
      <vt:variant>
        <vt:lpstr>Vložené servery OLE</vt:lpstr>
      </vt:variant>
      <vt:variant>
        <vt:i4>1</vt:i4>
      </vt:variant>
      <vt:variant>
        <vt:lpstr>Nadpisy snímků</vt:lpstr>
      </vt:variant>
      <vt:variant>
        <vt:i4>1</vt:i4>
      </vt:variant>
    </vt:vector>
  </HeadingPairs>
  <TitlesOfParts>
    <vt:vector size="8" baseType="lpstr">
      <vt:lpstr>Arial</vt:lpstr>
      <vt:lpstr>MS Mincho</vt:lpstr>
      <vt:lpstr>Symbol</vt:lpstr>
      <vt:lpstr>Technika Light</vt:lpstr>
      <vt:lpstr>Times New Roman</vt:lpstr>
      <vt:lpstr>Default Design</vt:lpstr>
      <vt:lpstr>CorelDRAW</vt:lpstr>
      <vt:lpstr>Prezentace aplikace PowerPoint</vt:lpstr>
    </vt:vector>
  </TitlesOfParts>
  <Company>MegaPrint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Kristýna Viktorová</cp:lastModifiedBy>
  <cp:revision>38</cp:revision>
  <dcterms:created xsi:type="dcterms:W3CDTF">2008-12-04T00:20:37Z</dcterms:created>
  <dcterms:modified xsi:type="dcterms:W3CDTF">2017-05-17T11:19:49Z</dcterms:modified>
  <cp:category>Research Poster</cp:category>
</cp:coreProperties>
</file>