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21386800" cy="30279975"/>
  <p:notesSz cx="6715125" cy="9239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49">
          <p15:clr>
            <a:srgbClr val="A4A3A4"/>
          </p15:clr>
        </p15:guide>
        <p15:guide id="2" orient="horz" pos="18577">
          <p15:clr>
            <a:srgbClr val="A4A3A4"/>
          </p15:clr>
        </p15:guide>
        <p15:guide id="3" orient="horz" pos="1976">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0046D2"/>
    <a:srgbClr val="FF0000"/>
    <a:srgbClr val="698ED9"/>
    <a:srgbClr val="A7C4FF"/>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showGuides="1">
      <p:cViewPr>
        <p:scale>
          <a:sx n="20" d="100"/>
          <a:sy n="20" d="100"/>
        </p:scale>
        <p:origin x="2236" y="-128"/>
      </p:cViewPr>
      <p:guideLst>
        <p:guide orient="horz" pos="4449"/>
        <p:guide orient="horz" pos="18577"/>
        <p:guide orient="horz" pos="1976"/>
        <p:guide pos="67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pivotSource>
    <c:name>[BP_data kopie.xlsx]tabulka!Kontingenční tabulka1</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s-CZ" sz="2800" dirty="0"/>
              <a:t>Sodexo</a:t>
            </a:r>
            <a:r>
              <a:rPr lang="cs-CZ" sz="2800" baseline="0" dirty="0"/>
              <a:t> v porovnání s ostatními společnostmi v přístupu k diverzitě</a:t>
            </a:r>
          </a:p>
        </c:rich>
      </c:tx>
      <c:layout>
        <c:manualLayout>
          <c:xMode val="edge"/>
          <c:yMode val="edge"/>
          <c:x val="0.18802251859983085"/>
          <c:y val="3.212643955597689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cs-CZ"/>
        </a:p>
      </c:txPr>
    </c:title>
    <c:autoTitleDeleted val="0"/>
    <c:pivotFmts>
      <c:pivotFmt>
        <c:idx val="0"/>
        <c:spPr>
          <a:solidFill>
            <a:schemeClr val="accent1"/>
          </a:solidFill>
          <a:ln w="19050">
            <a:solidFill>
              <a:schemeClr val="lt1"/>
            </a:solidFill>
          </a:ln>
          <a:effectLst/>
        </c:spPr>
        <c:marker>
          <c:symbol val="none"/>
        </c:marker>
      </c:pivotFmt>
      <c:pivotFmt>
        <c:idx val="1"/>
        <c:spPr>
          <a:solidFill>
            <a:schemeClr val="accent1"/>
          </a:solidFill>
          <a:ln w="19050">
            <a:solidFill>
              <a:schemeClr val="lt1"/>
            </a:solidFill>
          </a:ln>
          <a:effectLst/>
        </c:spPr>
        <c:marker>
          <c:symbol val="none"/>
        </c:marke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marker>
          <c:symbol val="none"/>
        </c:marker>
      </c:pivotFmt>
      <c:pivotFmt>
        <c:idx val="11"/>
        <c:spPr>
          <a:solidFill>
            <a:schemeClr val="accent1"/>
          </a:solidFill>
          <a:ln w="19050">
            <a:solidFill>
              <a:schemeClr val="lt1"/>
            </a:solidFill>
          </a:ln>
          <a:effectLst/>
        </c:spPr>
        <c:marker>
          <c:symbol val="none"/>
        </c:marker>
      </c:pivotFmt>
      <c:pivotFmt>
        <c:idx val="12"/>
        <c:spPr>
          <a:solidFill>
            <a:schemeClr val="accent1"/>
          </a:solidFill>
          <a:ln w="19050">
            <a:solidFill>
              <a:schemeClr val="lt1"/>
            </a:solidFill>
          </a:ln>
          <a:effectLst/>
        </c:spPr>
        <c:marker>
          <c:symbol val="none"/>
        </c:marker>
      </c:pivotFmt>
      <c:pivotFmt>
        <c:idx val="13"/>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bestFit"/>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bestFit"/>
          <c:showLegendKey val="0"/>
          <c:showVal val="0"/>
          <c:showCatName val="0"/>
          <c:showSerName val="0"/>
          <c:showPercent val="1"/>
          <c:showBubbleSize val="0"/>
          <c:extLst>
            <c:ext xmlns:c15="http://schemas.microsoft.com/office/drawing/2012/chart" uri="{CE6537A1-D6FC-4f65-9D91-7224C49458BB}"/>
          </c:extLst>
        </c:dLbl>
      </c:pivotFmt>
      <c:pivotFmt>
        <c:idx val="15"/>
        <c:spPr>
          <a:solidFill>
            <a:schemeClr val="accent1"/>
          </a:solidFill>
          <a:ln w="19050">
            <a:solidFill>
              <a:schemeClr val="lt1"/>
            </a:solidFill>
          </a:ln>
          <a:effectLst/>
        </c:spPr>
        <c:marker>
          <c:symbol val="none"/>
        </c:marker>
      </c:pivotFmt>
      <c:pivotFmt>
        <c:idx val="16"/>
        <c:spPr>
          <a:solidFill>
            <a:schemeClr val="accent1"/>
          </a:solidFill>
          <a:ln w="19050">
            <a:solidFill>
              <a:schemeClr val="lt1"/>
            </a:solidFill>
          </a:ln>
          <a:effectLst/>
        </c:spPr>
        <c:marker>
          <c:symbol val="none"/>
        </c:marker>
      </c:pivotFmt>
      <c:pivotFmt>
        <c:idx val="17"/>
        <c:spPr>
          <a:solidFill>
            <a:schemeClr val="accent1"/>
          </a:solidFill>
          <a:ln w="19050">
            <a:solidFill>
              <a:schemeClr val="lt1"/>
            </a:solidFill>
          </a:ln>
          <a:effectLst/>
        </c:spPr>
        <c:marker>
          <c:symbol val="none"/>
        </c:marker>
      </c:pivotFmt>
      <c:pivotFmt>
        <c:idx val="18"/>
        <c:spPr>
          <a:solidFill>
            <a:schemeClr val="accent1"/>
          </a:solidFill>
          <a:ln w="19050">
            <a:solidFill>
              <a:schemeClr val="lt1"/>
            </a:solidFill>
          </a:ln>
          <a:effectLst/>
        </c:spPr>
        <c:marker>
          <c:symbol val="none"/>
        </c:marker>
      </c:pivotFmt>
      <c:pivotFmt>
        <c:idx val="19"/>
        <c:spPr>
          <a:solidFill>
            <a:schemeClr val="accent1"/>
          </a:solidFill>
          <a:ln w="19050">
            <a:solidFill>
              <a:schemeClr val="lt1"/>
            </a:solidFill>
          </a:ln>
          <a:effectLst/>
        </c:spPr>
        <c:marker>
          <c:symbol val="none"/>
        </c:marker>
      </c:pivotFmt>
      <c:pivotFmt>
        <c:idx val="20"/>
        <c:spPr>
          <a:solidFill>
            <a:schemeClr val="accent1"/>
          </a:solidFill>
          <a:ln w="19050">
            <a:solidFill>
              <a:schemeClr val="lt1"/>
            </a:solidFill>
          </a:ln>
          <a:effectLst/>
        </c:spPr>
        <c:marker>
          <c:symbol val="none"/>
        </c:marker>
      </c:pivotFmt>
      <c:pivotFmt>
        <c:idx val="21"/>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bestFit"/>
          <c:showLegendKey val="0"/>
          <c:showVal val="1"/>
          <c:showCatName val="0"/>
          <c:showSerName val="0"/>
          <c:showPercent val="1"/>
          <c:showBubbleSize val="0"/>
          <c:extLst>
            <c:ext xmlns:c15="http://schemas.microsoft.com/office/drawing/2012/chart" uri="{CE6537A1-D6FC-4f65-9D91-7224C49458BB}"/>
          </c:extLst>
        </c:dLbl>
      </c:pivotFmt>
      <c:pivotFmt>
        <c:idx val="22"/>
        <c:spPr>
          <a:solidFill>
            <a:schemeClr val="accent1"/>
          </a:solidFill>
          <a:ln w="19050">
            <a:solidFill>
              <a:schemeClr val="lt1"/>
            </a:solidFill>
          </a:ln>
          <a:effectLst/>
        </c:spPr>
        <c:marker>
          <c:symbol val="none"/>
        </c:marker>
      </c:pivotFmt>
      <c:pivotFmt>
        <c:idx val="23"/>
      </c:pivotFmt>
      <c:pivotFmt>
        <c:idx val="24"/>
        <c:spPr>
          <a:solidFill>
            <a:schemeClr val="accent1"/>
          </a:solidFill>
          <a:ln w="19050">
            <a:solidFill>
              <a:schemeClr val="lt1"/>
            </a:solidFill>
          </a:ln>
          <a:effectLst/>
        </c:spPr>
        <c:marker>
          <c:symbol val="none"/>
        </c:marker>
      </c:pivotFmt>
      <c:pivotFmt>
        <c:idx val="25"/>
        <c:spPr>
          <a:solidFill>
            <a:schemeClr val="accent1"/>
          </a:solidFill>
          <a:ln w="19050">
            <a:solidFill>
              <a:schemeClr val="lt1"/>
            </a:solidFill>
          </a:ln>
          <a:effectLst/>
        </c:spPr>
        <c:marker>
          <c:symbol val="none"/>
        </c:marker>
      </c:pivotFmt>
      <c:pivotFmt>
        <c:idx val="26"/>
        <c:spPr>
          <a:solidFill>
            <a:schemeClr val="accent1"/>
          </a:solidFill>
          <a:ln w="19050">
            <a:solidFill>
              <a:schemeClr val="lt1"/>
            </a:solidFill>
          </a:ln>
          <a:effectLst/>
        </c:spPr>
        <c:marker>
          <c:symbol val="none"/>
        </c:marker>
      </c:pivotFmt>
      <c:pivotFmt>
        <c:idx val="27"/>
        <c:spPr>
          <a:solidFill>
            <a:schemeClr val="accent1"/>
          </a:solidFill>
          <a:ln w="19050">
            <a:solidFill>
              <a:schemeClr val="lt1"/>
            </a:solidFill>
          </a:ln>
          <a:effectLst/>
        </c:spPr>
        <c:marker>
          <c:symbol val="none"/>
        </c:marker>
      </c:pivotFmt>
      <c:pivotFmt>
        <c:idx val="28"/>
        <c:spPr>
          <a:solidFill>
            <a:schemeClr val="accent1"/>
          </a:solidFill>
          <a:ln w="19050">
            <a:solidFill>
              <a:schemeClr val="lt1"/>
            </a:solidFill>
          </a:ln>
          <a:effectLst/>
        </c:spPr>
        <c:marker>
          <c:symbol val="none"/>
        </c:marker>
      </c:pivotFmt>
      <c:pivotFmt>
        <c:idx val="29"/>
        <c:spPr>
          <a:solidFill>
            <a:schemeClr val="accent1"/>
          </a:solidFill>
          <a:ln w="19050">
            <a:solidFill>
              <a:schemeClr val="lt1"/>
            </a:solidFill>
          </a:ln>
          <a:effectLst/>
        </c:spPr>
        <c:marker>
          <c:symbol val="none"/>
        </c:marker>
      </c:pivotFmt>
      <c:pivotFmt>
        <c:idx val="30"/>
        <c:spPr>
          <a:solidFill>
            <a:schemeClr val="accent1"/>
          </a:solidFill>
          <a:ln w="19050">
            <a:solidFill>
              <a:schemeClr val="lt1"/>
            </a:solidFill>
          </a:ln>
          <a:effectLst/>
        </c:spPr>
      </c:pivotFmt>
      <c:pivotFmt>
        <c:idx val="31"/>
        <c:spPr>
          <a:solidFill>
            <a:schemeClr val="accent1"/>
          </a:solidFill>
          <a:ln w="19050">
            <a:solidFill>
              <a:schemeClr val="lt1"/>
            </a:solidFill>
          </a:ln>
          <a:effectLst/>
        </c:spPr>
      </c:pivotFmt>
      <c:pivotFmt>
        <c:idx val="32"/>
        <c:spPr>
          <a:solidFill>
            <a:schemeClr val="accent1"/>
          </a:solidFill>
          <a:ln w="19050">
            <a:solidFill>
              <a:schemeClr val="lt1"/>
            </a:solidFill>
          </a:ln>
          <a:effectLst/>
        </c:spPr>
      </c:pivotFmt>
      <c:pivotFmt>
        <c:idx val="33"/>
        <c:spPr>
          <a:solidFill>
            <a:schemeClr val="accent1"/>
          </a:solidFill>
          <a:ln w="19050">
            <a:solidFill>
              <a:schemeClr val="lt1"/>
            </a:solidFill>
          </a:ln>
          <a:effectLst/>
        </c:spPr>
      </c:pivotFmt>
      <c:pivotFmt>
        <c:idx val="34"/>
        <c:spPr>
          <a:solidFill>
            <a:schemeClr val="accent1"/>
          </a:solidFill>
          <a:ln w="19050">
            <a:solidFill>
              <a:schemeClr val="lt1"/>
            </a:solidFill>
          </a:ln>
          <a:effectLst/>
        </c:spPr>
      </c:pivotFmt>
      <c:pivotFmt>
        <c:idx val="35"/>
        <c:spPr>
          <a:solidFill>
            <a:schemeClr val="accent1"/>
          </a:solidFill>
          <a:ln w="19050">
            <a:solidFill>
              <a:schemeClr val="lt1"/>
            </a:solidFill>
          </a:ln>
          <a:effectLst/>
        </c:spPr>
        <c:marker>
          <c:symbol val="none"/>
        </c:marker>
      </c:pivotFmt>
      <c:pivotFmt>
        <c:idx val="36"/>
        <c:spPr>
          <a:solidFill>
            <a:schemeClr val="accent1"/>
          </a:solidFill>
          <a:ln w="19050">
            <a:solidFill>
              <a:schemeClr val="lt1"/>
            </a:solidFill>
          </a:ln>
          <a:effectLst/>
        </c:spPr>
      </c:pivotFmt>
      <c:pivotFmt>
        <c:idx val="37"/>
        <c:spPr>
          <a:solidFill>
            <a:schemeClr val="accent1"/>
          </a:solidFill>
          <a:ln w="19050">
            <a:solidFill>
              <a:schemeClr val="lt1"/>
            </a:solidFill>
          </a:ln>
          <a:effectLst/>
        </c:spPr>
      </c:pivotFmt>
      <c:pivotFmt>
        <c:idx val="38"/>
        <c:spPr>
          <a:solidFill>
            <a:schemeClr val="accent1"/>
          </a:solidFill>
          <a:ln w="19050">
            <a:solidFill>
              <a:schemeClr val="lt1"/>
            </a:solidFill>
          </a:ln>
          <a:effectLst/>
        </c:spPr>
      </c:pivotFmt>
      <c:pivotFmt>
        <c:idx val="39"/>
        <c:spPr>
          <a:solidFill>
            <a:schemeClr val="accent1"/>
          </a:solidFill>
          <a:ln w="19050">
            <a:solidFill>
              <a:schemeClr val="lt1"/>
            </a:solidFill>
          </a:ln>
          <a:effectLst/>
        </c:spPr>
      </c:pivotFmt>
      <c:pivotFmt>
        <c:idx val="40"/>
        <c:spPr>
          <a:solidFill>
            <a:schemeClr val="accent1"/>
          </a:solidFill>
          <a:ln w="19050">
            <a:solidFill>
              <a:schemeClr val="lt1"/>
            </a:solidFill>
          </a:ln>
          <a:effectLst/>
        </c:spPr>
      </c:pivotFmt>
    </c:pivotFmts>
    <c:plotArea>
      <c:layout>
        <c:manualLayout>
          <c:layoutTarget val="inner"/>
          <c:xMode val="edge"/>
          <c:yMode val="edge"/>
          <c:x val="0.11982602229498367"/>
          <c:y val="0.28578638812256785"/>
          <c:w val="0.29047619047619044"/>
          <c:h val="0.80415013732072005"/>
        </c:manualLayout>
      </c:layout>
      <c:pieChart>
        <c:varyColors val="1"/>
        <c:ser>
          <c:idx val="0"/>
          <c:order val="0"/>
          <c:tx>
            <c:strRef>
              <c:f>tabulka!$B$4</c:f>
              <c:strCache>
                <c:ptCount val="1"/>
                <c:pt idx="0">
                  <c:v>Celkem</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634-46E8-8F30-EBD8FE1B063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634-46E8-8F30-EBD8FE1B063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634-46E8-8F30-EBD8FE1B063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634-46E8-8F30-EBD8FE1B063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634-46E8-8F30-EBD8FE1B0637}"/>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cs-CZ"/>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tabulka!$A$5:$A$10</c:f>
              <c:strCache>
                <c:ptCount val="5"/>
                <c:pt idx="0">
                  <c:v>Je na tom nejlépe</c:v>
                </c:pt>
                <c:pt idx="1">
                  <c:v>Patří mezi ty lepší</c:v>
                </c:pt>
                <c:pt idx="2">
                  <c:v>Je přibližně na stejné úrovni</c:v>
                </c:pt>
                <c:pt idx="3">
                  <c:v>Patří mezi ty horší</c:v>
                </c:pt>
                <c:pt idx="4">
                  <c:v>Je na tom nejhůře</c:v>
                </c:pt>
              </c:strCache>
            </c:strRef>
          </c:cat>
          <c:val>
            <c:numRef>
              <c:f>tabulka!$B$5:$B$10</c:f>
              <c:numCache>
                <c:formatCode>General</c:formatCode>
                <c:ptCount val="5"/>
                <c:pt idx="0">
                  <c:v>17</c:v>
                </c:pt>
                <c:pt idx="1">
                  <c:v>8</c:v>
                </c:pt>
                <c:pt idx="2">
                  <c:v>25</c:v>
                </c:pt>
                <c:pt idx="3">
                  <c:v>1</c:v>
                </c:pt>
                <c:pt idx="4">
                  <c:v>1</c:v>
                </c:pt>
              </c:numCache>
            </c:numRef>
          </c:val>
          <c:extLst>
            <c:ext xmlns:c16="http://schemas.microsoft.com/office/drawing/2014/chart" uri="{C3380CC4-5D6E-409C-BE32-E72D297353CC}">
              <c16:uniqueId val="{0000000A-E634-46E8-8F30-EBD8FE1B0637}"/>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5193370165745856"/>
          <c:y val="0.17449875190327674"/>
          <c:w val="0.33333333333333331"/>
          <c:h val="0.77460992024633624"/>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legend>
    <c:plotVisOnly val="1"/>
    <c:dispBlanksAs val="gap"/>
    <c:showDLblsOverMax val="0"/>
  </c:chart>
  <c:spPr>
    <a:noFill/>
    <a:ln>
      <a:noFill/>
    </a:ln>
    <a:effectLst/>
  </c:spPr>
  <c:txPr>
    <a:bodyPr/>
    <a:lstStyle/>
    <a:p>
      <a:pPr>
        <a:defRPr/>
      </a:pPr>
      <a:endParaRPr lang="cs-CZ"/>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s-CZ" sz="2800" dirty="0"/>
              <a:t>Co</a:t>
            </a:r>
            <a:r>
              <a:rPr lang="cs-CZ" sz="2800" baseline="0" dirty="0"/>
              <a:t> si představíte pod pojmem diverzita?</a:t>
            </a:r>
            <a:endParaRPr lang="cs-CZ" sz="28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data!$L$60:$L$67</c:f>
              <c:strCache>
                <c:ptCount val="8"/>
                <c:pt idx="0">
                  <c:v>Mateřský jazyk</c:v>
                </c:pt>
                <c:pt idx="1">
                  <c:v>Pohlaví</c:v>
                </c:pt>
                <c:pt idx="2">
                  <c:v>Vzdělání</c:v>
                </c:pt>
                <c:pt idx="3">
                  <c:v>Rasa</c:v>
                </c:pt>
                <c:pt idx="4">
                  <c:v>Věk</c:v>
                </c:pt>
                <c:pt idx="5">
                  <c:v>Náboženství</c:v>
                </c:pt>
                <c:pt idx="6">
                  <c:v>Sexuální orientace</c:v>
                </c:pt>
                <c:pt idx="7">
                  <c:v>Fyzický zjev</c:v>
                </c:pt>
              </c:strCache>
            </c:strRef>
          </c:cat>
          <c:val>
            <c:numRef>
              <c:f>data!$K$60:$K$67</c:f>
              <c:numCache>
                <c:formatCode>0.00%</c:formatCode>
                <c:ptCount val="8"/>
                <c:pt idx="0">
                  <c:v>0.23100000000000001</c:v>
                </c:pt>
                <c:pt idx="1">
                  <c:v>0.84599999999999997</c:v>
                </c:pt>
                <c:pt idx="2">
                  <c:v>0.26900000000000002</c:v>
                </c:pt>
                <c:pt idx="3">
                  <c:v>0.73099999999999998</c:v>
                </c:pt>
                <c:pt idx="4">
                  <c:v>0.78800000000000003</c:v>
                </c:pt>
                <c:pt idx="5">
                  <c:v>0.59599999999999997</c:v>
                </c:pt>
                <c:pt idx="6">
                  <c:v>0.59599999999999997</c:v>
                </c:pt>
                <c:pt idx="7" formatCode="0%">
                  <c:v>0.25</c:v>
                </c:pt>
              </c:numCache>
            </c:numRef>
          </c:val>
          <c:extLst>
            <c:ext xmlns:c16="http://schemas.microsoft.com/office/drawing/2014/chart" uri="{C3380CC4-5D6E-409C-BE32-E72D297353CC}">
              <c16:uniqueId val="{00000000-32E5-467B-9A03-72D932AFA0A6}"/>
            </c:ext>
          </c:extLst>
        </c:ser>
        <c:dLbls>
          <c:dLblPos val="outEnd"/>
          <c:showLegendKey val="0"/>
          <c:showVal val="1"/>
          <c:showCatName val="0"/>
          <c:showSerName val="0"/>
          <c:showPercent val="0"/>
          <c:showBubbleSize val="0"/>
        </c:dLbls>
        <c:gapWidth val="182"/>
        <c:axId val="211774904"/>
        <c:axId val="211775296"/>
        <c:extLst>
          <c:ext xmlns:c15="http://schemas.microsoft.com/office/drawing/2012/chart" uri="{02D57815-91ED-43cb-92C2-25804820EDAC}">
            <c15:filteredBarSeries>
              <c15: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data!$L$60:$L$67</c15:sqref>
                        </c15:formulaRef>
                      </c:ext>
                    </c:extLst>
                    <c:strCache>
                      <c:ptCount val="8"/>
                      <c:pt idx="0">
                        <c:v>Mateřský jazyk</c:v>
                      </c:pt>
                      <c:pt idx="1">
                        <c:v>Pohlaví</c:v>
                      </c:pt>
                      <c:pt idx="2">
                        <c:v>Vzdělání</c:v>
                      </c:pt>
                      <c:pt idx="3">
                        <c:v>Rasa</c:v>
                      </c:pt>
                      <c:pt idx="4">
                        <c:v>Věk</c:v>
                      </c:pt>
                      <c:pt idx="5">
                        <c:v>Náboženství</c:v>
                      </c:pt>
                      <c:pt idx="6">
                        <c:v>Sexuální orientace</c:v>
                      </c:pt>
                      <c:pt idx="7">
                        <c:v>Fyzický zjev</c:v>
                      </c:pt>
                    </c:strCache>
                  </c:strRef>
                </c:cat>
                <c:val>
                  <c:numRef>
                    <c:extLst>
                      <c:ext uri="{02D57815-91ED-43cb-92C2-25804820EDAC}">
                        <c15:formulaRef>
                          <c15:sqref>data!$L$60:$L$67</c15:sqref>
                        </c15:formulaRef>
                      </c:ext>
                    </c:extLst>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32E5-467B-9A03-72D932AFA0A6}"/>
                  </c:ext>
                </c:extLst>
              </c15:ser>
            </c15:filteredBarSeries>
          </c:ext>
        </c:extLst>
      </c:barChart>
      <c:catAx>
        <c:axId val="2117749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crossAx val="211775296"/>
        <c:crossesAt val="0"/>
        <c:auto val="1"/>
        <c:lblAlgn val="ctr"/>
        <c:lblOffset val="100"/>
        <c:noMultiLvlLbl val="0"/>
      </c:catAx>
      <c:valAx>
        <c:axId val="211775296"/>
        <c:scaling>
          <c:orientation val="minMax"/>
        </c:scaling>
        <c:delete val="1"/>
        <c:axPos val="b"/>
        <c:numFmt formatCode="0.00%" sourceLinked="0"/>
        <c:majorTickMark val="none"/>
        <c:minorTickMark val="none"/>
        <c:tickLblPos val="nextTo"/>
        <c:crossAx val="2117749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cs-CZ" sz="2800"/>
              <a:t>Osobní</a:t>
            </a:r>
            <a:r>
              <a:rPr lang="cs-CZ" sz="2800" baseline="0"/>
              <a:t> pohled na diverzitu</a:t>
            </a:r>
            <a:endParaRPr lang="cs-CZ" sz="2800"/>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manualLayout>
          <c:layoutTarget val="inner"/>
          <c:xMode val="edge"/>
          <c:yMode val="edge"/>
          <c:x val="0.3540854295867884"/>
          <c:y val="0.22754601226993865"/>
          <c:w val="0.60830395094418499"/>
          <c:h val="0.6926993865030675"/>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data!$K$74:$K$77</c:f>
              <c:strCache>
                <c:ptCount val="4"/>
                <c:pt idx="0">
                  <c:v>Vidím v něm přínos pro mě</c:v>
                </c:pt>
                <c:pt idx="1">
                  <c:v>Vidím v něm přínos pro společnost</c:v>
                </c:pt>
                <c:pt idx="2">
                  <c:v>Je to ztráta času</c:v>
                </c:pt>
                <c:pt idx="3">
                  <c:v>Je to plýtvání financemi společnosti</c:v>
                </c:pt>
              </c:strCache>
            </c:strRef>
          </c:cat>
          <c:val>
            <c:numRef>
              <c:f>data!$L$74:$L$77</c:f>
              <c:numCache>
                <c:formatCode>0.00%</c:formatCode>
                <c:ptCount val="4"/>
                <c:pt idx="0">
                  <c:v>0.34599999999999997</c:v>
                </c:pt>
                <c:pt idx="1">
                  <c:v>0.65400000000000003</c:v>
                </c:pt>
                <c:pt idx="2">
                  <c:v>9.6000000000000002E-2</c:v>
                </c:pt>
                <c:pt idx="3">
                  <c:v>9.6000000000000002E-2</c:v>
                </c:pt>
              </c:numCache>
            </c:numRef>
          </c:val>
          <c:extLst>
            <c:ext xmlns:c16="http://schemas.microsoft.com/office/drawing/2014/chart" uri="{C3380CC4-5D6E-409C-BE32-E72D297353CC}">
              <c16:uniqueId val="{00000000-58D9-4258-9E17-D31803733E40}"/>
            </c:ext>
          </c:extLst>
        </c:ser>
        <c:dLbls>
          <c:dLblPos val="outEnd"/>
          <c:showLegendKey val="0"/>
          <c:showVal val="1"/>
          <c:showCatName val="0"/>
          <c:showSerName val="0"/>
          <c:showPercent val="0"/>
          <c:showBubbleSize val="0"/>
        </c:dLbls>
        <c:gapWidth val="182"/>
        <c:axId val="211778432"/>
        <c:axId val="211492896"/>
      </c:barChart>
      <c:catAx>
        <c:axId val="211778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crossAx val="211492896"/>
        <c:crosses val="autoZero"/>
        <c:auto val="1"/>
        <c:lblAlgn val="ctr"/>
        <c:lblOffset val="100"/>
        <c:noMultiLvlLbl val="0"/>
      </c:catAx>
      <c:valAx>
        <c:axId val="211492896"/>
        <c:scaling>
          <c:orientation val="minMax"/>
        </c:scaling>
        <c:delete val="1"/>
        <c:axPos val="b"/>
        <c:numFmt formatCode="0.00%" sourceLinked="1"/>
        <c:majorTickMark val="none"/>
        <c:minorTickMark val="none"/>
        <c:tickLblPos val="nextTo"/>
        <c:crossAx val="2117784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2135188" y="692150"/>
            <a:ext cx="2446337"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7DCC78-77BF-4255-8B24-043644A95DAF}" type="slidenum">
              <a:rPr lang="en-US" altLang="en-US"/>
              <a:pPr/>
              <a:t>‹#›</a:t>
            </a:fld>
            <a:endParaRPr lang="en-US" altLang="en-US"/>
          </a:p>
        </p:txBody>
      </p:sp>
    </p:spTree>
    <p:extLst>
      <p:ext uri="{BB962C8B-B14F-4D97-AF65-F5344CB8AC3E}">
        <p14:creationId xmlns:p14="http://schemas.microsoft.com/office/powerpoint/2010/main" val="3346448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388437" algn="l" rtl="0" fontAlgn="base">
      <a:spcBef>
        <a:spcPct val="30000"/>
      </a:spcBef>
      <a:spcAft>
        <a:spcPct val="0"/>
      </a:spcAft>
      <a:defRPr sz="1000" kern="1200">
        <a:solidFill>
          <a:schemeClr val="tx1"/>
        </a:solidFill>
        <a:latin typeface="Arial" charset="0"/>
        <a:ea typeface="+mn-ea"/>
        <a:cs typeface="+mn-cs"/>
      </a:defRPr>
    </a:lvl2pPr>
    <a:lvl3pPr marL="776874" algn="l" rtl="0" fontAlgn="base">
      <a:spcBef>
        <a:spcPct val="30000"/>
      </a:spcBef>
      <a:spcAft>
        <a:spcPct val="0"/>
      </a:spcAft>
      <a:defRPr sz="1000" kern="1200">
        <a:solidFill>
          <a:schemeClr val="tx1"/>
        </a:solidFill>
        <a:latin typeface="Arial" charset="0"/>
        <a:ea typeface="+mn-ea"/>
        <a:cs typeface="+mn-cs"/>
      </a:defRPr>
    </a:lvl3pPr>
    <a:lvl4pPr marL="1165311" algn="l" rtl="0" fontAlgn="base">
      <a:spcBef>
        <a:spcPct val="30000"/>
      </a:spcBef>
      <a:spcAft>
        <a:spcPct val="0"/>
      </a:spcAft>
      <a:defRPr sz="1000" kern="1200">
        <a:solidFill>
          <a:schemeClr val="tx1"/>
        </a:solidFill>
        <a:latin typeface="Arial" charset="0"/>
        <a:ea typeface="+mn-ea"/>
        <a:cs typeface="+mn-cs"/>
      </a:defRPr>
    </a:lvl4pPr>
    <a:lvl5pPr marL="1553748" algn="l" rtl="0" fontAlgn="base">
      <a:spcBef>
        <a:spcPct val="30000"/>
      </a:spcBef>
      <a:spcAft>
        <a:spcPct val="0"/>
      </a:spcAft>
      <a:defRPr sz="1000" kern="1200">
        <a:solidFill>
          <a:schemeClr val="tx1"/>
        </a:solidFill>
        <a:latin typeface="Arial" charset="0"/>
        <a:ea typeface="+mn-ea"/>
        <a:cs typeface="+mn-cs"/>
      </a:defRPr>
    </a:lvl5pPr>
    <a:lvl6pPr marL="1942186" algn="l" defTabSz="776874" rtl="0" eaLnBrk="1" latinLnBrk="0" hangingPunct="1">
      <a:defRPr sz="1000" kern="1200">
        <a:solidFill>
          <a:schemeClr val="tx1"/>
        </a:solidFill>
        <a:latin typeface="+mn-lt"/>
        <a:ea typeface="+mn-ea"/>
        <a:cs typeface="+mn-cs"/>
      </a:defRPr>
    </a:lvl6pPr>
    <a:lvl7pPr marL="2330623" algn="l" defTabSz="776874" rtl="0" eaLnBrk="1" latinLnBrk="0" hangingPunct="1">
      <a:defRPr sz="1000" kern="1200">
        <a:solidFill>
          <a:schemeClr val="tx1"/>
        </a:solidFill>
        <a:latin typeface="+mn-lt"/>
        <a:ea typeface="+mn-ea"/>
        <a:cs typeface="+mn-cs"/>
      </a:defRPr>
    </a:lvl7pPr>
    <a:lvl8pPr marL="2719060" algn="l" defTabSz="776874" rtl="0" eaLnBrk="1" latinLnBrk="0" hangingPunct="1">
      <a:defRPr sz="1000" kern="1200">
        <a:solidFill>
          <a:schemeClr val="tx1"/>
        </a:solidFill>
        <a:latin typeface="+mn-lt"/>
        <a:ea typeface="+mn-ea"/>
        <a:cs typeface="+mn-cs"/>
      </a:defRPr>
    </a:lvl8pPr>
    <a:lvl9pPr marL="3107497" algn="l" defTabSz="776874" rtl="0" eaLnBrk="1" latinLnBrk="0" hangingPunct="1">
      <a:defRPr sz="10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7" name="Rectangle 6"/>
          <p:cNvSpPr/>
          <p:nvPr/>
        </p:nvSpPr>
        <p:spPr>
          <a:xfrm>
            <a:off x="1048035" y="13624510"/>
            <a:ext cx="19272697" cy="1459161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1359344" y="4373774"/>
            <a:ext cx="18687142" cy="6644304"/>
          </a:xfrm>
          <a:effectLst/>
        </p:spPr>
        <p:txBody>
          <a:bodyPr anchor="b">
            <a:normAutofit/>
          </a:bodyPr>
          <a:lstStyle>
            <a:lvl1pPr>
              <a:defRPr sz="8420">
                <a:solidFill>
                  <a:schemeClr val="accent1"/>
                </a:solidFill>
              </a:defRPr>
            </a:lvl1pPr>
          </a:lstStyle>
          <a:p>
            <a:r>
              <a:rPr lang="cs-CZ"/>
              <a:t>Kliknutím lze upravit styl.</a:t>
            </a:r>
            <a:endParaRPr lang="en-US" dirty="0"/>
          </a:p>
        </p:txBody>
      </p:sp>
      <p:sp>
        <p:nvSpPr>
          <p:cNvPr id="3" name="Subtitle 2"/>
          <p:cNvSpPr>
            <a:spLocks noGrp="1"/>
          </p:cNvSpPr>
          <p:nvPr>
            <p:ph type="subTitle" idx="1"/>
          </p:nvPr>
        </p:nvSpPr>
        <p:spPr>
          <a:xfrm>
            <a:off x="1359344" y="11018081"/>
            <a:ext cx="18687142" cy="2606431"/>
          </a:xfrm>
        </p:spPr>
        <p:txBody>
          <a:bodyPr anchor="t">
            <a:normAutofit/>
          </a:bodyPr>
          <a:lstStyle>
            <a:lvl1pPr marL="0" indent="0" algn="l">
              <a:buNone/>
              <a:defRPr sz="3742" cap="all">
                <a:solidFill>
                  <a:schemeClr val="accent2"/>
                </a:solidFill>
              </a:defRPr>
            </a:lvl1pPr>
            <a:lvl2pPr marL="1069345" indent="0" algn="ctr">
              <a:buNone/>
              <a:defRPr>
                <a:solidFill>
                  <a:schemeClr val="tx1">
                    <a:tint val="75000"/>
                  </a:schemeClr>
                </a:solidFill>
              </a:defRPr>
            </a:lvl2pPr>
            <a:lvl3pPr marL="2138690" indent="0" algn="ctr">
              <a:buNone/>
              <a:defRPr>
                <a:solidFill>
                  <a:schemeClr val="tx1">
                    <a:tint val="75000"/>
                  </a:schemeClr>
                </a:solidFill>
              </a:defRPr>
            </a:lvl3pPr>
            <a:lvl4pPr marL="3208035" indent="0" algn="ctr">
              <a:buNone/>
              <a:defRPr>
                <a:solidFill>
                  <a:schemeClr val="tx1">
                    <a:tint val="75000"/>
                  </a:schemeClr>
                </a:solidFill>
              </a:defRPr>
            </a:lvl4pPr>
            <a:lvl5pPr marL="4277380" indent="0" algn="ctr">
              <a:buNone/>
              <a:defRPr>
                <a:solidFill>
                  <a:schemeClr val="tx1">
                    <a:tint val="75000"/>
                  </a:schemeClr>
                </a:solidFill>
              </a:defRPr>
            </a:lvl5pPr>
            <a:lvl6pPr marL="5346725" indent="0" algn="ctr">
              <a:buNone/>
              <a:defRPr>
                <a:solidFill>
                  <a:schemeClr val="tx1">
                    <a:tint val="75000"/>
                  </a:schemeClr>
                </a:solidFill>
              </a:defRPr>
            </a:lvl6pPr>
            <a:lvl7pPr marL="6416070" indent="0" algn="ctr">
              <a:buNone/>
              <a:defRPr>
                <a:solidFill>
                  <a:schemeClr val="tx1">
                    <a:tint val="75000"/>
                  </a:schemeClr>
                </a:solidFill>
              </a:defRPr>
            </a:lvl7pPr>
            <a:lvl8pPr marL="7485416" indent="0" algn="ctr">
              <a:buNone/>
              <a:defRPr>
                <a:solidFill>
                  <a:schemeClr val="tx1">
                    <a:tint val="75000"/>
                  </a:schemeClr>
                </a:solidFill>
              </a:defRPr>
            </a:lvl8pPr>
            <a:lvl9pPr marL="8554761"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5/18/2017</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9980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1048039" y="2647955"/>
            <a:ext cx="19269420" cy="555807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a:xfrm>
            <a:off x="1359344" y="9837255"/>
            <a:ext cx="18687142" cy="1603096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8679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8" name="Rectangle 7"/>
          <p:cNvSpPr>
            <a:spLocks noChangeAspect="1"/>
          </p:cNvSpPr>
          <p:nvPr/>
        </p:nvSpPr>
        <p:spPr>
          <a:xfrm>
            <a:off x="1058690" y="22703241"/>
            <a:ext cx="19269420" cy="555807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359347" y="13407313"/>
            <a:ext cx="18687140" cy="6644304"/>
          </a:xfrm>
        </p:spPr>
        <p:txBody>
          <a:bodyPr anchor="b">
            <a:normAutofit/>
          </a:bodyPr>
          <a:lstStyle>
            <a:lvl1pPr algn="l">
              <a:defRPr sz="8420" b="0" cap="all">
                <a:solidFill>
                  <a:schemeClr val="accent1"/>
                </a:solidFill>
              </a:defRPr>
            </a:lvl1pPr>
          </a:lstStyle>
          <a:p>
            <a:r>
              <a:rPr lang="cs-CZ"/>
              <a:t>Kliknutím lze upravit styl.</a:t>
            </a:r>
            <a:endParaRPr lang="en-US" dirty="0"/>
          </a:p>
        </p:txBody>
      </p:sp>
      <p:sp>
        <p:nvSpPr>
          <p:cNvPr id="3" name="Text Placeholder 2"/>
          <p:cNvSpPr>
            <a:spLocks noGrp="1"/>
          </p:cNvSpPr>
          <p:nvPr>
            <p:ph type="body" idx="1"/>
          </p:nvPr>
        </p:nvSpPr>
        <p:spPr>
          <a:xfrm>
            <a:off x="1359347" y="20051617"/>
            <a:ext cx="18687140" cy="2651622"/>
          </a:xfrm>
        </p:spPr>
        <p:txBody>
          <a:bodyPr anchor="t">
            <a:normAutofit/>
          </a:bodyPr>
          <a:lstStyle>
            <a:lvl1pPr marL="0" indent="0" algn="l">
              <a:buNone/>
              <a:defRPr sz="4210" cap="all">
                <a:solidFill>
                  <a:schemeClr val="accent2"/>
                </a:solidFill>
              </a:defRPr>
            </a:lvl1pPr>
            <a:lvl2pPr marL="1069345" indent="0">
              <a:buNone/>
              <a:defRPr sz="4210">
                <a:solidFill>
                  <a:schemeClr val="tx1">
                    <a:tint val="75000"/>
                  </a:schemeClr>
                </a:solidFill>
              </a:defRPr>
            </a:lvl2pPr>
            <a:lvl3pPr marL="2138690" indent="0">
              <a:buNone/>
              <a:defRPr sz="3742">
                <a:solidFill>
                  <a:schemeClr val="tx1">
                    <a:tint val="75000"/>
                  </a:schemeClr>
                </a:solidFill>
              </a:defRPr>
            </a:lvl3pPr>
            <a:lvl4pPr marL="3208035" indent="0">
              <a:buNone/>
              <a:defRPr sz="3274">
                <a:solidFill>
                  <a:schemeClr val="tx1">
                    <a:tint val="75000"/>
                  </a:schemeClr>
                </a:solidFill>
              </a:defRPr>
            </a:lvl4pPr>
            <a:lvl5pPr marL="4277380" indent="0">
              <a:buNone/>
              <a:defRPr sz="3274">
                <a:solidFill>
                  <a:schemeClr val="tx1">
                    <a:tint val="75000"/>
                  </a:schemeClr>
                </a:solidFill>
              </a:defRPr>
            </a:lvl5pPr>
            <a:lvl6pPr marL="5346725" indent="0">
              <a:buNone/>
              <a:defRPr sz="3274">
                <a:solidFill>
                  <a:schemeClr val="tx1">
                    <a:tint val="75000"/>
                  </a:schemeClr>
                </a:solidFill>
              </a:defRPr>
            </a:lvl6pPr>
            <a:lvl7pPr marL="6416070" indent="0">
              <a:buNone/>
              <a:defRPr sz="3274">
                <a:solidFill>
                  <a:schemeClr val="tx1">
                    <a:tint val="75000"/>
                  </a:schemeClr>
                </a:solidFill>
              </a:defRPr>
            </a:lvl7pPr>
            <a:lvl8pPr marL="7485416" indent="0">
              <a:buNone/>
              <a:defRPr sz="3274">
                <a:solidFill>
                  <a:schemeClr val="tx1">
                    <a:tint val="75000"/>
                  </a:schemeClr>
                </a:solidFill>
              </a:defRPr>
            </a:lvl8pPr>
            <a:lvl9pPr marL="8554761" indent="0">
              <a:buNone/>
              <a:defRPr sz="3274">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5/18/2017</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1879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Rectangle 7"/>
          <p:cNvSpPr>
            <a:spLocks noChangeAspect="1"/>
          </p:cNvSpPr>
          <p:nvPr/>
        </p:nvSpPr>
        <p:spPr>
          <a:xfrm>
            <a:off x="1048039" y="2647955"/>
            <a:ext cx="19269420" cy="555807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359345" y="9837250"/>
            <a:ext cx="9120560" cy="16040912"/>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10906899" y="9837254"/>
            <a:ext cx="9139587" cy="16040912"/>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0488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Rectangle 9"/>
          <p:cNvSpPr>
            <a:spLocks noChangeAspect="1"/>
          </p:cNvSpPr>
          <p:nvPr/>
        </p:nvSpPr>
        <p:spPr>
          <a:xfrm>
            <a:off x="1048039" y="2647955"/>
            <a:ext cx="19269420" cy="555807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2075107" y="9837252"/>
            <a:ext cx="8404797" cy="2544357"/>
          </a:xfrm>
        </p:spPr>
        <p:txBody>
          <a:bodyPr anchor="b">
            <a:noAutofit/>
          </a:bodyPr>
          <a:lstStyle>
            <a:lvl1pPr marL="0" indent="0">
              <a:buNone/>
              <a:defRPr sz="5146" b="0">
                <a:solidFill>
                  <a:schemeClr val="accent2"/>
                </a:solidFill>
              </a:defRPr>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4" name="Content Placeholder 3"/>
          <p:cNvSpPr>
            <a:spLocks noGrp="1"/>
          </p:cNvSpPr>
          <p:nvPr>
            <p:ph sz="half" idx="2"/>
          </p:nvPr>
        </p:nvSpPr>
        <p:spPr>
          <a:xfrm>
            <a:off x="1359345" y="12919330"/>
            <a:ext cx="9120560" cy="12958836"/>
          </a:xfrm>
        </p:spPr>
        <p:txBody>
          <a:bodyPr anchor="t">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11622660" y="9837252"/>
            <a:ext cx="8423824" cy="2544357"/>
          </a:xfrm>
        </p:spPr>
        <p:txBody>
          <a:bodyPr anchor="b">
            <a:noAutofit/>
          </a:bodyPr>
          <a:lstStyle>
            <a:lvl1pPr marL="0" indent="0">
              <a:buNone/>
              <a:defRPr sz="5146" b="0">
                <a:solidFill>
                  <a:schemeClr val="accent2"/>
                </a:solidFill>
              </a:defRPr>
            </a:lvl1pPr>
            <a:lvl2pPr marL="1069345" indent="0">
              <a:buNone/>
              <a:defRPr sz="4678" b="1"/>
            </a:lvl2pPr>
            <a:lvl3pPr marL="2138690" indent="0">
              <a:buNone/>
              <a:defRPr sz="4210" b="1"/>
            </a:lvl3pPr>
            <a:lvl4pPr marL="3208035" indent="0">
              <a:buNone/>
              <a:defRPr sz="3742" b="1"/>
            </a:lvl4pPr>
            <a:lvl5pPr marL="4277380" indent="0">
              <a:buNone/>
              <a:defRPr sz="3742" b="1"/>
            </a:lvl5pPr>
            <a:lvl6pPr marL="5346725" indent="0">
              <a:buNone/>
              <a:defRPr sz="3742" b="1"/>
            </a:lvl6pPr>
            <a:lvl7pPr marL="6416070" indent="0">
              <a:buNone/>
              <a:defRPr sz="3742" b="1"/>
            </a:lvl7pPr>
            <a:lvl8pPr marL="7485416" indent="0">
              <a:buNone/>
              <a:defRPr sz="3742" b="1"/>
            </a:lvl8pPr>
            <a:lvl9pPr marL="8554761" indent="0">
              <a:buNone/>
              <a:defRPr sz="3742" b="1"/>
            </a:lvl9pPr>
          </a:lstStyle>
          <a:p>
            <a:pPr lvl="0"/>
            <a:r>
              <a:rPr lang="cs-CZ"/>
              <a:t>Upravte styly předlohy textu.</a:t>
            </a:r>
          </a:p>
        </p:txBody>
      </p:sp>
      <p:sp>
        <p:nvSpPr>
          <p:cNvPr id="6" name="Content Placeholder 5"/>
          <p:cNvSpPr>
            <a:spLocks noGrp="1"/>
          </p:cNvSpPr>
          <p:nvPr>
            <p:ph sz="quarter" idx="4"/>
          </p:nvPr>
        </p:nvSpPr>
        <p:spPr>
          <a:xfrm>
            <a:off x="10906899" y="12919330"/>
            <a:ext cx="9139587" cy="12958836"/>
          </a:xfrm>
        </p:spPr>
        <p:txBody>
          <a:bodyPr anchor="t">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6332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6" name="Rectangle 5"/>
          <p:cNvSpPr>
            <a:spLocks noChangeAspect="1"/>
          </p:cNvSpPr>
          <p:nvPr/>
        </p:nvSpPr>
        <p:spPr>
          <a:xfrm>
            <a:off x="1048039" y="2647955"/>
            <a:ext cx="19269420" cy="555807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3048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5189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9" name="Rectangle 8"/>
          <p:cNvSpPr>
            <a:spLocks noChangeAspect="1"/>
          </p:cNvSpPr>
          <p:nvPr/>
        </p:nvSpPr>
        <p:spPr>
          <a:xfrm>
            <a:off x="1058690" y="22703239"/>
            <a:ext cx="19269420" cy="562816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359719" y="23234499"/>
            <a:ext cx="8271773" cy="3044396"/>
          </a:xfrm>
        </p:spPr>
        <p:txBody>
          <a:bodyPr anchor="ctr"/>
          <a:lstStyle>
            <a:lvl1pPr algn="l">
              <a:defRPr sz="4678" b="0">
                <a:solidFill>
                  <a:schemeClr val="accent1">
                    <a:lumMod val="75000"/>
                    <a:lumOff val="25000"/>
                  </a:schemeClr>
                </a:solidFill>
              </a:defRPr>
            </a:lvl1pPr>
          </a:lstStyle>
          <a:p>
            <a:r>
              <a:rPr lang="cs-CZ"/>
              <a:t>Kliknutím lze upravit styl.</a:t>
            </a:r>
            <a:endParaRPr lang="en-US" dirty="0"/>
          </a:p>
        </p:txBody>
      </p:sp>
      <p:sp>
        <p:nvSpPr>
          <p:cNvPr id="3" name="Content Placeholder 2"/>
          <p:cNvSpPr>
            <a:spLocks noGrp="1"/>
          </p:cNvSpPr>
          <p:nvPr>
            <p:ph idx="1"/>
          </p:nvPr>
        </p:nvSpPr>
        <p:spPr>
          <a:xfrm>
            <a:off x="1044078" y="2654465"/>
            <a:ext cx="19273380" cy="18565360"/>
          </a:xfrm>
        </p:spPr>
        <p:txBody>
          <a:bodyPr anchor="ctr">
            <a:normAutofit/>
          </a:bodyPr>
          <a:lstStyle>
            <a:lvl1pPr>
              <a:defRPr sz="4678">
                <a:solidFill>
                  <a:schemeClr val="tx2"/>
                </a:solidFill>
              </a:defRPr>
            </a:lvl1pPr>
            <a:lvl2pPr>
              <a:defRPr sz="4210">
                <a:solidFill>
                  <a:schemeClr val="tx2"/>
                </a:solidFill>
              </a:defRPr>
            </a:lvl2pPr>
            <a:lvl3pPr>
              <a:defRPr sz="3742">
                <a:solidFill>
                  <a:schemeClr val="tx2"/>
                </a:solidFill>
              </a:defRPr>
            </a:lvl3pPr>
            <a:lvl4pPr>
              <a:defRPr sz="3274">
                <a:solidFill>
                  <a:schemeClr val="tx2"/>
                </a:solidFill>
              </a:defRPr>
            </a:lvl4pPr>
            <a:lvl5pPr>
              <a:defRPr sz="3274">
                <a:solidFill>
                  <a:schemeClr val="tx2"/>
                </a:solidFill>
              </a:defRPr>
            </a:lvl5pPr>
            <a:lvl6pPr>
              <a:defRPr sz="3274">
                <a:solidFill>
                  <a:schemeClr val="tx2"/>
                </a:solidFill>
              </a:defRPr>
            </a:lvl6pPr>
            <a:lvl7pPr>
              <a:defRPr sz="3274">
                <a:solidFill>
                  <a:schemeClr val="tx2"/>
                </a:solidFill>
              </a:defRPr>
            </a:lvl7pPr>
            <a:lvl8pPr>
              <a:defRPr sz="3274">
                <a:solidFill>
                  <a:schemeClr val="tx2"/>
                </a:solidFill>
              </a:defRPr>
            </a:lvl8pPr>
            <a:lvl9pPr>
              <a:defRPr sz="3274">
                <a:solidFill>
                  <a:schemeClr val="tx2"/>
                </a:solidFill>
              </a:defRPr>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0070361" y="23234497"/>
            <a:ext cx="9976126" cy="3044400"/>
          </a:xfrm>
        </p:spPr>
        <p:txBody>
          <a:bodyPr anchor="ctr">
            <a:normAutofit/>
          </a:bodyPr>
          <a:lstStyle>
            <a:lvl1pPr marL="0" indent="0" algn="r">
              <a:buNone/>
              <a:defRPr sz="2573">
                <a:solidFill>
                  <a:schemeClr val="bg1"/>
                </a:solidFill>
              </a:defRPr>
            </a:lvl1pPr>
            <a:lvl2pPr marL="1069345" indent="0">
              <a:buNone/>
              <a:defRPr sz="2573"/>
            </a:lvl2pPr>
            <a:lvl3pPr marL="2138690" indent="0">
              <a:buNone/>
              <a:defRPr sz="2339"/>
            </a:lvl3pPr>
            <a:lvl4pPr marL="3208035" indent="0">
              <a:buNone/>
              <a:defRPr sz="2105"/>
            </a:lvl4pPr>
            <a:lvl5pPr marL="4277380" indent="0">
              <a:buNone/>
              <a:defRPr sz="2105"/>
            </a:lvl5pPr>
            <a:lvl6pPr marL="5346725" indent="0">
              <a:buNone/>
              <a:defRPr sz="2105"/>
            </a:lvl6pPr>
            <a:lvl7pPr marL="6416070" indent="0">
              <a:buNone/>
              <a:defRPr sz="2105"/>
            </a:lvl7pPr>
            <a:lvl8pPr marL="7485416" indent="0">
              <a:buNone/>
              <a:defRPr sz="2105"/>
            </a:lvl8pPr>
            <a:lvl9pPr marL="8554761" indent="0">
              <a:buNone/>
              <a:defRPr sz="2105"/>
            </a:lvl9pPr>
          </a:lstStyle>
          <a:p>
            <a:pPr lvl="0"/>
            <a:r>
              <a:rPr lang="cs-CZ"/>
              <a:t>Upravte styly předlohy textu.</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5/18/2017</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79996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359344" y="20722616"/>
            <a:ext cx="18687142" cy="2502306"/>
          </a:xfrm>
        </p:spPr>
        <p:txBody>
          <a:bodyPr anchor="b">
            <a:normAutofit/>
          </a:bodyPr>
          <a:lstStyle>
            <a:lvl1pPr algn="l">
              <a:defRPr sz="5613" b="0">
                <a:solidFill>
                  <a:schemeClr val="accent1"/>
                </a:solidFill>
              </a:defRPr>
            </a:lvl1pPr>
          </a:lstStyle>
          <a:p>
            <a:r>
              <a:rPr lang="cs-CZ"/>
              <a:t>Kliknutím lze upravit styl.</a:t>
            </a:r>
            <a:endParaRPr lang="en-US" dirty="0"/>
          </a:p>
        </p:txBody>
      </p:sp>
      <p:sp>
        <p:nvSpPr>
          <p:cNvPr id="3" name="Picture Placeholder 2"/>
          <p:cNvSpPr>
            <a:spLocks noGrp="1" noChangeAspect="1"/>
          </p:cNvSpPr>
          <p:nvPr>
            <p:ph type="pic" idx="1"/>
          </p:nvPr>
        </p:nvSpPr>
        <p:spPr>
          <a:xfrm>
            <a:off x="1048040" y="2647952"/>
            <a:ext cx="19269418" cy="15706256"/>
          </a:xfrm>
        </p:spPr>
        <p:txBody>
          <a:bodyPr anchor="t">
            <a:normAutofit/>
          </a:bodyPr>
          <a:lstStyle>
            <a:lvl1pPr marL="0" indent="0" algn="ctr">
              <a:buNone/>
              <a:defRPr sz="3742"/>
            </a:lvl1pPr>
            <a:lvl2pPr marL="1069345" indent="0">
              <a:buNone/>
              <a:defRPr sz="3742"/>
            </a:lvl2pPr>
            <a:lvl3pPr marL="2138690" indent="0">
              <a:buNone/>
              <a:defRPr sz="3742"/>
            </a:lvl3pPr>
            <a:lvl4pPr marL="3208035" indent="0">
              <a:buNone/>
              <a:defRPr sz="3742"/>
            </a:lvl4pPr>
            <a:lvl5pPr marL="4277380" indent="0">
              <a:buNone/>
              <a:defRPr sz="3742"/>
            </a:lvl5pPr>
            <a:lvl6pPr marL="5346725" indent="0">
              <a:buNone/>
              <a:defRPr sz="3742"/>
            </a:lvl6pPr>
            <a:lvl7pPr marL="6416070" indent="0">
              <a:buNone/>
              <a:defRPr sz="3742"/>
            </a:lvl7pPr>
            <a:lvl8pPr marL="7485416" indent="0">
              <a:buNone/>
              <a:defRPr sz="3742"/>
            </a:lvl8pPr>
            <a:lvl9pPr marL="8554761" indent="0">
              <a:buNone/>
              <a:defRPr sz="3742"/>
            </a:lvl9pPr>
          </a:lstStyle>
          <a:p>
            <a:r>
              <a:rPr lang="cs-CZ"/>
              <a:t>Kliknutím na ikonu přidáte obrázek.</a:t>
            </a:r>
            <a:endParaRPr lang="en-US" dirty="0"/>
          </a:p>
        </p:txBody>
      </p:sp>
      <p:sp>
        <p:nvSpPr>
          <p:cNvPr id="4" name="Text Placeholder 3"/>
          <p:cNvSpPr>
            <a:spLocks noGrp="1"/>
          </p:cNvSpPr>
          <p:nvPr>
            <p:ph type="body" sz="half" idx="2"/>
          </p:nvPr>
        </p:nvSpPr>
        <p:spPr>
          <a:xfrm>
            <a:off x="1359344" y="23224920"/>
            <a:ext cx="18687142" cy="2643299"/>
          </a:xfrm>
        </p:spPr>
        <p:txBody>
          <a:bodyPr>
            <a:normAutofit/>
          </a:bodyPr>
          <a:lstStyle>
            <a:lvl1pPr marL="0" indent="0">
              <a:buNone/>
              <a:defRPr sz="2807"/>
            </a:lvl1pPr>
            <a:lvl2pPr marL="1069345" indent="0">
              <a:buNone/>
              <a:defRPr sz="2807"/>
            </a:lvl2pPr>
            <a:lvl3pPr marL="2138690" indent="0">
              <a:buNone/>
              <a:defRPr sz="2339"/>
            </a:lvl3pPr>
            <a:lvl4pPr marL="3208035" indent="0">
              <a:buNone/>
              <a:defRPr sz="2105"/>
            </a:lvl4pPr>
            <a:lvl5pPr marL="4277380" indent="0">
              <a:buNone/>
              <a:defRPr sz="2105"/>
            </a:lvl5pPr>
            <a:lvl6pPr marL="5346725" indent="0">
              <a:buNone/>
              <a:defRPr sz="2105"/>
            </a:lvl6pPr>
            <a:lvl7pPr marL="6416070" indent="0">
              <a:buNone/>
              <a:defRPr sz="2105"/>
            </a:lvl7pPr>
            <a:lvl8pPr marL="7485416" indent="0">
              <a:buNone/>
              <a:defRPr sz="2105"/>
            </a:lvl8pPr>
            <a:lvl9pPr marL="8554761" indent="0">
              <a:buNone/>
              <a:defRPr sz="2105"/>
            </a:lvl9pPr>
          </a:lstStyle>
          <a:p>
            <a:pPr lvl="0"/>
            <a:r>
              <a:rPr lang="cs-CZ"/>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5/18/2017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4885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7" name="Rectangle 6"/>
          <p:cNvSpPr>
            <a:spLocks noChangeAspect="1"/>
          </p:cNvSpPr>
          <p:nvPr/>
        </p:nvSpPr>
        <p:spPr>
          <a:xfrm>
            <a:off x="1048039" y="2647955"/>
            <a:ext cx="19269420" cy="555807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0933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7" name="Rectangle 6"/>
          <p:cNvSpPr>
            <a:spLocks noChangeAspect="1"/>
          </p:cNvSpPr>
          <p:nvPr/>
        </p:nvSpPr>
        <p:spPr>
          <a:xfrm>
            <a:off x="15505431" y="2647953"/>
            <a:ext cx="4812028" cy="256834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15505431" y="2983516"/>
            <a:ext cx="3515638" cy="22884707"/>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1359345" y="2983516"/>
            <a:ext cx="13851389" cy="22884707"/>
          </a:xfrm>
        </p:spPr>
        <p:txBody>
          <a:bodyPr vert="eaVert" ancho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a:xfrm>
            <a:off x="15776402" y="26297997"/>
            <a:ext cx="2216500" cy="1612128"/>
          </a:xfrm>
        </p:spPr>
        <p:txBody>
          <a:bodyPr/>
          <a:lstStyle>
            <a:lvl1pPr>
              <a:defRPr>
                <a:solidFill>
                  <a:schemeClr val="accent1">
                    <a:lumMod val="75000"/>
                    <a:lumOff val="25000"/>
                  </a:schemeClr>
                </a:solidFill>
              </a:defRPr>
            </a:lvl1pPr>
          </a:lstStyle>
          <a:p>
            <a:fld id="{B61BEF0D-F0BB-DE4B-95CE-6DB70DBA9567}" type="datetimeFigureOut">
              <a:rPr lang="en-US" smtClean="0"/>
              <a:pPr/>
              <a:t>5/18/2017</a:t>
            </a:fld>
            <a:endParaRPr lang="en-US" dirty="0"/>
          </a:p>
        </p:txBody>
      </p:sp>
      <p:sp>
        <p:nvSpPr>
          <p:cNvPr id="5" name="Footer Placeholder 4"/>
          <p:cNvSpPr>
            <a:spLocks noGrp="1"/>
          </p:cNvSpPr>
          <p:nvPr>
            <p:ph type="ftr" sz="quarter" idx="11"/>
          </p:nvPr>
        </p:nvSpPr>
        <p:spPr>
          <a:xfrm>
            <a:off x="1359345" y="26278897"/>
            <a:ext cx="13851389" cy="1612128"/>
          </a:xfrm>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7000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59344" y="3035391"/>
            <a:ext cx="18687142" cy="4783198"/>
          </a:xfrm>
          <a:prstGeom prst="rect">
            <a:avLst/>
          </a:prstGeom>
        </p:spPr>
        <p:txBody>
          <a:bodyPr vert="horz" lIns="91440" tIns="45720" rIns="91440" bIns="45720" rtlCol="0" anchor="b">
            <a:normAutofit/>
          </a:bodyPr>
          <a:lstStyle/>
          <a:p>
            <a:r>
              <a:rPr lang="cs-CZ"/>
              <a:t>Kliknutím lze upravit styl.</a:t>
            </a:r>
            <a:endParaRPr lang="en-US" dirty="0"/>
          </a:p>
        </p:txBody>
      </p:sp>
      <p:sp>
        <p:nvSpPr>
          <p:cNvPr id="3" name="Text Placeholder 2"/>
          <p:cNvSpPr>
            <a:spLocks noGrp="1"/>
          </p:cNvSpPr>
          <p:nvPr>
            <p:ph type="body" idx="1"/>
          </p:nvPr>
        </p:nvSpPr>
        <p:spPr>
          <a:xfrm>
            <a:off x="1359344" y="9837252"/>
            <a:ext cx="18687142" cy="16030964"/>
          </a:xfrm>
          <a:prstGeom prst="rect">
            <a:avLst/>
          </a:prstGeom>
        </p:spPr>
        <p:txBody>
          <a:bodyPr vert="horz" lIns="91440" tIns="45720" rIns="91440" bIns="45720" rtlCol="0" anchor="ct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3002648" y="26297997"/>
            <a:ext cx="4990253" cy="1612128"/>
          </a:xfrm>
          <a:prstGeom prst="rect">
            <a:avLst/>
          </a:prstGeom>
        </p:spPr>
        <p:txBody>
          <a:bodyPr vert="horz" lIns="91440" tIns="45720" rIns="91440" bIns="45720" rtlCol="0" anchor="ctr"/>
          <a:lstStyle>
            <a:lvl1pPr algn="r">
              <a:defRPr sz="2105">
                <a:solidFill>
                  <a:schemeClr val="accent2"/>
                </a:solidFill>
              </a:defRPr>
            </a:lvl1pPr>
          </a:lstStyle>
          <a:p>
            <a:fld id="{B61BEF0D-F0BB-DE4B-95CE-6DB70DBA9567}" type="datetimeFigureOut">
              <a:rPr lang="en-US" smtClean="0"/>
              <a:pPr/>
              <a:t>5/18/2017</a:t>
            </a:fld>
            <a:endParaRPr lang="en-US" dirty="0"/>
          </a:p>
        </p:txBody>
      </p:sp>
      <p:sp>
        <p:nvSpPr>
          <p:cNvPr id="5" name="Footer Placeholder 4"/>
          <p:cNvSpPr>
            <a:spLocks noGrp="1"/>
          </p:cNvSpPr>
          <p:nvPr>
            <p:ph type="ftr" sz="quarter" idx="3"/>
          </p:nvPr>
        </p:nvSpPr>
        <p:spPr>
          <a:xfrm>
            <a:off x="1359345" y="26278897"/>
            <a:ext cx="11391757" cy="1612128"/>
          </a:xfrm>
          <a:prstGeom prst="rect">
            <a:avLst/>
          </a:prstGeom>
        </p:spPr>
        <p:txBody>
          <a:bodyPr vert="horz" lIns="91440" tIns="45720" rIns="91440" bIns="45720" rtlCol="0" anchor="ctr"/>
          <a:lstStyle>
            <a:lvl1pPr algn="l">
              <a:defRPr sz="2105"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8244447" y="26297997"/>
            <a:ext cx="1802039" cy="1612128"/>
          </a:xfrm>
          <a:prstGeom prst="rect">
            <a:avLst/>
          </a:prstGeom>
        </p:spPr>
        <p:txBody>
          <a:bodyPr vert="horz" lIns="91440" tIns="45720" rIns="91440" bIns="45720" rtlCol="0" anchor="ctr"/>
          <a:lstStyle>
            <a:lvl1pPr algn="r">
              <a:defRPr sz="2105">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1048036" y="1948572"/>
            <a:ext cx="6361565" cy="4768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13977202" y="1948572"/>
            <a:ext cx="6340260" cy="47685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7523272" y="1948572"/>
            <a:ext cx="6340260" cy="4768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12" name="Object 13"/>
          <p:cNvGraphicFramePr>
            <a:graphicFrameLocks noChangeAspect="1"/>
          </p:cNvGraphicFramePr>
          <p:nvPr userDrawn="1"/>
        </p:nvGraphicFramePr>
        <p:xfrm>
          <a:off x="16176895" y="29816535"/>
          <a:ext cx="4390443" cy="146641"/>
        </p:xfrm>
        <a:graphic>
          <a:graphicData uri="http://schemas.openxmlformats.org/presentationml/2006/ole">
            <mc:AlternateContent xmlns:mc="http://schemas.openxmlformats.org/markup-compatibility/2006">
              <mc:Choice xmlns:v="urn:schemas-microsoft-com:vml" Requires="v">
                <p:oleObj spid="_x0000_s2057" name="CorelDRAW" r:id="rId14" imgW="8833104" imgH="310896" progId="">
                  <p:embed/>
                </p:oleObj>
              </mc:Choice>
              <mc:Fallback>
                <p:oleObj name="CorelDRAW" r:id="rId14" imgW="8833104" imgH="310896" progId="">
                  <p:embed/>
                  <p:pic>
                    <p:nvPicPr>
                      <p:cNvPr id="12"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76895" y="29816535"/>
                        <a:ext cx="4390443" cy="14664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49716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69345" rtl="0" eaLnBrk="1" latinLnBrk="0" hangingPunct="1">
        <a:spcBef>
          <a:spcPct val="0"/>
        </a:spcBef>
        <a:buNone/>
        <a:defRPr sz="6549"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715703" indent="-7157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4210" kern="1200">
          <a:solidFill>
            <a:schemeClr val="tx2"/>
          </a:solidFill>
          <a:latin typeface="+mn-lt"/>
          <a:ea typeface="+mn-ea"/>
          <a:cs typeface="+mn-cs"/>
        </a:defRPr>
      </a:lvl1pPr>
      <a:lvl2pPr marL="1473507" indent="-7157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3742" kern="1200">
          <a:solidFill>
            <a:schemeClr val="tx2"/>
          </a:solidFill>
          <a:latin typeface="+mn-lt"/>
          <a:ea typeface="+mn-ea"/>
          <a:cs typeface="+mn-cs"/>
        </a:defRPr>
      </a:lvl2pPr>
      <a:lvl3pPr marL="2105010" indent="-6315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3274" kern="1200">
          <a:solidFill>
            <a:schemeClr val="tx2"/>
          </a:solidFill>
          <a:latin typeface="+mn-lt"/>
          <a:ea typeface="+mn-ea"/>
          <a:cs typeface="+mn-cs"/>
        </a:defRPr>
      </a:lvl3pPr>
      <a:lvl4pPr marL="2904914" indent="-5473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4pPr>
      <a:lvl5pPr marL="3746918" indent="-5473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5pPr>
      <a:lvl6pPr marL="444391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6pPr>
      <a:lvl7pPr marL="514558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7pPr>
      <a:lvl8pPr marL="584725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8pPr>
      <a:lvl9pPr marL="654892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9pPr>
    </p:bodyStyle>
    <p:otherStyle>
      <a:defPPr>
        <a:defRPr lang="en-US"/>
      </a:defPPr>
      <a:lvl1pPr marL="0" algn="l" defTabSz="1069345" rtl="0" eaLnBrk="1" latinLnBrk="0" hangingPunct="1">
        <a:defRPr sz="4210" kern="1200">
          <a:solidFill>
            <a:schemeClr val="tx1"/>
          </a:solidFill>
          <a:latin typeface="+mn-lt"/>
          <a:ea typeface="+mn-ea"/>
          <a:cs typeface="+mn-cs"/>
        </a:defRPr>
      </a:lvl1pPr>
      <a:lvl2pPr marL="1069345" algn="l" defTabSz="1069345" rtl="0" eaLnBrk="1" latinLnBrk="0" hangingPunct="1">
        <a:defRPr sz="4210" kern="1200">
          <a:solidFill>
            <a:schemeClr val="tx1"/>
          </a:solidFill>
          <a:latin typeface="+mn-lt"/>
          <a:ea typeface="+mn-ea"/>
          <a:cs typeface="+mn-cs"/>
        </a:defRPr>
      </a:lvl2pPr>
      <a:lvl3pPr marL="2138690" algn="l" defTabSz="1069345" rtl="0" eaLnBrk="1" latinLnBrk="0" hangingPunct="1">
        <a:defRPr sz="4210" kern="1200">
          <a:solidFill>
            <a:schemeClr val="tx1"/>
          </a:solidFill>
          <a:latin typeface="+mn-lt"/>
          <a:ea typeface="+mn-ea"/>
          <a:cs typeface="+mn-cs"/>
        </a:defRPr>
      </a:lvl3pPr>
      <a:lvl4pPr marL="3208035" algn="l" defTabSz="1069345" rtl="0" eaLnBrk="1" latinLnBrk="0" hangingPunct="1">
        <a:defRPr sz="4210" kern="1200">
          <a:solidFill>
            <a:schemeClr val="tx1"/>
          </a:solidFill>
          <a:latin typeface="+mn-lt"/>
          <a:ea typeface="+mn-ea"/>
          <a:cs typeface="+mn-cs"/>
        </a:defRPr>
      </a:lvl4pPr>
      <a:lvl5pPr marL="4277380" algn="l" defTabSz="1069345" rtl="0" eaLnBrk="1" latinLnBrk="0" hangingPunct="1">
        <a:defRPr sz="4210" kern="1200">
          <a:solidFill>
            <a:schemeClr val="tx1"/>
          </a:solidFill>
          <a:latin typeface="+mn-lt"/>
          <a:ea typeface="+mn-ea"/>
          <a:cs typeface="+mn-cs"/>
        </a:defRPr>
      </a:lvl5pPr>
      <a:lvl6pPr marL="5346725" algn="l" defTabSz="1069345" rtl="0" eaLnBrk="1" latinLnBrk="0" hangingPunct="1">
        <a:defRPr sz="4210" kern="1200">
          <a:solidFill>
            <a:schemeClr val="tx1"/>
          </a:solidFill>
          <a:latin typeface="+mn-lt"/>
          <a:ea typeface="+mn-ea"/>
          <a:cs typeface="+mn-cs"/>
        </a:defRPr>
      </a:lvl6pPr>
      <a:lvl7pPr marL="6416070" algn="l" defTabSz="1069345" rtl="0" eaLnBrk="1" latinLnBrk="0" hangingPunct="1">
        <a:defRPr sz="4210" kern="1200">
          <a:solidFill>
            <a:schemeClr val="tx1"/>
          </a:solidFill>
          <a:latin typeface="+mn-lt"/>
          <a:ea typeface="+mn-ea"/>
          <a:cs typeface="+mn-cs"/>
        </a:defRPr>
      </a:lvl7pPr>
      <a:lvl8pPr marL="7485416" algn="l" defTabSz="1069345" rtl="0" eaLnBrk="1" latinLnBrk="0" hangingPunct="1">
        <a:defRPr sz="4210" kern="1200">
          <a:solidFill>
            <a:schemeClr val="tx1"/>
          </a:solidFill>
          <a:latin typeface="+mn-lt"/>
          <a:ea typeface="+mn-ea"/>
          <a:cs typeface="+mn-cs"/>
        </a:defRPr>
      </a:lvl8pPr>
      <a:lvl9pPr marL="8554761" algn="l" defTabSz="1069345" rtl="0" eaLnBrk="1" latinLnBrk="0" hangingPunct="1">
        <a:defRPr sz="42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chart" Target="../charts/chart3.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sz="7300" dirty="0">
                <a:latin typeface="Technika Light" panose="00000300000000000000" pitchFamily="2" charset="-18"/>
              </a:rPr>
              <a:t>Diversity management organizace</a:t>
            </a:r>
            <a:br>
              <a:rPr lang="cs-CZ" dirty="0">
                <a:latin typeface="Technika Light" panose="00000300000000000000" pitchFamily="2" charset="-18"/>
              </a:rPr>
            </a:br>
            <a:r>
              <a:rPr lang="cs-CZ" cap="none" dirty="0">
                <a:latin typeface="Technika Light" panose="00000300000000000000" pitchFamily="2" charset="-18"/>
              </a:rPr>
              <a:t>Masarykův ústav vyšších studií</a:t>
            </a:r>
            <a:br>
              <a:rPr lang="cs-CZ" cap="none" dirty="0">
                <a:latin typeface="Technika Light" panose="00000300000000000000" pitchFamily="2" charset="-18"/>
              </a:rPr>
            </a:br>
            <a:r>
              <a:rPr lang="cs-CZ" cap="none" dirty="0">
                <a:latin typeface="Technika Light" panose="00000300000000000000" pitchFamily="2" charset="-18"/>
              </a:rPr>
              <a:t>Autor: Eliška Jelínková</a:t>
            </a:r>
            <a:br>
              <a:rPr lang="cs-CZ" cap="none" dirty="0">
                <a:latin typeface="Technika Light" panose="00000300000000000000" pitchFamily="2" charset="-18"/>
              </a:rPr>
            </a:br>
            <a:r>
              <a:rPr lang="cs-CZ" cap="none" dirty="0">
                <a:latin typeface="Technika Light" panose="00000300000000000000" pitchFamily="2" charset="-18"/>
              </a:rPr>
              <a:t>2016/2017</a:t>
            </a:r>
            <a:br>
              <a:rPr lang="cs-CZ" dirty="0">
                <a:latin typeface="Technika Light" panose="00000300000000000000" pitchFamily="2" charset="-18"/>
              </a:rPr>
            </a:br>
            <a:r>
              <a:rPr lang="cs-CZ" sz="4400" cap="none" dirty="0">
                <a:latin typeface="Technika Light" panose="00000300000000000000" pitchFamily="2" charset="-18"/>
              </a:rPr>
              <a:t>Vedoucí práce: Ing. Martin Šikýř Ph.D.</a:t>
            </a:r>
            <a:br>
              <a:rPr lang="cs-CZ" sz="4400" cap="none" dirty="0">
                <a:latin typeface="Technika Light" panose="00000300000000000000" pitchFamily="2" charset="-18"/>
              </a:rPr>
            </a:br>
            <a:r>
              <a:rPr lang="cs-CZ" sz="4400" cap="none" dirty="0">
                <a:latin typeface="Technika Light" panose="00000300000000000000" pitchFamily="2" charset="-18"/>
              </a:rPr>
              <a:t>Oddělení manažerských studií</a:t>
            </a:r>
            <a:endParaRPr lang="cs-CZ" sz="4400" dirty="0">
              <a:latin typeface="Technika Light" panose="00000300000000000000" pitchFamily="2" charset="-18"/>
            </a:endParaRPr>
          </a:p>
        </p:txBody>
      </p:sp>
      <p:pic>
        <p:nvPicPr>
          <p:cNvPr id="11" name="Zástupný symbol pro obsah 10"/>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75347" y="6098962"/>
            <a:ext cx="4315743" cy="2106622"/>
          </a:xfrm>
        </p:spPr>
      </p:pic>
      <p:sp>
        <p:nvSpPr>
          <p:cNvPr id="10" name="Zástupný symbol pro obsah 9"/>
          <p:cNvSpPr>
            <a:spLocks noGrp="1"/>
          </p:cNvSpPr>
          <p:nvPr>
            <p:ph sz="half" idx="2"/>
          </p:nvPr>
        </p:nvSpPr>
        <p:spPr>
          <a:xfrm>
            <a:off x="1075347" y="8833449"/>
            <a:ext cx="9139587" cy="20720649"/>
          </a:xfrm>
        </p:spPr>
        <p:txBody>
          <a:bodyPr>
            <a:normAutofit fontScale="92500" lnSpcReduction="20000"/>
          </a:bodyPr>
          <a:lstStyle/>
          <a:p>
            <a:r>
              <a:rPr lang="cs-CZ" dirty="0">
                <a:latin typeface="Technika Light" panose="00000300000000000000" pitchFamily="2" charset="-18"/>
              </a:rPr>
              <a:t>Abstrakt</a:t>
            </a:r>
          </a:p>
          <a:p>
            <a:pPr marL="0" indent="0">
              <a:buNone/>
            </a:pPr>
            <a:r>
              <a:rPr lang="cs-CZ" sz="2800" dirty="0">
                <a:latin typeface="Technika Light" panose="00000300000000000000" pitchFamily="2" charset="-18"/>
              </a:rPr>
              <a:t>Cílem této bakalářské práce je analyzovat pojetí a využití diversity managementu ve společnosti, porovnat teoretická východiska s reálně použitými postupy a navrhnout společnosti oblasti možného zlepšení v přístupu k diversity managementu. Práce je rozdělena na dvě části – teoretickou a praktickou část.  V teoretické části je popsán význam slova diverzita, vysvětlen termín diversity management a jeho náležitosti. Práce je zaměřena na diverzitu genderu. V praktické části je na základě rozhovorů a dotazníku popsán současný stav diversity managementu ve společnosti, včetně zpětné vazby od zaměstnanců a navržena možná zlepšení. </a:t>
            </a:r>
          </a:p>
          <a:p>
            <a:r>
              <a:rPr lang="cs-CZ" dirty="0" err="1">
                <a:latin typeface="Technika Light" panose="00000300000000000000" pitchFamily="2" charset="-18"/>
              </a:rPr>
              <a:t>Abstract</a:t>
            </a:r>
            <a:endParaRPr lang="cs-CZ" dirty="0">
              <a:latin typeface="Technika Light" panose="00000300000000000000" pitchFamily="2" charset="-18"/>
            </a:endParaRPr>
          </a:p>
          <a:p>
            <a:pPr marL="0" indent="0">
              <a:buNone/>
            </a:pP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aim</a:t>
            </a:r>
            <a:r>
              <a:rPr lang="cs-CZ" sz="2800" dirty="0">
                <a:latin typeface="Technika Light" panose="00000300000000000000" pitchFamily="2" charset="-18"/>
              </a:rPr>
              <a:t> </a:t>
            </a:r>
            <a:r>
              <a:rPr lang="cs-CZ" sz="2800" dirty="0" err="1">
                <a:latin typeface="Technika Light" panose="00000300000000000000" pitchFamily="2" charset="-18"/>
              </a:rPr>
              <a:t>of</a:t>
            </a:r>
            <a:r>
              <a:rPr lang="cs-CZ" sz="2800" dirty="0">
                <a:latin typeface="Technika Light" panose="00000300000000000000" pitchFamily="2" charset="-18"/>
              </a:rPr>
              <a:t> </a:t>
            </a:r>
            <a:r>
              <a:rPr lang="cs-CZ" sz="2800" dirty="0" err="1">
                <a:latin typeface="Technika Light" panose="00000300000000000000" pitchFamily="2" charset="-18"/>
              </a:rPr>
              <a:t>this</a:t>
            </a:r>
            <a:r>
              <a:rPr lang="cs-CZ" sz="2800" dirty="0">
                <a:latin typeface="Technika Light" panose="00000300000000000000" pitchFamily="2" charset="-18"/>
              </a:rPr>
              <a:t> </a:t>
            </a:r>
            <a:r>
              <a:rPr lang="cs-CZ" sz="2800" dirty="0" err="1">
                <a:latin typeface="Technika Light" panose="00000300000000000000" pitchFamily="2" charset="-18"/>
              </a:rPr>
              <a:t>bachelor</a:t>
            </a:r>
            <a:r>
              <a:rPr lang="cs-CZ" sz="2800" dirty="0">
                <a:latin typeface="Technika Light" panose="00000300000000000000" pitchFamily="2" charset="-18"/>
              </a:rPr>
              <a:t> thesis </a:t>
            </a:r>
            <a:r>
              <a:rPr lang="cs-CZ" sz="2800" dirty="0" err="1">
                <a:latin typeface="Technika Light" panose="00000300000000000000" pitchFamily="2" charset="-18"/>
              </a:rPr>
              <a:t>is</a:t>
            </a:r>
            <a:r>
              <a:rPr lang="cs-CZ" sz="2800" dirty="0">
                <a:latin typeface="Technika Light" panose="00000300000000000000" pitchFamily="2" charset="-18"/>
              </a:rPr>
              <a:t> to </a:t>
            </a:r>
            <a:r>
              <a:rPr lang="cs-CZ" sz="2800" dirty="0" err="1">
                <a:latin typeface="Technika Light" panose="00000300000000000000" pitchFamily="2" charset="-18"/>
              </a:rPr>
              <a:t>analyze</a:t>
            </a:r>
            <a:r>
              <a:rPr lang="cs-CZ" sz="2800" dirty="0">
                <a:latin typeface="Technika Light" panose="00000300000000000000" pitchFamily="2" charset="-18"/>
              </a:rPr>
              <a:t>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concept</a:t>
            </a:r>
            <a:r>
              <a:rPr lang="cs-CZ" sz="2800" dirty="0">
                <a:latin typeface="Technika Light" panose="00000300000000000000" pitchFamily="2" charset="-18"/>
              </a:rPr>
              <a:t> and use </a:t>
            </a:r>
            <a:r>
              <a:rPr lang="cs-CZ" sz="2800" dirty="0" err="1">
                <a:latin typeface="Technika Light" panose="00000300000000000000" pitchFamily="2" charset="-18"/>
              </a:rPr>
              <a:t>of</a:t>
            </a:r>
            <a:r>
              <a:rPr lang="cs-CZ" sz="2800" dirty="0">
                <a:latin typeface="Technika Light" panose="00000300000000000000" pitchFamily="2" charset="-18"/>
              </a:rPr>
              <a:t> diversity management in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company</a:t>
            </a:r>
            <a:r>
              <a:rPr lang="cs-CZ" sz="2800" dirty="0">
                <a:latin typeface="Technika Light" panose="00000300000000000000" pitchFamily="2" charset="-18"/>
              </a:rPr>
              <a:t>, to </a:t>
            </a:r>
            <a:r>
              <a:rPr lang="cs-CZ" sz="2800" dirty="0" err="1">
                <a:latin typeface="Technika Light" panose="00000300000000000000" pitchFamily="2" charset="-18"/>
              </a:rPr>
              <a:t>compare</a:t>
            </a:r>
            <a:r>
              <a:rPr lang="cs-CZ" sz="2800" dirty="0">
                <a:latin typeface="Technika Light" panose="00000300000000000000" pitchFamily="2" charset="-18"/>
              </a:rPr>
              <a:t>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theoretical</a:t>
            </a:r>
            <a:r>
              <a:rPr lang="cs-CZ" sz="2800" dirty="0">
                <a:latin typeface="Technika Light" panose="00000300000000000000" pitchFamily="2" charset="-18"/>
              </a:rPr>
              <a:t> </a:t>
            </a:r>
            <a:r>
              <a:rPr lang="cs-CZ" sz="2800" dirty="0" err="1">
                <a:latin typeface="Technika Light" panose="00000300000000000000" pitchFamily="2" charset="-18"/>
              </a:rPr>
              <a:t>starting</a:t>
            </a:r>
            <a:r>
              <a:rPr lang="cs-CZ" sz="2800" dirty="0">
                <a:latin typeface="Technika Light" panose="00000300000000000000" pitchFamily="2" charset="-18"/>
              </a:rPr>
              <a:t> </a:t>
            </a:r>
            <a:r>
              <a:rPr lang="cs-CZ" sz="2800" dirty="0" err="1">
                <a:latin typeface="Technika Light" panose="00000300000000000000" pitchFamily="2" charset="-18"/>
              </a:rPr>
              <a:t>points</a:t>
            </a:r>
            <a:r>
              <a:rPr lang="cs-CZ" sz="2800" dirty="0">
                <a:latin typeface="Technika Light" panose="00000300000000000000" pitchFamily="2" charset="-18"/>
              </a:rPr>
              <a:t> </a:t>
            </a:r>
            <a:r>
              <a:rPr lang="cs-CZ" sz="2800" dirty="0" err="1">
                <a:latin typeface="Technika Light" panose="00000300000000000000" pitchFamily="2" charset="-18"/>
              </a:rPr>
              <a:t>with</a:t>
            </a:r>
            <a:r>
              <a:rPr lang="cs-CZ" sz="2800" dirty="0">
                <a:latin typeface="Technika Light" panose="00000300000000000000" pitchFamily="2" charset="-18"/>
              </a:rPr>
              <a:t>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real</a:t>
            </a:r>
            <a:r>
              <a:rPr lang="cs-CZ" sz="2800" dirty="0">
                <a:latin typeface="Technika Light" panose="00000300000000000000" pitchFamily="2" charset="-18"/>
              </a:rPr>
              <a:t> </a:t>
            </a:r>
            <a:r>
              <a:rPr lang="cs-CZ" sz="2800" dirty="0" err="1">
                <a:latin typeface="Technika Light" panose="00000300000000000000" pitchFamily="2" charset="-18"/>
              </a:rPr>
              <a:t>applied</a:t>
            </a:r>
            <a:r>
              <a:rPr lang="cs-CZ" sz="2800" dirty="0">
                <a:latin typeface="Technika Light" panose="00000300000000000000" pitchFamily="2" charset="-18"/>
              </a:rPr>
              <a:t> </a:t>
            </a:r>
            <a:r>
              <a:rPr lang="cs-CZ" sz="2800" dirty="0" err="1">
                <a:latin typeface="Technika Light" panose="00000300000000000000" pitchFamily="2" charset="-18"/>
              </a:rPr>
              <a:t>procedures</a:t>
            </a:r>
            <a:r>
              <a:rPr lang="cs-CZ" sz="2800" dirty="0">
                <a:latin typeface="Technika Light" panose="00000300000000000000" pitchFamily="2" charset="-18"/>
              </a:rPr>
              <a:t> and to </a:t>
            </a:r>
            <a:r>
              <a:rPr lang="cs-CZ" sz="2800" dirty="0" err="1">
                <a:latin typeface="Technika Light" panose="00000300000000000000" pitchFamily="2" charset="-18"/>
              </a:rPr>
              <a:t>sugest</a:t>
            </a:r>
            <a:r>
              <a:rPr lang="cs-CZ" sz="2800" dirty="0">
                <a:latin typeface="Technika Light" panose="00000300000000000000" pitchFamily="2" charset="-18"/>
              </a:rPr>
              <a:t> to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company</a:t>
            </a:r>
            <a:r>
              <a:rPr lang="cs-CZ" sz="2800" dirty="0">
                <a:latin typeface="Technika Light" panose="00000300000000000000" pitchFamily="2" charset="-18"/>
              </a:rPr>
              <a:t> </a:t>
            </a:r>
            <a:r>
              <a:rPr lang="cs-CZ" sz="2800" dirty="0" err="1">
                <a:latin typeface="Technika Light" panose="00000300000000000000" pitchFamily="2" charset="-18"/>
              </a:rPr>
              <a:t>areas</a:t>
            </a:r>
            <a:r>
              <a:rPr lang="cs-CZ" sz="2800" dirty="0">
                <a:latin typeface="Technika Light" panose="00000300000000000000" pitchFamily="2" charset="-18"/>
              </a:rPr>
              <a:t> </a:t>
            </a:r>
            <a:r>
              <a:rPr lang="cs-CZ" sz="2800" dirty="0" err="1">
                <a:latin typeface="Technika Light" panose="00000300000000000000" pitchFamily="2" charset="-18"/>
              </a:rPr>
              <a:t>of</a:t>
            </a:r>
            <a:r>
              <a:rPr lang="cs-CZ" sz="2800" dirty="0">
                <a:latin typeface="Technika Light" panose="00000300000000000000" pitchFamily="2" charset="-18"/>
              </a:rPr>
              <a:t> </a:t>
            </a:r>
            <a:r>
              <a:rPr lang="cs-CZ" sz="2800" dirty="0" err="1">
                <a:latin typeface="Technika Light" panose="00000300000000000000" pitchFamily="2" charset="-18"/>
              </a:rPr>
              <a:t>possible</a:t>
            </a:r>
            <a:r>
              <a:rPr lang="cs-CZ" sz="2800" dirty="0">
                <a:latin typeface="Technika Light" panose="00000300000000000000" pitchFamily="2" charset="-18"/>
              </a:rPr>
              <a:t> </a:t>
            </a:r>
            <a:r>
              <a:rPr lang="cs-CZ" sz="2800" dirty="0" err="1">
                <a:latin typeface="Technika Light" panose="00000300000000000000" pitchFamily="2" charset="-18"/>
              </a:rPr>
              <a:t>improvement</a:t>
            </a:r>
            <a:r>
              <a:rPr lang="cs-CZ" sz="2800" dirty="0">
                <a:latin typeface="Technika Light" panose="00000300000000000000" pitchFamily="2" charset="-18"/>
              </a:rPr>
              <a:t> in </a:t>
            </a:r>
            <a:r>
              <a:rPr lang="cs-CZ" sz="2800" dirty="0" err="1">
                <a:latin typeface="Technika Light" panose="00000300000000000000" pitchFamily="2" charset="-18"/>
              </a:rPr>
              <a:t>approach</a:t>
            </a:r>
            <a:r>
              <a:rPr lang="cs-CZ" sz="2800" dirty="0">
                <a:latin typeface="Technika Light" panose="00000300000000000000" pitchFamily="2" charset="-18"/>
              </a:rPr>
              <a:t> to diversity management. </a:t>
            </a:r>
            <a:r>
              <a:rPr lang="cs-CZ" sz="2800" dirty="0" err="1">
                <a:latin typeface="Technika Light" panose="00000300000000000000" pitchFamily="2" charset="-18"/>
              </a:rPr>
              <a:t>The</a:t>
            </a:r>
            <a:r>
              <a:rPr lang="cs-CZ" sz="2800" dirty="0">
                <a:latin typeface="Technika Light" panose="00000300000000000000" pitchFamily="2" charset="-18"/>
              </a:rPr>
              <a:t> thesis </a:t>
            </a:r>
            <a:r>
              <a:rPr lang="cs-CZ" sz="2800" dirty="0" err="1">
                <a:latin typeface="Technika Light" panose="00000300000000000000" pitchFamily="2" charset="-18"/>
              </a:rPr>
              <a:t>is</a:t>
            </a:r>
            <a:r>
              <a:rPr lang="cs-CZ" sz="2800" dirty="0">
                <a:latin typeface="Technika Light" panose="00000300000000000000" pitchFamily="2" charset="-18"/>
              </a:rPr>
              <a:t> </a:t>
            </a:r>
            <a:r>
              <a:rPr lang="cs-CZ" sz="2800" dirty="0" err="1">
                <a:latin typeface="Technika Light" panose="00000300000000000000" pitchFamily="2" charset="-18"/>
              </a:rPr>
              <a:t>divided</a:t>
            </a:r>
            <a:r>
              <a:rPr lang="cs-CZ" sz="2800" dirty="0">
                <a:latin typeface="Technika Light" panose="00000300000000000000" pitchFamily="2" charset="-18"/>
              </a:rPr>
              <a:t> </a:t>
            </a:r>
            <a:r>
              <a:rPr lang="cs-CZ" sz="2800" dirty="0" err="1">
                <a:latin typeface="Technika Light" panose="00000300000000000000" pitchFamily="2" charset="-18"/>
              </a:rPr>
              <a:t>into</a:t>
            </a:r>
            <a:r>
              <a:rPr lang="cs-CZ" sz="2800" dirty="0">
                <a:latin typeface="Technika Light" panose="00000300000000000000" pitchFamily="2" charset="-18"/>
              </a:rPr>
              <a:t> </a:t>
            </a:r>
            <a:r>
              <a:rPr lang="cs-CZ" sz="2800" dirty="0" err="1">
                <a:latin typeface="Technika Light" panose="00000300000000000000" pitchFamily="2" charset="-18"/>
              </a:rPr>
              <a:t>two</a:t>
            </a:r>
            <a:r>
              <a:rPr lang="cs-CZ" sz="2800" dirty="0">
                <a:latin typeface="Technika Light" panose="00000300000000000000" pitchFamily="2" charset="-18"/>
              </a:rPr>
              <a:t> </a:t>
            </a:r>
            <a:r>
              <a:rPr lang="cs-CZ" sz="2800" dirty="0" err="1">
                <a:latin typeface="Technika Light" panose="00000300000000000000" pitchFamily="2" charset="-18"/>
              </a:rPr>
              <a:t>parts</a:t>
            </a:r>
            <a:r>
              <a:rPr lang="cs-CZ" sz="2800" dirty="0">
                <a:latin typeface="Technika Light" panose="00000300000000000000" pitchFamily="2" charset="-18"/>
              </a:rPr>
              <a:t> -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theoretical</a:t>
            </a:r>
            <a:r>
              <a:rPr lang="cs-CZ" sz="2800" dirty="0">
                <a:latin typeface="Technika Light" panose="00000300000000000000" pitchFamily="2" charset="-18"/>
              </a:rPr>
              <a:t> and </a:t>
            </a:r>
            <a:r>
              <a:rPr lang="cs-CZ" sz="2800" dirty="0" err="1">
                <a:latin typeface="Technika Light" panose="00000300000000000000" pitchFamily="2" charset="-18"/>
              </a:rPr>
              <a:t>practical</a:t>
            </a:r>
            <a:r>
              <a:rPr lang="cs-CZ" sz="2800" dirty="0">
                <a:latin typeface="Technika Light" panose="00000300000000000000" pitchFamily="2" charset="-18"/>
              </a:rPr>
              <a:t> part. In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theoretical</a:t>
            </a:r>
            <a:r>
              <a:rPr lang="cs-CZ" sz="2800" dirty="0">
                <a:latin typeface="Technika Light" panose="00000300000000000000" pitchFamily="2" charset="-18"/>
              </a:rPr>
              <a:t> part,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meaning</a:t>
            </a:r>
            <a:r>
              <a:rPr lang="cs-CZ" sz="2800" dirty="0">
                <a:latin typeface="Technika Light" panose="00000300000000000000" pitchFamily="2" charset="-18"/>
              </a:rPr>
              <a:t> </a:t>
            </a:r>
            <a:r>
              <a:rPr lang="cs-CZ" sz="2800" dirty="0" err="1">
                <a:latin typeface="Technika Light" panose="00000300000000000000" pitchFamily="2" charset="-18"/>
              </a:rPr>
              <a:t>of</a:t>
            </a:r>
            <a:r>
              <a:rPr lang="cs-CZ" sz="2800" dirty="0">
                <a:latin typeface="Technika Light" panose="00000300000000000000" pitchFamily="2" charset="-18"/>
              </a:rPr>
              <a:t>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word</a:t>
            </a:r>
            <a:r>
              <a:rPr lang="cs-CZ" sz="2800" dirty="0">
                <a:latin typeface="Technika Light" panose="00000300000000000000" pitchFamily="2" charset="-18"/>
              </a:rPr>
              <a:t> diversity </a:t>
            </a:r>
            <a:r>
              <a:rPr lang="cs-CZ" sz="2800" dirty="0" err="1">
                <a:latin typeface="Technika Light" panose="00000300000000000000" pitchFamily="2" charset="-18"/>
              </a:rPr>
              <a:t>is</a:t>
            </a:r>
            <a:r>
              <a:rPr lang="cs-CZ" sz="2800" dirty="0">
                <a:latin typeface="Technika Light" panose="00000300000000000000" pitchFamily="2" charset="-18"/>
              </a:rPr>
              <a:t> </a:t>
            </a:r>
            <a:r>
              <a:rPr lang="cs-CZ" sz="2800" dirty="0" err="1">
                <a:latin typeface="Technika Light" panose="00000300000000000000" pitchFamily="2" charset="-18"/>
              </a:rPr>
              <a:t>described</a:t>
            </a:r>
            <a:r>
              <a:rPr lang="cs-CZ" sz="2800" dirty="0">
                <a:latin typeface="Technika Light" panose="00000300000000000000" pitchFamily="2" charset="-18"/>
              </a:rPr>
              <a:t>, </a:t>
            </a:r>
            <a:r>
              <a:rPr lang="cs-CZ" sz="2800" dirty="0" err="1">
                <a:latin typeface="Technika Light" panose="00000300000000000000" pitchFamily="2" charset="-18"/>
              </a:rPr>
              <a:t>same</a:t>
            </a:r>
            <a:r>
              <a:rPr lang="cs-CZ" sz="2800" dirty="0">
                <a:latin typeface="Technika Light" panose="00000300000000000000" pitchFamily="2" charset="-18"/>
              </a:rPr>
              <a:t> as </a:t>
            </a:r>
            <a:r>
              <a:rPr lang="cs-CZ" sz="2800" dirty="0" err="1">
                <a:latin typeface="Technika Light" panose="00000300000000000000" pitchFamily="2" charset="-18"/>
              </a:rPr>
              <a:t>meaning</a:t>
            </a:r>
            <a:r>
              <a:rPr lang="cs-CZ" sz="2800" dirty="0">
                <a:latin typeface="Technika Light" panose="00000300000000000000" pitchFamily="2" charset="-18"/>
              </a:rPr>
              <a:t> </a:t>
            </a:r>
            <a:r>
              <a:rPr lang="cs-CZ" sz="2800" dirty="0" err="1">
                <a:latin typeface="Technika Light" panose="00000300000000000000" pitchFamily="2" charset="-18"/>
              </a:rPr>
              <a:t>of</a:t>
            </a:r>
            <a:r>
              <a:rPr lang="cs-CZ" sz="2800" dirty="0">
                <a:latin typeface="Technika Light" panose="00000300000000000000" pitchFamily="2" charset="-18"/>
              </a:rPr>
              <a:t> </a:t>
            </a:r>
            <a:r>
              <a:rPr lang="cs-CZ" sz="2800" dirty="0" err="1">
                <a:latin typeface="Technika Light" panose="00000300000000000000" pitchFamily="2" charset="-18"/>
              </a:rPr>
              <a:t>the</a:t>
            </a:r>
            <a:r>
              <a:rPr lang="cs-CZ" sz="2800" dirty="0">
                <a:latin typeface="Technika Light" panose="00000300000000000000" pitchFamily="2" charset="-18"/>
              </a:rPr>
              <a:t> diversity management. </a:t>
            </a:r>
            <a:r>
              <a:rPr lang="cs-CZ" sz="2800" dirty="0" err="1">
                <a:latin typeface="Technika Light" panose="00000300000000000000" pitchFamily="2" charset="-18"/>
              </a:rPr>
              <a:t>The</a:t>
            </a:r>
            <a:r>
              <a:rPr lang="cs-CZ" sz="2800" dirty="0">
                <a:latin typeface="Technika Light" panose="00000300000000000000" pitchFamily="2" charset="-18"/>
              </a:rPr>
              <a:t> thesis </a:t>
            </a:r>
            <a:r>
              <a:rPr lang="cs-CZ" sz="2800" dirty="0" err="1">
                <a:latin typeface="Technika Light" panose="00000300000000000000" pitchFamily="2" charset="-18"/>
              </a:rPr>
              <a:t>is</a:t>
            </a:r>
            <a:r>
              <a:rPr lang="cs-CZ" sz="2800" dirty="0">
                <a:latin typeface="Technika Light" panose="00000300000000000000" pitchFamily="2" charset="-18"/>
              </a:rPr>
              <a:t> </a:t>
            </a:r>
            <a:r>
              <a:rPr lang="cs-CZ" sz="2800" dirty="0" err="1">
                <a:latin typeface="Technika Light" panose="00000300000000000000" pitchFamily="2" charset="-18"/>
              </a:rPr>
              <a:t>focused</a:t>
            </a:r>
            <a:r>
              <a:rPr lang="cs-CZ" sz="2800" dirty="0">
                <a:latin typeface="Technika Light" panose="00000300000000000000" pitchFamily="2" charset="-18"/>
              </a:rPr>
              <a:t> on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topic</a:t>
            </a:r>
            <a:r>
              <a:rPr lang="cs-CZ" sz="2800" dirty="0">
                <a:latin typeface="Technika Light" panose="00000300000000000000" pitchFamily="2" charset="-18"/>
              </a:rPr>
              <a:t> </a:t>
            </a:r>
            <a:r>
              <a:rPr lang="cs-CZ" sz="2800" dirty="0" err="1">
                <a:latin typeface="Technika Light" panose="00000300000000000000" pitchFamily="2" charset="-18"/>
              </a:rPr>
              <a:t>of</a:t>
            </a:r>
            <a:r>
              <a:rPr lang="cs-CZ" sz="2800" dirty="0">
                <a:latin typeface="Technika Light" panose="00000300000000000000" pitchFamily="2" charset="-18"/>
              </a:rPr>
              <a:t> gender. In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practical</a:t>
            </a:r>
            <a:r>
              <a:rPr lang="cs-CZ" sz="2800" dirty="0">
                <a:latin typeface="Technika Light" panose="00000300000000000000" pitchFamily="2" charset="-18"/>
              </a:rPr>
              <a:t> part, </a:t>
            </a:r>
            <a:r>
              <a:rPr lang="cs-CZ" sz="2800" dirty="0" err="1">
                <a:latin typeface="Technika Light" panose="00000300000000000000" pitchFamily="2" charset="-18"/>
              </a:rPr>
              <a:t>based</a:t>
            </a:r>
            <a:r>
              <a:rPr lang="cs-CZ" sz="2800" dirty="0">
                <a:latin typeface="Technika Light" panose="00000300000000000000" pitchFamily="2" charset="-18"/>
              </a:rPr>
              <a:t> on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interviews</a:t>
            </a:r>
            <a:r>
              <a:rPr lang="cs-CZ" sz="2800" dirty="0">
                <a:latin typeface="Technika Light" panose="00000300000000000000" pitchFamily="2" charset="-18"/>
              </a:rPr>
              <a:t> and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questionnaire</a:t>
            </a:r>
            <a:r>
              <a:rPr lang="cs-CZ" sz="2800" dirty="0">
                <a:latin typeface="Technika Light" panose="00000300000000000000" pitchFamily="2" charset="-18"/>
              </a:rPr>
              <a:t>,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current</a:t>
            </a:r>
            <a:r>
              <a:rPr lang="cs-CZ" sz="2800" dirty="0">
                <a:latin typeface="Technika Light" panose="00000300000000000000" pitchFamily="2" charset="-18"/>
              </a:rPr>
              <a:t> </a:t>
            </a:r>
            <a:r>
              <a:rPr lang="cs-CZ" sz="2800" dirty="0" err="1">
                <a:latin typeface="Technika Light" panose="00000300000000000000" pitchFamily="2" charset="-18"/>
              </a:rPr>
              <a:t>state</a:t>
            </a:r>
            <a:r>
              <a:rPr lang="cs-CZ" sz="2800" dirty="0">
                <a:latin typeface="Technika Light" panose="00000300000000000000" pitchFamily="2" charset="-18"/>
              </a:rPr>
              <a:t> </a:t>
            </a:r>
            <a:r>
              <a:rPr lang="cs-CZ" sz="2800" dirty="0" err="1">
                <a:latin typeface="Technika Light" panose="00000300000000000000" pitchFamily="2" charset="-18"/>
              </a:rPr>
              <a:t>of</a:t>
            </a:r>
            <a:r>
              <a:rPr lang="cs-CZ" sz="2800" dirty="0">
                <a:latin typeface="Technika Light" panose="00000300000000000000" pitchFamily="2" charset="-18"/>
              </a:rPr>
              <a:t> diversity management in </a:t>
            </a:r>
            <a:r>
              <a:rPr lang="cs-CZ" sz="2800" dirty="0" err="1">
                <a:latin typeface="Technika Light" panose="00000300000000000000" pitchFamily="2" charset="-18"/>
              </a:rPr>
              <a:t>the</a:t>
            </a:r>
            <a:r>
              <a:rPr lang="cs-CZ" sz="2800" dirty="0">
                <a:latin typeface="Technika Light" panose="00000300000000000000" pitchFamily="2" charset="-18"/>
              </a:rPr>
              <a:t> </a:t>
            </a:r>
            <a:r>
              <a:rPr lang="cs-CZ" sz="2800" dirty="0" err="1">
                <a:latin typeface="Technika Light" panose="00000300000000000000" pitchFamily="2" charset="-18"/>
              </a:rPr>
              <a:t>company</a:t>
            </a:r>
            <a:r>
              <a:rPr lang="cs-CZ" sz="2800" dirty="0">
                <a:latin typeface="Technika Light" panose="00000300000000000000" pitchFamily="2" charset="-18"/>
              </a:rPr>
              <a:t> </a:t>
            </a:r>
            <a:r>
              <a:rPr lang="cs-CZ" sz="2800" dirty="0" err="1">
                <a:latin typeface="Technika Light" panose="00000300000000000000" pitchFamily="2" charset="-18"/>
              </a:rPr>
              <a:t>is</a:t>
            </a:r>
            <a:r>
              <a:rPr lang="cs-CZ" sz="2800" dirty="0">
                <a:latin typeface="Technika Light" panose="00000300000000000000" pitchFamily="2" charset="-18"/>
              </a:rPr>
              <a:t> </a:t>
            </a:r>
            <a:r>
              <a:rPr lang="cs-CZ" sz="2800" dirty="0" err="1">
                <a:latin typeface="Technika Light" panose="00000300000000000000" pitchFamily="2" charset="-18"/>
              </a:rPr>
              <a:t>described</a:t>
            </a:r>
            <a:r>
              <a:rPr lang="cs-CZ" sz="2800" dirty="0">
                <a:latin typeface="Technika Light" panose="00000300000000000000" pitchFamily="2" charset="-18"/>
              </a:rPr>
              <a:t>, </a:t>
            </a:r>
            <a:r>
              <a:rPr lang="cs-CZ" sz="2800" dirty="0" err="1">
                <a:latin typeface="Technika Light" panose="00000300000000000000" pitchFamily="2" charset="-18"/>
              </a:rPr>
              <a:t>including</a:t>
            </a:r>
            <a:r>
              <a:rPr lang="cs-CZ" sz="2800" dirty="0">
                <a:latin typeface="Technika Light" panose="00000300000000000000" pitchFamily="2" charset="-18"/>
              </a:rPr>
              <a:t> feedback </a:t>
            </a:r>
            <a:r>
              <a:rPr lang="cs-CZ" sz="2800" dirty="0" err="1">
                <a:latin typeface="Technika Light" panose="00000300000000000000" pitchFamily="2" charset="-18"/>
              </a:rPr>
              <a:t>from</a:t>
            </a:r>
            <a:r>
              <a:rPr lang="cs-CZ" sz="2800" dirty="0">
                <a:latin typeface="Technika Light" panose="00000300000000000000" pitchFamily="2" charset="-18"/>
              </a:rPr>
              <a:t> </a:t>
            </a:r>
            <a:r>
              <a:rPr lang="cs-CZ" sz="2800" dirty="0" err="1">
                <a:latin typeface="Technika Light" panose="00000300000000000000" pitchFamily="2" charset="-18"/>
              </a:rPr>
              <a:t>employees</a:t>
            </a:r>
            <a:r>
              <a:rPr lang="cs-CZ" sz="2800" dirty="0">
                <a:latin typeface="Technika Light" panose="00000300000000000000" pitchFamily="2" charset="-18"/>
              </a:rPr>
              <a:t> and </a:t>
            </a:r>
            <a:r>
              <a:rPr lang="cs-CZ" sz="2800" dirty="0" err="1">
                <a:latin typeface="Technika Light" panose="00000300000000000000" pitchFamily="2" charset="-18"/>
              </a:rPr>
              <a:t>suggested</a:t>
            </a:r>
            <a:r>
              <a:rPr lang="cs-CZ" sz="2800" dirty="0">
                <a:latin typeface="Technika Light" panose="00000300000000000000" pitchFamily="2" charset="-18"/>
              </a:rPr>
              <a:t> </a:t>
            </a:r>
            <a:r>
              <a:rPr lang="cs-CZ" sz="2800" dirty="0" err="1">
                <a:latin typeface="Technika Light" panose="00000300000000000000" pitchFamily="2" charset="-18"/>
              </a:rPr>
              <a:t>improvements</a:t>
            </a:r>
            <a:r>
              <a:rPr lang="cs-CZ" sz="2800" dirty="0">
                <a:latin typeface="Technika Light" panose="00000300000000000000" pitchFamily="2" charset="-18"/>
              </a:rPr>
              <a:t>.</a:t>
            </a:r>
          </a:p>
          <a:p>
            <a:r>
              <a:rPr lang="cs-CZ" dirty="0">
                <a:latin typeface="Technika Light" panose="00000300000000000000" pitchFamily="2" charset="-18"/>
              </a:rPr>
              <a:t>Cíl</a:t>
            </a:r>
          </a:p>
          <a:p>
            <a:pPr marL="0" indent="0">
              <a:buNone/>
            </a:pPr>
            <a:r>
              <a:rPr lang="cs-CZ" sz="2800" dirty="0">
                <a:latin typeface="Technika Light" panose="00000300000000000000" pitchFamily="2" charset="-18"/>
              </a:rPr>
              <a:t>Cílem této bakalářské práce je analyzovat pojetí a využití diversity managementu ve společnosti Sodexo, porovnat zjištěná teoretická východiska s reálně použitými postupy a navrhnout společnosti oblasti možného zlepšení v přístupu k diversity managementu. </a:t>
            </a:r>
          </a:p>
          <a:p>
            <a:r>
              <a:rPr lang="cs-CZ" dirty="0">
                <a:latin typeface="Technika Light" panose="00000300000000000000" pitchFamily="2" charset="-18"/>
              </a:rPr>
              <a:t>Závěr</a:t>
            </a:r>
          </a:p>
          <a:p>
            <a:pPr marL="0" indent="0">
              <a:buNone/>
            </a:pPr>
            <a:r>
              <a:rPr lang="cs-CZ" sz="2800" dirty="0">
                <a:latin typeface="Technika Light" panose="00000300000000000000" pitchFamily="2" charset="-18"/>
              </a:rPr>
              <a:t>V České republice je téma diverzity poměrně novým pojmem. Většina organizací se zaměřuje především na odbourávání diskriminace na pracovišti, ale koncept diversity managementu neřeší jako celek. Tento koncept však přináší společnosti nové možnosti a rozvíjí její konkurenceschopnost. Zejména tak rozšiřuje možný okruh kvalitních zaměstnanců, kteří mohou být za normálních okolností přehlíženi, např. ženy po mateřské dovolené, starší zaměstnanci nebo lidé různých národností a kultur.  </a:t>
            </a:r>
          </a:p>
          <a:p>
            <a:pPr marL="0" indent="0">
              <a:buNone/>
            </a:pPr>
            <a:r>
              <a:rPr lang="cs-CZ" sz="2800" dirty="0">
                <a:latin typeface="Technika Light" panose="00000300000000000000" pitchFamily="2" charset="-18"/>
              </a:rPr>
              <a:t>Jak je zřejmé zejména z praktické části této bakalářské práce, organizace, které se zabývají tímto tématem, mají možnost získat různorodější zaměstnance, kteří jim poskytnou větší okruh pohledů a názorů na určité téma. Toto téma má také vliv na kulturu organizace, která se tak stává přívětivější a zaměstnanci se v práci neobávají otevřeně promluvit. Diversity management také přispívá k otevřenější komunikaci a předchází potencionálním sporům. </a:t>
            </a:r>
          </a:p>
          <a:p>
            <a:endParaRPr lang="cs-CZ" dirty="0">
              <a:latin typeface="Technika Light" panose="00000300000000000000" pitchFamily="2" charset="-18"/>
            </a:endParaRPr>
          </a:p>
        </p:txBody>
      </p:sp>
      <p:pic>
        <p:nvPicPr>
          <p:cNvPr id="12" name="Zástupný symbol pro obsah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4740" y="6098962"/>
            <a:ext cx="4315743" cy="2106622"/>
          </a:xfrm>
          <a:prstGeom prst="rect">
            <a:avLst/>
          </a:prstGeom>
        </p:spPr>
      </p:pic>
      <p:sp>
        <p:nvSpPr>
          <p:cNvPr id="13" name="Zástupný symbol pro obsah 9"/>
          <p:cNvSpPr txBox="1">
            <a:spLocks/>
          </p:cNvSpPr>
          <p:nvPr/>
        </p:nvSpPr>
        <p:spPr>
          <a:xfrm>
            <a:off x="1359344" y="9837254"/>
            <a:ext cx="9139587" cy="16040912"/>
          </a:xfrm>
          <a:prstGeom prst="rect">
            <a:avLst/>
          </a:prstGeom>
        </p:spPr>
        <p:txBody>
          <a:bodyPr vert="horz" lIns="91440" tIns="45720" rIns="91440" bIns="45720" rtlCol="0" anchor="ctr">
            <a:normAutofit/>
          </a:bodyPr>
          <a:lstStyle>
            <a:lvl1pPr marL="715703" indent="-7157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4210" kern="1200">
                <a:solidFill>
                  <a:schemeClr val="tx2"/>
                </a:solidFill>
                <a:latin typeface="+mn-lt"/>
                <a:ea typeface="+mn-ea"/>
                <a:cs typeface="+mn-cs"/>
              </a:defRPr>
            </a:lvl1pPr>
            <a:lvl2pPr marL="1473507" indent="-7157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3742" kern="1200">
                <a:solidFill>
                  <a:schemeClr val="tx2"/>
                </a:solidFill>
                <a:latin typeface="+mn-lt"/>
                <a:ea typeface="+mn-ea"/>
                <a:cs typeface="+mn-cs"/>
              </a:defRPr>
            </a:lvl2pPr>
            <a:lvl3pPr marL="2105010" indent="-6315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3274" kern="1200">
                <a:solidFill>
                  <a:schemeClr val="tx2"/>
                </a:solidFill>
                <a:latin typeface="+mn-lt"/>
                <a:ea typeface="+mn-ea"/>
                <a:cs typeface="+mn-cs"/>
              </a:defRPr>
            </a:lvl3pPr>
            <a:lvl4pPr marL="2904914" indent="-5473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4pPr>
            <a:lvl5pPr marL="3746918" indent="-5473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5pPr>
            <a:lvl6pPr marL="444391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6pPr>
            <a:lvl7pPr marL="514558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7pPr>
            <a:lvl8pPr marL="584725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8pPr>
            <a:lvl9pPr marL="654892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9pPr>
          </a:lstStyle>
          <a:p>
            <a:endParaRPr lang="cs-CZ" dirty="0">
              <a:latin typeface="Technika Light" panose="00000300000000000000" pitchFamily="2" charset="-18"/>
            </a:endParaRPr>
          </a:p>
        </p:txBody>
      </p:sp>
      <p:sp>
        <p:nvSpPr>
          <p:cNvPr id="16" name="Zástupný symbol pro obsah 9"/>
          <p:cNvSpPr txBox="1">
            <a:spLocks/>
          </p:cNvSpPr>
          <p:nvPr/>
        </p:nvSpPr>
        <p:spPr>
          <a:xfrm>
            <a:off x="10498932" y="8833449"/>
            <a:ext cx="9831552" cy="20720649"/>
          </a:xfrm>
          <a:prstGeom prst="rect">
            <a:avLst/>
          </a:prstGeom>
        </p:spPr>
        <p:txBody>
          <a:bodyPr vert="horz" lIns="91440" tIns="45720" rIns="91440" bIns="45720" rtlCol="0" anchor="ctr">
            <a:normAutofit/>
          </a:bodyPr>
          <a:lstStyle>
            <a:lvl1pPr marL="715703" indent="-7157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4210" kern="1200">
                <a:solidFill>
                  <a:schemeClr val="tx2"/>
                </a:solidFill>
                <a:latin typeface="+mn-lt"/>
                <a:ea typeface="+mn-ea"/>
                <a:cs typeface="+mn-cs"/>
              </a:defRPr>
            </a:lvl1pPr>
            <a:lvl2pPr marL="1473507" indent="-7157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3742" kern="1200">
                <a:solidFill>
                  <a:schemeClr val="tx2"/>
                </a:solidFill>
                <a:latin typeface="+mn-lt"/>
                <a:ea typeface="+mn-ea"/>
                <a:cs typeface="+mn-cs"/>
              </a:defRPr>
            </a:lvl2pPr>
            <a:lvl3pPr marL="2105010" indent="-6315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3274" kern="1200">
                <a:solidFill>
                  <a:schemeClr val="tx2"/>
                </a:solidFill>
                <a:latin typeface="+mn-lt"/>
                <a:ea typeface="+mn-ea"/>
                <a:cs typeface="+mn-cs"/>
              </a:defRPr>
            </a:lvl3pPr>
            <a:lvl4pPr marL="2904914" indent="-5473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4pPr>
            <a:lvl5pPr marL="3746918" indent="-54730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5pPr>
            <a:lvl6pPr marL="444391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6pPr>
            <a:lvl7pPr marL="514558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7pPr>
            <a:lvl8pPr marL="584725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8pPr>
            <a:lvl9pPr marL="6548920" indent="-534673" algn="l" defTabSz="1069345" rtl="0" eaLnBrk="1" latinLnBrk="0" hangingPunct="1">
              <a:spcBef>
                <a:spcPct val="20000"/>
              </a:spcBef>
              <a:spcAft>
                <a:spcPts val="1403"/>
              </a:spcAft>
              <a:buClr>
                <a:schemeClr val="accent2"/>
              </a:buClr>
              <a:buSzPct val="92000"/>
              <a:buFont typeface="Wingdings 2" panose="05020102010507070707" pitchFamily="18" charset="2"/>
              <a:buChar char=""/>
              <a:defRPr sz="2807" kern="1200">
                <a:solidFill>
                  <a:schemeClr val="tx2"/>
                </a:solidFill>
                <a:latin typeface="+mn-lt"/>
                <a:ea typeface="+mn-ea"/>
                <a:cs typeface="+mn-cs"/>
              </a:defRPr>
            </a:lvl9pPr>
          </a:lstStyle>
          <a:p>
            <a:endParaRPr lang="cs-CZ" dirty="0">
              <a:latin typeface="Technika Light" panose="00000300000000000000" pitchFamily="2" charset="-18"/>
            </a:endParaRPr>
          </a:p>
        </p:txBody>
      </p:sp>
      <p:graphicFrame>
        <p:nvGraphicFramePr>
          <p:cNvPr id="18" name="Graf 17">
            <a:extLst>
              <a:ext uri="{FF2B5EF4-FFF2-40B4-BE49-F238E27FC236}">
                <a16:creationId xmlns:a16="http://schemas.microsoft.com/office/drawing/2014/main" id="{78BE9E88-417D-4D8A-A4E5-452787F20857}"/>
              </a:ext>
            </a:extLst>
          </p:cNvPr>
          <p:cNvGraphicFramePr/>
          <p:nvPr>
            <p:extLst>
              <p:ext uri="{D42A27DB-BD31-4B8C-83A1-F6EECF244321}">
                <p14:modId xmlns:p14="http://schemas.microsoft.com/office/powerpoint/2010/main" val="3650083675"/>
              </p:ext>
            </p:extLst>
          </p:nvPr>
        </p:nvGraphicFramePr>
        <p:xfrm>
          <a:off x="10214933" y="8833449"/>
          <a:ext cx="10115549" cy="53237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f 18">
            <a:extLst>
              <a:ext uri="{FF2B5EF4-FFF2-40B4-BE49-F238E27FC236}">
                <a16:creationId xmlns:a16="http://schemas.microsoft.com/office/drawing/2014/main" id="{EEC62DB2-C96B-4D61-A330-F1C2027BA8C7}"/>
              </a:ext>
            </a:extLst>
          </p:cNvPr>
          <p:cNvGraphicFramePr/>
          <p:nvPr>
            <p:extLst>
              <p:ext uri="{D42A27DB-BD31-4B8C-83A1-F6EECF244321}">
                <p14:modId xmlns:p14="http://schemas.microsoft.com/office/powerpoint/2010/main" val="205711381"/>
              </p:ext>
            </p:extLst>
          </p:nvPr>
        </p:nvGraphicFramePr>
        <p:xfrm>
          <a:off x="10702915" y="16234054"/>
          <a:ext cx="9831551" cy="530702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f 19">
            <a:extLst>
              <a:ext uri="{FF2B5EF4-FFF2-40B4-BE49-F238E27FC236}">
                <a16:creationId xmlns:a16="http://schemas.microsoft.com/office/drawing/2014/main" id="{2DA6E859-AB6D-49E8-8A7C-B1782F1AC674}"/>
              </a:ext>
            </a:extLst>
          </p:cNvPr>
          <p:cNvGraphicFramePr/>
          <p:nvPr>
            <p:extLst>
              <p:ext uri="{D42A27DB-BD31-4B8C-83A1-F6EECF244321}">
                <p14:modId xmlns:p14="http://schemas.microsoft.com/office/powerpoint/2010/main" val="3464879059"/>
              </p:ext>
            </p:extLst>
          </p:nvPr>
        </p:nvGraphicFramePr>
        <p:xfrm>
          <a:off x="10498930" y="23617905"/>
          <a:ext cx="9831551" cy="490495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12181263"/>
      </p:ext>
    </p:extLst>
  </p:cSld>
  <p:clrMapOvr>
    <a:masterClrMapping/>
  </p:clrMapOvr>
</p:sld>
</file>

<file path=ppt/theme/theme1.xml><?xml version="1.0" encoding="utf-8"?>
<a:theme xmlns:a="http://schemas.openxmlformats.org/drawingml/2006/main" name="Dividenda">
  <a:themeElements>
    <a:clrScheme name="Modrá">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ividenda">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a">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Dividenda</Template>
  <TotalTime>681</TotalTime>
  <Words>43</Words>
  <Application>Microsoft Office PowerPoint</Application>
  <PresentationFormat>Vlastní</PresentationFormat>
  <Paragraphs>13</Paragraphs>
  <Slides>1</Slides>
  <Notes>0</Notes>
  <HiddenSlides>0</HiddenSlides>
  <MMClips>0</MMClips>
  <ScaleCrop>false</ScaleCrop>
  <HeadingPairs>
    <vt:vector size="8" baseType="variant">
      <vt:variant>
        <vt:lpstr>Použitá písma</vt:lpstr>
      </vt:variant>
      <vt:variant>
        <vt:i4>5</vt:i4>
      </vt:variant>
      <vt:variant>
        <vt:lpstr>Motiv</vt:lpstr>
      </vt:variant>
      <vt:variant>
        <vt:i4>1</vt:i4>
      </vt:variant>
      <vt:variant>
        <vt:lpstr>Vložené servery OLE</vt:lpstr>
      </vt:variant>
      <vt:variant>
        <vt:i4>1</vt:i4>
      </vt:variant>
      <vt:variant>
        <vt:lpstr>Nadpisy snímků</vt:lpstr>
      </vt:variant>
      <vt:variant>
        <vt:i4>1</vt:i4>
      </vt:variant>
    </vt:vector>
  </HeadingPairs>
  <TitlesOfParts>
    <vt:vector size="8" baseType="lpstr">
      <vt:lpstr>Arial</vt:lpstr>
      <vt:lpstr>Calibri</vt:lpstr>
      <vt:lpstr>Gill Sans MT</vt:lpstr>
      <vt:lpstr>Technika Light</vt:lpstr>
      <vt:lpstr>Wingdings 2</vt:lpstr>
      <vt:lpstr>Dividenda</vt:lpstr>
      <vt:lpstr>CorelDRAW</vt:lpstr>
      <vt:lpstr>Diversity management organizace Masarykův ústav vyšších studií Autor: Eliška Jelínková 2016/2017 Vedoucí práce: Ing. Martin Šikýř Ph.D. Oddělení manažerských studií</vt:lpstr>
    </vt:vector>
  </TitlesOfParts>
  <Company>MegaPrint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©MegaPrint Inc. 2009</dc:description>
  <cp:lastModifiedBy>Eliška Jelínková</cp:lastModifiedBy>
  <cp:revision>36</cp:revision>
  <dcterms:created xsi:type="dcterms:W3CDTF">2008-12-04T00:20:37Z</dcterms:created>
  <dcterms:modified xsi:type="dcterms:W3CDTF">2017-05-18T14:40:07Z</dcterms:modified>
  <cp:category>Research Poster</cp:category>
</cp:coreProperties>
</file>