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240750" cy="302402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48501" autoAdjust="0"/>
  </p:normalViewPr>
  <p:slideViewPr>
    <p:cSldViewPr snapToGrid="0">
      <p:cViewPr>
        <p:scale>
          <a:sx n="41" d="100"/>
          <a:sy n="41" d="100"/>
        </p:scale>
        <p:origin x="-702" y="2160"/>
      </p:cViewPr>
      <p:guideLst>
        <p:guide orient="horz" pos="9524"/>
        <p:guide pos="66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8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BAKAL&#193;&#344;KA\Dotazn&#237;k%20A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title>
      <c:tx>
        <c:rich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r>
              <a:rPr lang="en-US" sz="1200" b="1">
                <a:latin typeface="Times New Roman" pitchFamily="18" charset="0"/>
                <a:cs typeface="Times New Roman" pitchFamily="18" charset="0"/>
              </a:rPr>
              <a:t>Znalost metod</a:t>
            </a:r>
            <a:r>
              <a:rPr lang="cs-CZ" sz="1200" b="1">
                <a:latin typeface="Times New Roman" pitchFamily="18" charset="0"/>
                <a:cs typeface="Times New Roman" pitchFamily="18" charset="0"/>
              </a:rPr>
              <a:t>y AC</a:t>
            </a:r>
            <a:endParaRPr lang="en-US" sz="1200" b="1">
              <a:latin typeface="Times New Roman" pitchFamily="18" charset="0"/>
              <a:cs typeface="Times New Roman" pitchFamily="18" charset="0"/>
            </a:endParaRP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7.1432351198035773E-2"/>
          <c:y val="0.21760112241188906"/>
          <c:w val="0.56658702692405349"/>
          <c:h val="0.71063721415887504"/>
        </c:manualLayout>
      </c:layout>
      <c:pie3DChart>
        <c:varyColors val="1"/>
        <c:ser>
          <c:idx val="0"/>
          <c:order val="0"/>
          <c:spPr>
            <a:ln>
              <a:noFill/>
            </a:ln>
          </c:spPr>
          <c:dPt>
            <c:idx val="0"/>
            <c:spPr>
              <a:solidFill>
                <a:schemeClr val="accent6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1D-48B3-9B71-E69064CAEFB8}"/>
              </c:ext>
            </c:extLst>
          </c:dPt>
          <c:dPt>
            <c:idx val="3"/>
            <c:spPr>
              <a:solidFill>
                <a:srgbClr val="4F81BD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1D-48B3-9B71-E69064CAEFB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 5 %</a:t>
                    </a:r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1D-48B3-9B71-E69064CAEFB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19 %</a:t>
                    </a:r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20-4233-B22A-979119A585C3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1D-48B3-9B71-E69064CAEFB8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76 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1D-48B3-9B71-E69064CAEFB8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1D-48B3-9B71-E69064CAEF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cs-CZ"/>
              </a:p>
            </c:tx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List1!$X$9:$AB$9</c:f>
              <c:strCache>
                <c:ptCount val="4"/>
                <c:pt idx="0">
                  <c:v>nevěděl/a co očekávat</c:v>
                </c:pt>
                <c:pt idx="1">
                  <c:v>zjištění informací přes internet</c:v>
                </c:pt>
                <c:pt idx="2">
                  <c:v>zjištění info od známých</c:v>
                </c:pt>
                <c:pt idx="3">
                  <c:v>vlastní zkušenosti</c:v>
                </c:pt>
              </c:strCache>
            </c:strRef>
          </c:cat>
          <c:val>
            <c:numRef>
              <c:f>List1!$X$10:$AB$10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C1D-48B3-9B71-E69064CAEFB8}"/>
            </c:ext>
          </c:extLst>
        </c:ser>
      </c:pie3DChart>
    </c:plotArea>
    <c:legend>
      <c:legendPos val="r"/>
      <c:legendEntry>
        <c:idx val="2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66912914867496454"/>
          <c:y val="0.33666939089244297"/>
          <c:w val="0.31070956100245578"/>
          <c:h val="0.50778395423300682"/>
        </c:manualLayout>
      </c:layout>
      <c:txPr>
        <a:bodyPr/>
        <a:lstStyle/>
        <a:p>
          <a:pPr rtl="0">
            <a:defRPr sz="1100">
              <a:latin typeface="Times New Roman" pitchFamily="18" charset="0"/>
              <a:cs typeface="Times New Roman" pitchFamily="18" charset="0"/>
            </a:defRPr>
          </a:pPr>
          <a:endParaRPr lang="cs-CZ"/>
        </a:p>
      </c:txPr>
    </c:legend>
    <c:plotVisOnly val="1"/>
    <c:dispBlanksAs val="zero"/>
  </c:chart>
  <c:spPr>
    <a:ln>
      <a:solidFill>
        <a:schemeClr val="tx1"/>
      </a:solidFill>
    </a:ln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28D0A-7924-4B11-BC75-7205048F92E3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8F653-7C34-4E4D-8518-11B5357E8B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821997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B5B9E-B4A1-47D5-993E-62CAA207608B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346325" y="1143000"/>
            <a:ext cx="21653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ADC03-BBC5-43B5-8F95-CE01002F7B5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36337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1033" rtl="0" eaLnBrk="1" latinLnBrk="0" hangingPunct="1">
      <a:defRPr sz="3243" kern="1200">
        <a:solidFill>
          <a:schemeClr val="tx1"/>
        </a:solidFill>
        <a:latin typeface="+mn-lt"/>
        <a:ea typeface="+mn-ea"/>
        <a:cs typeface="+mn-cs"/>
      </a:defRPr>
    </a:lvl1pPr>
    <a:lvl2pPr marL="1235516" algn="l" defTabSz="2471033" rtl="0" eaLnBrk="1" latinLnBrk="0" hangingPunct="1">
      <a:defRPr sz="3243" kern="1200">
        <a:solidFill>
          <a:schemeClr val="tx1"/>
        </a:solidFill>
        <a:latin typeface="+mn-lt"/>
        <a:ea typeface="+mn-ea"/>
        <a:cs typeface="+mn-cs"/>
      </a:defRPr>
    </a:lvl2pPr>
    <a:lvl3pPr marL="2471033" algn="l" defTabSz="2471033" rtl="0" eaLnBrk="1" latinLnBrk="0" hangingPunct="1">
      <a:defRPr sz="3243" kern="1200">
        <a:solidFill>
          <a:schemeClr val="tx1"/>
        </a:solidFill>
        <a:latin typeface="+mn-lt"/>
        <a:ea typeface="+mn-ea"/>
        <a:cs typeface="+mn-cs"/>
      </a:defRPr>
    </a:lvl3pPr>
    <a:lvl4pPr marL="3706549" algn="l" defTabSz="2471033" rtl="0" eaLnBrk="1" latinLnBrk="0" hangingPunct="1">
      <a:defRPr sz="3243" kern="1200">
        <a:solidFill>
          <a:schemeClr val="tx1"/>
        </a:solidFill>
        <a:latin typeface="+mn-lt"/>
        <a:ea typeface="+mn-ea"/>
        <a:cs typeface="+mn-cs"/>
      </a:defRPr>
    </a:lvl4pPr>
    <a:lvl5pPr marL="4942065" algn="l" defTabSz="2471033" rtl="0" eaLnBrk="1" latinLnBrk="0" hangingPunct="1">
      <a:defRPr sz="3243" kern="1200">
        <a:solidFill>
          <a:schemeClr val="tx1"/>
        </a:solidFill>
        <a:latin typeface="+mn-lt"/>
        <a:ea typeface="+mn-ea"/>
        <a:cs typeface="+mn-cs"/>
      </a:defRPr>
    </a:lvl5pPr>
    <a:lvl6pPr marL="6177581" algn="l" defTabSz="2471033" rtl="0" eaLnBrk="1" latinLnBrk="0" hangingPunct="1">
      <a:defRPr sz="3243" kern="1200">
        <a:solidFill>
          <a:schemeClr val="tx1"/>
        </a:solidFill>
        <a:latin typeface="+mn-lt"/>
        <a:ea typeface="+mn-ea"/>
        <a:cs typeface="+mn-cs"/>
      </a:defRPr>
    </a:lvl6pPr>
    <a:lvl7pPr marL="7413098" algn="l" defTabSz="2471033" rtl="0" eaLnBrk="1" latinLnBrk="0" hangingPunct="1">
      <a:defRPr sz="3243" kern="1200">
        <a:solidFill>
          <a:schemeClr val="tx1"/>
        </a:solidFill>
        <a:latin typeface="+mn-lt"/>
        <a:ea typeface="+mn-ea"/>
        <a:cs typeface="+mn-cs"/>
      </a:defRPr>
    </a:lvl7pPr>
    <a:lvl8pPr marL="8648614" algn="l" defTabSz="2471033" rtl="0" eaLnBrk="1" latinLnBrk="0" hangingPunct="1">
      <a:defRPr sz="3243" kern="1200">
        <a:solidFill>
          <a:schemeClr val="tx1"/>
        </a:solidFill>
        <a:latin typeface="+mn-lt"/>
        <a:ea typeface="+mn-ea"/>
        <a:cs typeface="+mn-cs"/>
      </a:defRPr>
    </a:lvl8pPr>
    <a:lvl9pPr marL="9884129" algn="l" defTabSz="2471033" rtl="0" eaLnBrk="1" latinLnBrk="0" hangingPunct="1">
      <a:defRPr sz="32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346325" y="1143000"/>
            <a:ext cx="216535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DC03-BBC5-43B5-8F95-CE01002F7B5C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925134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3056" y="4949049"/>
            <a:ext cx="18054638" cy="10528100"/>
          </a:xfrm>
        </p:spPr>
        <p:txBody>
          <a:bodyPr anchor="b"/>
          <a:lstStyle>
            <a:lvl1pPr algn="ctr">
              <a:defRPr sz="1393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55094" y="15883154"/>
            <a:ext cx="15930563" cy="7301067"/>
          </a:xfrm>
        </p:spPr>
        <p:txBody>
          <a:bodyPr/>
          <a:lstStyle>
            <a:lvl1pPr marL="0" indent="0" algn="ctr">
              <a:buNone/>
              <a:defRPr sz="5575"/>
            </a:lvl1pPr>
            <a:lvl2pPr marL="1062030" indent="0" algn="ctr">
              <a:buNone/>
              <a:defRPr sz="4646"/>
            </a:lvl2pPr>
            <a:lvl3pPr marL="2124060" indent="0" algn="ctr">
              <a:buNone/>
              <a:defRPr sz="4181"/>
            </a:lvl3pPr>
            <a:lvl4pPr marL="3186090" indent="0" algn="ctr">
              <a:buNone/>
              <a:defRPr sz="3717"/>
            </a:lvl4pPr>
            <a:lvl5pPr marL="4248120" indent="0" algn="ctr">
              <a:buNone/>
              <a:defRPr sz="3717"/>
            </a:lvl5pPr>
            <a:lvl6pPr marL="5310149" indent="0" algn="ctr">
              <a:buNone/>
              <a:defRPr sz="3717"/>
            </a:lvl6pPr>
            <a:lvl7pPr marL="6372179" indent="0" algn="ctr">
              <a:buNone/>
              <a:defRPr sz="3717"/>
            </a:lvl7pPr>
            <a:lvl8pPr marL="7434209" indent="0" algn="ctr">
              <a:buNone/>
              <a:defRPr sz="3717"/>
            </a:lvl8pPr>
            <a:lvl9pPr marL="8496239" indent="0" algn="ctr">
              <a:buNone/>
              <a:defRPr sz="3717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118377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961559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40" y="7539080"/>
            <a:ext cx="18320147" cy="12579118"/>
          </a:xfrm>
        </p:spPr>
        <p:txBody>
          <a:bodyPr anchor="b"/>
          <a:lstStyle>
            <a:lvl1pPr>
              <a:defRPr sz="1393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9240" y="20237201"/>
            <a:ext cx="18320147" cy="6615061"/>
          </a:xfrm>
        </p:spPr>
        <p:txBody>
          <a:bodyPr/>
          <a:lstStyle>
            <a:lvl1pPr marL="0" indent="0">
              <a:buNone/>
              <a:defRPr sz="5575">
                <a:solidFill>
                  <a:schemeClr val="tx1"/>
                </a:solidFill>
              </a:defRPr>
            </a:lvl1pPr>
            <a:lvl2pPr marL="1062030" indent="0">
              <a:buNone/>
              <a:defRPr sz="4646">
                <a:solidFill>
                  <a:schemeClr val="tx1">
                    <a:tint val="75000"/>
                  </a:schemeClr>
                </a:solidFill>
              </a:defRPr>
            </a:lvl2pPr>
            <a:lvl3pPr marL="2124060" indent="0">
              <a:buNone/>
              <a:defRPr sz="4181">
                <a:solidFill>
                  <a:schemeClr val="tx1">
                    <a:tint val="75000"/>
                  </a:schemeClr>
                </a:solidFill>
              </a:defRPr>
            </a:lvl3pPr>
            <a:lvl4pPr marL="3186090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4pPr>
            <a:lvl5pPr marL="4248120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5pPr>
            <a:lvl6pPr marL="5310149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6pPr>
            <a:lvl7pPr marL="6372179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7pPr>
            <a:lvl8pPr marL="7434209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8pPr>
            <a:lvl9pPr marL="8496239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72047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0301" y="8050077"/>
            <a:ext cx="9027319" cy="1918718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53130" y="8050077"/>
            <a:ext cx="9027319" cy="1918718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760852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68" y="1610022"/>
            <a:ext cx="18320147" cy="584505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71" y="7413073"/>
            <a:ext cx="8985831" cy="3633032"/>
          </a:xfrm>
        </p:spPr>
        <p:txBody>
          <a:bodyPr anchor="b"/>
          <a:lstStyle>
            <a:lvl1pPr marL="0" indent="0">
              <a:buNone/>
              <a:defRPr sz="5575" b="1"/>
            </a:lvl1pPr>
            <a:lvl2pPr marL="1062030" indent="0">
              <a:buNone/>
              <a:defRPr sz="4646" b="1"/>
            </a:lvl2pPr>
            <a:lvl3pPr marL="2124060" indent="0">
              <a:buNone/>
              <a:defRPr sz="4181" b="1"/>
            </a:lvl3pPr>
            <a:lvl4pPr marL="3186090" indent="0">
              <a:buNone/>
              <a:defRPr sz="3717" b="1"/>
            </a:lvl4pPr>
            <a:lvl5pPr marL="4248120" indent="0">
              <a:buNone/>
              <a:defRPr sz="3717" b="1"/>
            </a:lvl5pPr>
            <a:lvl6pPr marL="5310149" indent="0">
              <a:buNone/>
              <a:defRPr sz="3717" b="1"/>
            </a:lvl6pPr>
            <a:lvl7pPr marL="6372179" indent="0">
              <a:buNone/>
              <a:defRPr sz="3717" b="1"/>
            </a:lvl7pPr>
            <a:lvl8pPr marL="7434209" indent="0">
              <a:buNone/>
              <a:defRPr sz="3717" b="1"/>
            </a:lvl8pPr>
            <a:lvl9pPr marL="8496239" indent="0">
              <a:buNone/>
              <a:defRPr sz="3717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3071" y="11046105"/>
            <a:ext cx="8985831" cy="16247157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753131" y="7413073"/>
            <a:ext cx="9030085" cy="3633032"/>
          </a:xfrm>
        </p:spPr>
        <p:txBody>
          <a:bodyPr anchor="b"/>
          <a:lstStyle>
            <a:lvl1pPr marL="0" indent="0">
              <a:buNone/>
              <a:defRPr sz="5575" b="1"/>
            </a:lvl1pPr>
            <a:lvl2pPr marL="1062030" indent="0">
              <a:buNone/>
              <a:defRPr sz="4646" b="1"/>
            </a:lvl2pPr>
            <a:lvl3pPr marL="2124060" indent="0">
              <a:buNone/>
              <a:defRPr sz="4181" b="1"/>
            </a:lvl3pPr>
            <a:lvl4pPr marL="3186090" indent="0">
              <a:buNone/>
              <a:defRPr sz="3717" b="1"/>
            </a:lvl4pPr>
            <a:lvl5pPr marL="4248120" indent="0">
              <a:buNone/>
              <a:defRPr sz="3717" b="1"/>
            </a:lvl5pPr>
            <a:lvl6pPr marL="5310149" indent="0">
              <a:buNone/>
              <a:defRPr sz="3717" b="1"/>
            </a:lvl6pPr>
            <a:lvl7pPr marL="6372179" indent="0">
              <a:buNone/>
              <a:defRPr sz="3717" b="1"/>
            </a:lvl7pPr>
            <a:lvl8pPr marL="7434209" indent="0">
              <a:buNone/>
              <a:defRPr sz="3717" b="1"/>
            </a:lvl8pPr>
            <a:lvl9pPr marL="8496239" indent="0">
              <a:buNone/>
              <a:defRPr sz="3717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753131" y="11046105"/>
            <a:ext cx="9030085" cy="16247157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857303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700492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52315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68" y="2016019"/>
            <a:ext cx="6850695" cy="7056067"/>
          </a:xfrm>
        </p:spPr>
        <p:txBody>
          <a:bodyPr anchor="b"/>
          <a:lstStyle>
            <a:lvl1pPr>
              <a:defRPr sz="743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30085" y="4354048"/>
            <a:ext cx="10753130" cy="21490205"/>
          </a:xfrm>
        </p:spPr>
        <p:txBody>
          <a:bodyPr/>
          <a:lstStyle>
            <a:lvl1pPr>
              <a:defRPr sz="7433"/>
            </a:lvl1pPr>
            <a:lvl2pPr>
              <a:defRPr sz="6504"/>
            </a:lvl2pPr>
            <a:lvl3pPr>
              <a:defRPr sz="5575"/>
            </a:lvl3pPr>
            <a:lvl4pPr>
              <a:defRPr sz="4646"/>
            </a:lvl4pPr>
            <a:lvl5pPr>
              <a:defRPr sz="4646"/>
            </a:lvl5pPr>
            <a:lvl6pPr>
              <a:defRPr sz="4646"/>
            </a:lvl6pPr>
            <a:lvl7pPr>
              <a:defRPr sz="4646"/>
            </a:lvl7pPr>
            <a:lvl8pPr>
              <a:defRPr sz="4646"/>
            </a:lvl8pPr>
            <a:lvl9pPr>
              <a:defRPr sz="4646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3068" y="9072087"/>
            <a:ext cx="6850695" cy="16807162"/>
          </a:xfrm>
        </p:spPr>
        <p:txBody>
          <a:bodyPr/>
          <a:lstStyle>
            <a:lvl1pPr marL="0" indent="0">
              <a:buNone/>
              <a:defRPr sz="3717"/>
            </a:lvl1pPr>
            <a:lvl2pPr marL="1062030" indent="0">
              <a:buNone/>
              <a:defRPr sz="3252"/>
            </a:lvl2pPr>
            <a:lvl3pPr marL="2124060" indent="0">
              <a:buNone/>
              <a:defRPr sz="2787"/>
            </a:lvl3pPr>
            <a:lvl4pPr marL="3186090" indent="0">
              <a:buNone/>
              <a:defRPr sz="2323"/>
            </a:lvl4pPr>
            <a:lvl5pPr marL="4248120" indent="0">
              <a:buNone/>
              <a:defRPr sz="2323"/>
            </a:lvl5pPr>
            <a:lvl6pPr marL="5310149" indent="0">
              <a:buNone/>
              <a:defRPr sz="2323"/>
            </a:lvl6pPr>
            <a:lvl7pPr marL="6372179" indent="0">
              <a:buNone/>
              <a:defRPr sz="2323"/>
            </a:lvl7pPr>
            <a:lvl8pPr marL="7434209" indent="0">
              <a:buNone/>
              <a:defRPr sz="2323"/>
            </a:lvl8pPr>
            <a:lvl9pPr marL="8496239" indent="0">
              <a:buNone/>
              <a:defRPr sz="2323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089971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68" y="2016019"/>
            <a:ext cx="6850695" cy="7056067"/>
          </a:xfrm>
        </p:spPr>
        <p:txBody>
          <a:bodyPr anchor="b"/>
          <a:lstStyle>
            <a:lvl1pPr>
              <a:defRPr sz="743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30085" y="4354048"/>
            <a:ext cx="10753130" cy="21490205"/>
          </a:xfrm>
        </p:spPr>
        <p:txBody>
          <a:bodyPr anchor="t"/>
          <a:lstStyle>
            <a:lvl1pPr marL="0" indent="0">
              <a:buNone/>
              <a:defRPr sz="7433"/>
            </a:lvl1pPr>
            <a:lvl2pPr marL="1062030" indent="0">
              <a:buNone/>
              <a:defRPr sz="6504"/>
            </a:lvl2pPr>
            <a:lvl3pPr marL="2124060" indent="0">
              <a:buNone/>
              <a:defRPr sz="5575"/>
            </a:lvl3pPr>
            <a:lvl4pPr marL="3186090" indent="0">
              <a:buNone/>
              <a:defRPr sz="4646"/>
            </a:lvl4pPr>
            <a:lvl5pPr marL="4248120" indent="0">
              <a:buNone/>
              <a:defRPr sz="4646"/>
            </a:lvl5pPr>
            <a:lvl6pPr marL="5310149" indent="0">
              <a:buNone/>
              <a:defRPr sz="4646"/>
            </a:lvl6pPr>
            <a:lvl7pPr marL="6372179" indent="0">
              <a:buNone/>
              <a:defRPr sz="4646"/>
            </a:lvl7pPr>
            <a:lvl8pPr marL="7434209" indent="0">
              <a:buNone/>
              <a:defRPr sz="4646"/>
            </a:lvl8pPr>
            <a:lvl9pPr marL="8496239" indent="0">
              <a:buNone/>
              <a:defRPr sz="4646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3068" y="9072087"/>
            <a:ext cx="6850695" cy="16807162"/>
          </a:xfrm>
        </p:spPr>
        <p:txBody>
          <a:bodyPr/>
          <a:lstStyle>
            <a:lvl1pPr marL="0" indent="0">
              <a:buNone/>
              <a:defRPr sz="3717"/>
            </a:lvl1pPr>
            <a:lvl2pPr marL="1062030" indent="0">
              <a:buNone/>
              <a:defRPr sz="3252"/>
            </a:lvl2pPr>
            <a:lvl3pPr marL="2124060" indent="0">
              <a:buNone/>
              <a:defRPr sz="2787"/>
            </a:lvl3pPr>
            <a:lvl4pPr marL="3186090" indent="0">
              <a:buNone/>
              <a:defRPr sz="2323"/>
            </a:lvl4pPr>
            <a:lvl5pPr marL="4248120" indent="0">
              <a:buNone/>
              <a:defRPr sz="2323"/>
            </a:lvl5pPr>
            <a:lvl6pPr marL="5310149" indent="0">
              <a:buNone/>
              <a:defRPr sz="2323"/>
            </a:lvl6pPr>
            <a:lvl7pPr marL="6372179" indent="0">
              <a:buNone/>
              <a:defRPr sz="2323"/>
            </a:lvl7pPr>
            <a:lvl8pPr marL="7434209" indent="0">
              <a:buNone/>
              <a:defRPr sz="2323"/>
            </a:lvl8pPr>
            <a:lvl9pPr marL="8496239" indent="0">
              <a:buNone/>
              <a:defRPr sz="2323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934847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84701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00413" y="1610015"/>
            <a:ext cx="4580037" cy="25627246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60303" y="1610015"/>
            <a:ext cx="13474601" cy="25627246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29064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0302" y="1610022"/>
            <a:ext cx="18320147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302" y="8050077"/>
            <a:ext cx="18320147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60301" y="28028274"/>
            <a:ext cx="4779169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40E5-0CB3-485F-968B-5AF1AB2E521C}" type="datetimeFigureOut">
              <a:rPr lang="cs-CZ" smtClean="0"/>
              <a:pPr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35999" y="28028274"/>
            <a:ext cx="716875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7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001280" y="28028274"/>
            <a:ext cx="4779169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59138-10BC-4207-A843-72C373AFA08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8604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24060" rtl="0" eaLnBrk="1" latinLnBrk="0" hangingPunct="1">
        <a:lnSpc>
          <a:spcPct val="90000"/>
        </a:lnSpc>
        <a:spcBef>
          <a:spcPct val="0"/>
        </a:spcBef>
        <a:buNone/>
        <a:defRPr sz="102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1015" indent="-531015" algn="l" defTabSz="2124060" rtl="0" eaLnBrk="1" latinLnBrk="0" hangingPunct="1">
        <a:lnSpc>
          <a:spcPct val="90000"/>
        </a:lnSpc>
        <a:spcBef>
          <a:spcPts val="2323"/>
        </a:spcBef>
        <a:buFont typeface="Arial" panose="020B0604020202020204" pitchFamily="34" charset="0"/>
        <a:buChar char="•"/>
        <a:defRPr sz="6504" kern="1200">
          <a:solidFill>
            <a:schemeClr val="tx1"/>
          </a:solidFill>
          <a:latin typeface="+mn-lt"/>
          <a:ea typeface="+mn-ea"/>
          <a:cs typeface="+mn-cs"/>
        </a:defRPr>
      </a:lvl1pPr>
      <a:lvl2pPr marL="1593045" indent="-531015" algn="l" defTabSz="2124060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5575" kern="1200">
          <a:solidFill>
            <a:schemeClr val="tx1"/>
          </a:solidFill>
          <a:latin typeface="+mn-lt"/>
          <a:ea typeface="+mn-ea"/>
          <a:cs typeface="+mn-cs"/>
        </a:defRPr>
      </a:lvl2pPr>
      <a:lvl3pPr marL="2655075" indent="-531015" algn="l" defTabSz="2124060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4646" kern="1200">
          <a:solidFill>
            <a:schemeClr val="tx1"/>
          </a:solidFill>
          <a:latin typeface="+mn-lt"/>
          <a:ea typeface="+mn-ea"/>
          <a:cs typeface="+mn-cs"/>
        </a:defRPr>
      </a:lvl3pPr>
      <a:lvl4pPr marL="3717105" indent="-531015" algn="l" defTabSz="2124060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4181" kern="1200">
          <a:solidFill>
            <a:schemeClr val="tx1"/>
          </a:solidFill>
          <a:latin typeface="+mn-lt"/>
          <a:ea typeface="+mn-ea"/>
          <a:cs typeface="+mn-cs"/>
        </a:defRPr>
      </a:lvl4pPr>
      <a:lvl5pPr marL="4779134" indent="-531015" algn="l" defTabSz="2124060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4181" kern="1200">
          <a:solidFill>
            <a:schemeClr val="tx1"/>
          </a:solidFill>
          <a:latin typeface="+mn-lt"/>
          <a:ea typeface="+mn-ea"/>
          <a:cs typeface="+mn-cs"/>
        </a:defRPr>
      </a:lvl5pPr>
      <a:lvl6pPr marL="5841164" indent="-531015" algn="l" defTabSz="2124060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4181" kern="1200">
          <a:solidFill>
            <a:schemeClr val="tx1"/>
          </a:solidFill>
          <a:latin typeface="+mn-lt"/>
          <a:ea typeface="+mn-ea"/>
          <a:cs typeface="+mn-cs"/>
        </a:defRPr>
      </a:lvl6pPr>
      <a:lvl7pPr marL="6903194" indent="-531015" algn="l" defTabSz="2124060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4181" kern="1200">
          <a:solidFill>
            <a:schemeClr val="tx1"/>
          </a:solidFill>
          <a:latin typeface="+mn-lt"/>
          <a:ea typeface="+mn-ea"/>
          <a:cs typeface="+mn-cs"/>
        </a:defRPr>
      </a:lvl7pPr>
      <a:lvl8pPr marL="7965224" indent="-531015" algn="l" defTabSz="2124060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4181" kern="1200">
          <a:solidFill>
            <a:schemeClr val="tx1"/>
          </a:solidFill>
          <a:latin typeface="+mn-lt"/>
          <a:ea typeface="+mn-ea"/>
          <a:cs typeface="+mn-cs"/>
        </a:defRPr>
      </a:lvl8pPr>
      <a:lvl9pPr marL="9027254" indent="-531015" algn="l" defTabSz="2124060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418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24060" rtl="0" eaLnBrk="1" latinLnBrk="0" hangingPunct="1">
        <a:defRPr sz="4181" kern="1200">
          <a:solidFill>
            <a:schemeClr val="tx1"/>
          </a:solidFill>
          <a:latin typeface="+mn-lt"/>
          <a:ea typeface="+mn-ea"/>
          <a:cs typeface="+mn-cs"/>
        </a:defRPr>
      </a:lvl1pPr>
      <a:lvl2pPr marL="1062030" algn="l" defTabSz="2124060" rtl="0" eaLnBrk="1" latinLnBrk="0" hangingPunct="1">
        <a:defRPr sz="4181" kern="1200">
          <a:solidFill>
            <a:schemeClr val="tx1"/>
          </a:solidFill>
          <a:latin typeface="+mn-lt"/>
          <a:ea typeface="+mn-ea"/>
          <a:cs typeface="+mn-cs"/>
        </a:defRPr>
      </a:lvl2pPr>
      <a:lvl3pPr marL="2124060" algn="l" defTabSz="2124060" rtl="0" eaLnBrk="1" latinLnBrk="0" hangingPunct="1">
        <a:defRPr sz="4181" kern="1200">
          <a:solidFill>
            <a:schemeClr val="tx1"/>
          </a:solidFill>
          <a:latin typeface="+mn-lt"/>
          <a:ea typeface="+mn-ea"/>
          <a:cs typeface="+mn-cs"/>
        </a:defRPr>
      </a:lvl3pPr>
      <a:lvl4pPr marL="3186090" algn="l" defTabSz="2124060" rtl="0" eaLnBrk="1" latinLnBrk="0" hangingPunct="1">
        <a:defRPr sz="4181" kern="1200">
          <a:solidFill>
            <a:schemeClr val="tx1"/>
          </a:solidFill>
          <a:latin typeface="+mn-lt"/>
          <a:ea typeface="+mn-ea"/>
          <a:cs typeface="+mn-cs"/>
        </a:defRPr>
      </a:lvl4pPr>
      <a:lvl5pPr marL="4248120" algn="l" defTabSz="2124060" rtl="0" eaLnBrk="1" latinLnBrk="0" hangingPunct="1">
        <a:defRPr sz="4181" kern="1200">
          <a:solidFill>
            <a:schemeClr val="tx1"/>
          </a:solidFill>
          <a:latin typeface="+mn-lt"/>
          <a:ea typeface="+mn-ea"/>
          <a:cs typeface="+mn-cs"/>
        </a:defRPr>
      </a:lvl5pPr>
      <a:lvl6pPr marL="5310149" algn="l" defTabSz="2124060" rtl="0" eaLnBrk="1" latinLnBrk="0" hangingPunct="1">
        <a:defRPr sz="4181" kern="1200">
          <a:solidFill>
            <a:schemeClr val="tx1"/>
          </a:solidFill>
          <a:latin typeface="+mn-lt"/>
          <a:ea typeface="+mn-ea"/>
          <a:cs typeface="+mn-cs"/>
        </a:defRPr>
      </a:lvl6pPr>
      <a:lvl7pPr marL="6372179" algn="l" defTabSz="2124060" rtl="0" eaLnBrk="1" latinLnBrk="0" hangingPunct="1">
        <a:defRPr sz="4181" kern="1200">
          <a:solidFill>
            <a:schemeClr val="tx1"/>
          </a:solidFill>
          <a:latin typeface="+mn-lt"/>
          <a:ea typeface="+mn-ea"/>
          <a:cs typeface="+mn-cs"/>
        </a:defRPr>
      </a:lvl7pPr>
      <a:lvl8pPr marL="7434209" algn="l" defTabSz="2124060" rtl="0" eaLnBrk="1" latinLnBrk="0" hangingPunct="1">
        <a:defRPr sz="4181" kern="1200">
          <a:solidFill>
            <a:schemeClr val="tx1"/>
          </a:solidFill>
          <a:latin typeface="+mn-lt"/>
          <a:ea typeface="+mn-ea"/>
          <a:cs typeface="+mn-cs"/>
        </a:defRPr>
      </a:lvl8pPr>
      <a:lvl9pPr marL="8496239" algn="l" defTabSz="2124060" rtl="0" eaLnBrk="1" latinLnBrk="0" hangingPunct="1">
        <a:defRPr sz="41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881114" y="1328057"/>
            <a:ext cx="17483803" cy="3135086"/>
          </a:xfrm>
        </p:spPr>
        <p:txBody>
          <a:bodyPr>
            <a:normAutofit/>
          </a:bodyPr>
          <a:lstStyle/>
          <a:p>
            <a:pPr algn="ctr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4431" b="1" dirty="0">
                <a:latin typeface="Technika" panose="00000500000000000000" pitchFamily="2" charset="-18"/>
                <a:cs typeface="Times New Roman" panose="02020603050405020304" pitchFamily="18" charset="0"/>
              </a:rPr>
              <a:t>Posouzení efektivity </a:t>
            </a:r>
            <a:r>
              <a:rPr lang="cs-CZ" sz="4431" b="1" dirty="0" err="1">
                <a:latin typeface="Technika" panose="00000500000000000000" pitchFamily="2" charset="-18"/>
                <a:cs typeface="Times New Roman" panose="02020603050405020304" pitchFamily="18" charset="0"/>
              </a:rPr>
              <a:t>Assessment</a:t>
            </a:r>
            <a:r>
              <a:rPr lang="cs-CZ" sz="4431" b="1" dirty="0">
                <a:latin typeface="Technika" panose="00000500000000000000" pitchFamily="2" charset="-18"/>
                <a:cs typeface="Times New Roman" panose="02020603050405020304" pitchFamily="18" charset="0"/>
              </a:rPr>
              <a:t> Centra jako výběrové metody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1237129" y="4377587"/>
            <a:ext cx="9364968" cy="13322584"/>
          </a:xfrm>
          <a:ln>
            <a:solidFill>
              <a:schemeClr val="bg1"/>
            </a:solidFill>
          </a:ln>
        </p:spPr>
        <p:txBody>
          <a:bodyPr anchor="t">
            <a:normAutofit fontScale="25000" lnSpcReduction="20000"/>
          </a:bodyPr>
          <a:lstStyle/>
          <a:p>
            <a:r>
              <a:rPr lang="cs-CZ" sz="9600" dirty="0" smtClean="0">
                <a:latin typeface="Technika" panose="00000500000000000000" pitchFamily="2" charset="-18"/>
                <a:cs typeface="Times New Roman" panose="02020603050405020304" pitchFamily="18" charset="0"/>
              </a:rPr>
              <a:t>Abstrakt</a:t>
            </a:r>
            <a:br>
              <a:rPr lang="cs-CZ" sz="9600" dirty="0" smtClean="0">
                <a:latin typeface="Technika" panose="00000500000000000000" pitchFamily="2" charset="-18"/>
                <a:cs typeface="Times New Roman" panose="02020603050405020304" pitchFamily="18" charset="0"/>
              </a:rPr>
            </a:br>
            <a:endParaRPr lang="cs-CZ" sz="9600" dirty="0">
              <a:latin typeface="Technika" panose="00000500000000000000" pitchFamily="2" charset="-18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cs-CZ" sz="6800" b="0" dirty="0">
                <a:latin typeface="Technika" panose="00000500000000000000" pitchFamily="2" charset="-18"/>
              </a:rPr>
              <a:t>Práce se zabývá výběrovou metodou </a:t>
            </a:r>
            <a:r>
              <a:rPr lang="cs-CZ" sz="6800" b="0" dirty="0" err="1">
                <a:latin typeface="Technika" panose="00000500000000000000" pitchFamily="2" charset="-18"/>
              </a:rPr>
              <a:t>Assessment</a:t>
            </a:r>
            <a:r>
              <a:rPr lang="cs-CZ" sz="6800" b="0" dirty="0">
                <a:latin typeface="Technika" panose="00000500000000000000" pitchFamily="2" charset="-18"/>
              </a:rPr>
              <a:t> Centrum (dále jen „AC“), která je v současné době velice populární. Popsány jsou charakteristické rysy, možnosti využití, modelové situace a chyby, kterým je vhodné se vyvarovat. Následuje postup, jak správně vytvářet kvalitní AC včetně časové náročnosti. 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cs-CZ" sz="6800" b="0" dirty="0">
                <a:latin typeface="Technika" panose="00000500000000000000" pitchFamily="2" charset="-18"/>
              </a:rPr>
              <a:t>Tyto teoretické poznatky jsou dále v praktické části implementovány na konkrétním příkladu pozice vedoucí obchodní skupiny ve firmě </a:t>
            </a:r>
            <a:r>
              <a:rPr lang="cs-CZ" sz="6800" b="0" dirty="0" err="1">
                <a:latin typeface="Technika" panose="00000500000000000000" pitchFamily="2" charset="-18"/>
              </a:rPr>
              <a:t>Provident</a:t>
            </a:r>
            <a:r>
              <a:rPr lang="cs-CZ" sz="6800" b="0" dirty="0">
                <a:latin typeface="Technika" panose="00000500000000000000" pitchFamily="2" charset="-18"/>
              </a:rPr>
              <a:t> </a:t>
            </a:r>
            <a:r>
              <a:rPr lang="cs-CZ" sz="6800" b="0" dirty="0" err="1">
                <a:latin typeface="Technika" panose="00000500000000000000" pitchFamily="2" charset="-18"/>
              </a:rPr>
              <a:t>Financial</a:t>
            </a:r>
            <a:r>
              <a:rPr lang="cs-CZ" sz="6800" b="0" dirty="0">
                <a:latin typeface="Technika" panose="00000500000000000000" pitchFamily="2" charset="-18"/>
              </a:rPr>
              <a:t>, s. r. o. Nejprve byla provedena analýza veškerých interních dokumentů souvisejících s AC. Na základě popisu pracovní pozice byla posouzena správnost zvolených kompetencí. Ty by měly být zjišťovány pomocí validních metod, které byly zhodnoceny. Celkový proces organizace byl posuzován s ohledem na etiku a další pravidla. Kalkulace potvrdila ekonomickou výhodnost této metody.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cs-CZ" sz="6800" b="0" dirty="0">
                <a:latin typeface="Technika" panose="00000500000000000000" pitchFamily="2" charset="-18"/>
              </a:rPr>
              <a:t>Závěrem jsou zdůrazněny nedostatky a návrh na jejich zlepšení. Mezi ty patří zejména optimalizace kompetencí a záznamových archů, poskytnutí zpětné vazby uchazečům a příprava osnov školení pro hodnotitele.</a:t>
            </a:r>
          </a:p>
          <a:p>
            <a:pPr lvl="0"/>
            <a:endParaRPr lang="cs-CZ" sz="9600" dirty="0" smtClean="0">
              <a:latin typeface="Technika" panose="00000500000000000000" pitchFamily="2" charset="-18"/>
              <a:cs typeface="Times New Roman" panose="02020603050405020304" pitchFamily="18" charset="0"/>
            </a:endParaRPr>
          </a:p>
          <a:p>
            <a:pPr lvl="0"/>
            <a:r>
              <a:rPr lang="cs-CZ" sz="9600" dirty="0" err="1" smtClean="0">
                <a:latin typeface="Technika" panose="00000500000000000000" pitchFamily="2" charset="-18"/>
                <a:cs typeface="Times New Roman" panose="02020603050405020304" pitchFamily="18" charset="0"/>
              </a:rPr>
              <a:t>English</a:t>
            </a:r>
            <a:r>
              <a:rPr lang="cs-CZ" sz="9600" dirty="0" smtClean="0">
                <a:latin typeface="Technika" panose="00000500000000000000" pitchFamily="2" charset="-18"/>
                <a:cs typeface="Times New Roman" panose="02020603050405020304" pitchFamily="18" charset="0"/>
              </a:rPr>
              <a:t> </a:t>
            </a:r>
            <a:r>
              <a:rPr lang="cs-CZ" sz="9600" dirty="0" err="1">
                <a:latin typeface="Technika" panose="00000500000000000000" pitchFamily="2" charset="-18"/>
                <a:cs typeface="Times New Roman" panose="02020603050405020304" pitchFamily="18" charset="0"/>
              </a:rPr>
              <a:t>summary</a:t>
            </a:r>
            <a:r>
              <a:rPr lang="cs-CZ" sz="9600" dirty="0">
                <a:latin typeface="Technika" panose="00000500000000000000" pitchFamily="2" charset="-18"/>
                <a:cs typeface="Times New Roman" panose="02020603050405020304" pitchFamily="18" charset="0"/>
              </a:rPr>
              <a:t> </a:t>
            </a:r>
            <a:endParaRPr lang="cs-CZ" sz="9600" dirty="0" smtClean="0">
              <a:latin typeface="Technika" panose="00000500000000000000" pitchFamily="2" charset="-18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</a:pP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thesis </a:t>
            </a:r>
            <a:r>
              <a:rPr lang="cs-CZ" sz="6800" b="0" dirty="0" err="1" smtClean="0">
                <a:latin typeface="Technika" panose="00000500000000000000" pitchFamily="2" charset="-18"/>
              </a:rPr>
              <a:t>is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concerning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an</a:t>
            </a:r>
            <a:r>
              <a:rPr lang="cs-CZ" sz="6800" b="0" dirty="0" smtClean="0">
                <a:latin typeface="Technika" panose="00000500000000000000" pitchFamily="2" charset="-18"/>
              </a:rPr>
              <a:t> Assessment Centre </a:t>
            </a:r>
            <a:r>
              <a:rPr lang="cs-CZ" sz="6800" b="0" dirty="0" err="1" smtClean="0">
                <a:latin typeface="Technika" panose="00000500000000000000" pitchFamily="2" charset="-18"/>
              </a:rPr>
              <a:t>selection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method</a:t>
            </a:r>
            <a:r>
              <a:rPr lang="cs-CZ" sz="6800" b="0" dirty="0" smtClean="0">
                <a:latin typeface="Technika" panose="00000500000000000000" pitchFamily="2" charset="-18"/>
              </a:rPr>
              <a:t> (</a:t>
            </a:r>
            <a:r>
              <a:rPr lang="cs-CZ" sz="6800" b="0" dirty="0" err="1" smtClean="0">
                <a:latin typeface="Technika" panose="00000500000000000000" pitchFamily="2" charset="-18"/>
              </a:rPr>
              <a:t>hereinafter</a:t>
            </a:r>
            <a:r>
              <a:rPr lang="cs-CZ" sz="6800" b="0" dirty="0" smtClean="0">
                <a:latin typeface="Technika" panose="00000500000000000000" pitchFamily="2" charset="-18"/>
              </a:rPr>
              <a:t> "AC") </a:t>
            </a:r>
            <a:r>
              <a:rPr lang="cs-CZ" sz="6800" b="0" dirty="0" err="1" smtClean="0">
                <a:latin typeface="Technika" panose="00000500000000000000" pitchFamily="2" charset="-18"/>
              </a:rPr>
              <a:t>which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is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currently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very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popular</a:t>
            </a:r>
            <a:r>
              <a:rPr lang="cs-CZ" sz="6800" b="0" dirty="0" smtClean="0">
                <a:latin typeface="Technika" panose="00000500000000000000" pitchFamily="2" charset="-18"/>
              </a:rPr>
              <a:t>. </a:t>
            </a:r>
            <a:r>
              <a:rPr lang="cs-CZ" sz="6800" b="0" dirty="0" err="1" smtClean="0">
                <a:latin typeface="Technika" panose="00000500000000000000" pitchFamily="2" charset="-18"/>
              </a:rPr>
              <a:t>It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describes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characteristic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features</a:t>
            </a:r>
            <a:r>
              <a:rPr lang="cs-CZ" sz="6800" b="0" dirty="0" smtClean="0">
                <a:latin typeface="Technika" panose="00000500000000000000" pitchFamily="2" charset="-18"/>
              </a:rPr>
              <a:t>, </a:t>
            </a:r>
            <a:r>
              <a:rPr lang="cs-CZ" sz="6800" b="0" dirty="0" err="1" smtClean="0">
                <a:latin typeface="Technika" panose="00000500000000000000" pitchFamily="2" charset="-18"/>
              </a:rPr>
              <a:t>implementation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possibilities</a:t>
            </a:r>
            <a:r>
              <a:rPr lang="cs-CZ" sz="6800" b="0" dirty="0" smtClean="0">
                <a:latin typeface="Technika" panose="00000500000000000000" pitchFamily="2" charset="-18"/>
              </a:rPr>
              <a:t>, model </a:t>
            </a:r>
            <a:r>
              <a:rPr lang="cs-CZ" sz="6800" b="0" dirty="0" err="1" smtClean="0">
                <a:latin typeface="Technika" panose="00000500000000000000" pitchFamily="2" charset="-18"/>
              </a:rPr>
              <a:t>situations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and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mistakes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which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should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be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avoided</a:t>
            </a:r>
            <a:r>
              <a:rPr lang="cs-CZ" sz="6800" b="0" dirty="0" smtClean="0">
                <a:latin typeface="Technika" panose="00000500000000000000" pitchFamily="2" charset="-18"/>
              </a:rPr>
              <a:t>. </a:t>
            </a:r>
            <a:r>
              <a:rPr lang="cs-CZ" sz="6800" b="0" dirty="0" err="1" smtClean="0">
                <a:latin typeface="Technika" panose="00000500000000000000" pitchFamily="2" charset="-18"/>
              </a:rPr>
              <a:t>Furthermore</a:t>
            </a:r>
            <a:r>
              <a:rPr lang="cs-CZ" sz="6800" b="0" dirty="0" smtClean="0">
                <a:latin typeface="Technika" panose="00000500000000000000" pitchFamily="2" charset="-18"/>
              </a:rPr>
              <a:t>, </a:t>
            </a:r>
            <a:r>
              <a:rPr lang="cs-CZ" sz="6800" b="0" dirty="0" err="1" smtClean="0">
                <a:latin typeface="Technika" panose="00000500000000000000" pitchFamily="2" charset="-18"/>
              </a:rPr>
              <a:t>there</a:t>
            </a:r>
            <a:r>
              <a:rPr lang="cs-CZ" sz="6800" b="0" dirty="0" smtClean="0">
                <a:latin typeface="Technika" panose="00000500000000000000" pitchFamily="2" charset="-18"/>
              </a:rPr>
              <a:t> are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instructions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how</a:t>
            </a:r>
            <a:r>
              <a:rPr lang="cs-CZ" sz="6800" b="0" dirty="0" smtClean="0">
                <a:latin typeface="Technika" panose="00000500000000000000" pitchFamily="2" charset="-18"/>
              </a:rPr>
              <a:t> to </a:t>
            </a:r>
            <a:r>
              <a:rPr lang="cs-CZ" sz="6800" b="0" dirty="0" err="1" smtClean="0">
                <a:latin typeface="Technika" panose="00000500000000000000" pitchFamily="2" charset="-18"/>
              </a:rPr>
              <a:t>create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quality</a:t>
            </a:r>
            <a:r>
              <a:rPr lang="cs-CZ" sz="6800" b="0" dirty="0" smtClean="0">
                <a:latin typeface="Technika" panose="00000500000000000000" pitchFamily="2" charset="-18"/>
              </a:rPr>
              <a:t> AC </a:t>
            </a:r>
            <a:r>
              <a:rPr lang="cs-CZ" sz="6800" b="0" dirty="0" err="1" smtClean="0">
                <a:latin typeface="Technika" panose="00000500000000000000" pitchFamily="2" charset="-18"/>
              </a:rPr>
              <a:t>including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time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demands</a:t>
            </a:r>
            <a:r>
              <a:rPr lang="cs-CZ" sz="6800" b="0" dirty="0" smtClean="0">
                <a:latin typeface="Technika" panose="00000500000000000000" pitchFamily="2" charset="-18"/>
              </a:rPr>
              <a:t>. </a:t>
            </a:r>
            <a:br>
              <a:rPr lang="cs-CZ" sz="6800" b="0" dirty="0" smtClean="0">
                <a:latin typeface="Technika" panose="00000500000000000000" pitchFamily="2" charset="-18"/>
              </a:rPr>
            </a:b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theoretical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knowledge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is</a:t>
            </a:r>
            <a:r>
              <a:rPr lang="cs-CZ" sz="6800" b="0" dirty="0" smtClean="0">
                <a:latin typeface="Technika" panose="00000500000000000000" pitchFamily="2" charset="-18"/>
              </a:rPr>
              <a:t> in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practical</a:t>
            </a:r>
            <a:r>
              <a:rPr lang="cs-CZ" sz="6800" b="0" dirty="0" smtClean="0">
                <a:latin typeface="Technika" panose="00000500000000000000" pitchFamily="2" charset="-18"/>
              </a:rPr>
              <a:t> part </a:t>
            </a:r>
            <a:r>
              <a:rPr lang="cs-CZ" sz="6800" b="0" dirty="0" err="1" smtClean="0">
                <a:latin typeface="Technika" panose="00000500000000000000" pitchFamily="2" charset="-18"/>
              </a:rPr>
              <a:t>implemented</a:t>
            </a:r>
            <a:r>
              <a:rPr lang="cs-CZ" sz="6800" b="0" dirty="0" smtClean="0">
                <a:latin typeface="Technika" panose="00000500000000000000" pitchFamily="2" charset="-18"/>
              </a:rPr>
              <a:t> on a </a:t>
            </a:r>
            <a:r>
              <a:rPr lang="cs-CZ" sz="6800" b="0" dirty="0" err="1" smtClean="0">
                <a:latin typeface="Technika" panose="00000500000000000000" pitchFamily="2" charset="-18"/>
              </a:rPr>
              <a:t>specific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example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smtClean="0">
                <a:latin typeface="Technika" panose="00000500000000000000" pitchFamily="2" charset="-18"/>
              </a:rPr>
              <a:t/>
            </a:r>
            <a:br>
              <a:rPr lang="cs-CZ" sz="6800" b="0" dirty="0" smtClean="0">
                <a:latin typeface="Technika" panose="00000500000000000000" pitchFamily="2" charset="-18"/>
              </a:rPr>
            </a:br>
            <a:r>
              <a:rPr lang="cs-CZ" sz="6800" b="0" dirty="0" err="1" smtClean="0">
                <a:latin typeface="Technika" panose="00000500000000000000" pitchFamily="2" charset="-18"/>
              </a:rPr>
              <a:t>of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smtClean="0">
                <a:latin typeface="Technika" panose="00000500000000000000" pitchFamily="2" charset="-18"/>
              </a:rPr>
              <a:t>a </a:t>
            </a:r>
            <a:r>
              <a:rPr lang="cs-CZ" sz="6800" b="0" dirty="0" err="1" smtClean="0">
                <a:latin typeface="Technika" panose="00000500000000000000" pitchFamily="2" charset="-18"/>
              </a:rPr>
              <a:t>position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of</a:t>
            </a:r>
            <a:r>
              <a:rPr lang="cs-CZ" sz="6800" b="0" dirty="0" smtClean="0">
                <a:latin typeface="Technika" panose="00000500000000000000" pitchFamily="2" charset="-18"/>
              </a:rPr>
              <a:t> a Leader </a:t>
            </a:r>
            <a:r>
              <a:rPr lang="cs-CZ" sz="6800" b="0" dirty="0" err="1" smtClean="0">
                <a:latin typeface="Technika" panose="00000500000000000000" pitchFamily="2" charset="-18"/>
              </a:rPr>
              <a:t>of</a:t>
            </a:r>
            <a:r>
              <a:rPr lang="cs-CZ" sz="6800" b="0" dirty="0" smtClean="0">
                <a:latin typeface="Technika" panose="00000500000000000000" pitchFamily="2" charset="-18"/>
              </a:rPr>
              <a:t> a Business </a:t>
            </a:r>
            <a:r>
              <a:rPr lang="cs-CZ" sz="6800" b="0" dirty="0" err="1" smtClean="0">
                <a:latin typeface="Technika" panose="00000500000000000000" pitchFamily="2" charset="-18"/>
              </a:rPr>
              <a:t>Group</a:t>
            </a:r>
            <a:r>
              <a:rPr lang="cs-CZ" sz="6800" b="0" dirty="0" smtClean="0">
                <a:latin typeface="Technika" panose="00000500000000000000" pitchFamily="2" charset="-18"/>
              </a:rPr>
              <a:t> in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company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Provident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Financial</a:t>
            </a:r>
            <a:r>
              <a:rPr lang="cs-CZ" sz="6800" b="0" dirty="0" smtClean="0">
                <a:latin typeface="Technika" panose="00000500000000000000" pitchFamily="2" charset="-18"/>
              </a:rPr>
              <a:t> s.r.o. </a:t>
            </a:r>
            <a:r>
              <a:rPr lang="cs-CZ" sz="6800" b="0" dirty="0" err="1" smtClean="0">
                <a:latin typeface="Technika" panose="00000500000000000000" pitchFamily="2" charset="-18"/>
              </a:rPr>
              <a:t>Firstly</a:t>
            </a:r>
            <a:r>
              <a:rPr lang="cs-CZ" sz="6800" b="0" dirty="0" smtClean="0">
                <a:latin typeface="Technika" panose="00000500000000000000" pitchFamily="2" charset="-18"/>
              </a:rPr>
              <a:t>,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analysis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of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all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internal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documents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concerning</a:t>
            </a:r>
            <a:r>
              <a:rPr lang="cs-CZ" sz="6800" b="0" dirty="0" smtClean="0">
                <a:latin typeface="Technika" panose="00000500000000000000" pitchFamily="2" charset="-18"/>
              </a:rPr>
              <a:t> AC </a:t>
            </a:r>
            <a:r>
              <a:rPr lang="cs-CZ" sz="6800" b="0" dirty="0" err="1" smtClean="0">
                <a:latin typeface="Technika" panose="00000500000000000000" pitchFamily="2" charset="-18"/>
              </a:rPr>
              <a:t>was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performed</a:t>
            </a:r>
            <a:r>
              <a:rPr lang="cs-CZ" sz="6800" b="0" dirty="0" smtClean="0">
                <a:latin typeface="Technika" panose="00000500000000000000" pitchFamily="2" charset="-18"/>
              </a:rPr>
              <a:t>. </a:t>
            </a:r>
            <a:br>
              <a:rPr lang="cs-CZ" sz="6800" b="0" dirty="0" smtClean="0">
                <a:latin typeface="Technika" panose="00000500000000000000" pitchFamily="2" charset="-18"/>
              </a:rPr>
            </a:br>
            <a:r>
              <a:rPr lang="cs-CZ" sz="6800" b="0" dirty="0" err="1" smtClean="0">
                <a:latin typeface="Technika" panose="00000500000000000000" pitchFamily="2" charset="-18"/>
              </a:rPr>
              <a:t>Based</a:t>
            </a:r>
            <a:r>
              <a:rPr lang="cs-CZ" sz="6800" b="0" dirty="0" smtClean="0">
                <a:latin typeface="Technika" panose="00000500000000000000" pitchFamily="2" charset="-18"/>
              </a:rPr>
              <a:t> on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description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of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position</a:t>
            </a:r>
            <a:r>
              <a:rPr lang="cs-CZ" sz="6800" b="0" dirty="0" smtClean="0">
                <a:latin typeface="Technika" panose="00000500000000000000" pitchFamily="2" charset="-18"/>
              </a:rPr>
              <a:t>,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correctness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of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selected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competences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was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evaluated</a:t>
            </a:r>
            <a:r>
              <a:rPr lang="cs-CZ" sz="6800" b="0" dirty="0" smtClean="0">
                <a:latin typeface="Technika" panose="00000500000000000000" pitchFamily="2" charset="-18"/>
              </a:rPr>
              <a:t>. </a:t>
            </a:r>
            <a:r>
              <a:rPr lang="cs-CZ" sz="6800" b="0" dirty="0" err="1" smtClean="0">
                <a:latin typeface="Technika" panose="00000500000000000000" pitchFamily="2" charset="-18"/>
              </a:rPr>
              <a:t>Then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validity </a:t>
            </a:r>
            <a:r>
              <a:rPr lang="cs-CZ" sz="6800" b="0" dirty="0" err="1" smtClean="0">
                <a:latin typeface="Technika" panose="00000500000000000000" pitchFamily="2" charset="-18"/>
              </a:rPr>
              <a:t>of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methods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for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exploration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of</a:t>
            </a:r>
            <a:r>
              <a:rPr lang="cs-CZ" sz="6800" b="0" dirty="0" smtClean="0">
                <a:latin typeface="Technika" panose="00000500000000000000" pitchFamily="2" charset="-18"/>
              </a:rPr>
              <a:t> these </a:t>
            </a:r>
            <a:r>
              <a:rPr lang="cs-CZ" sz="6800" b="0" dirty="0" err="1" smtClean="0">
                <a:latin typeface="Technika" panose="00000500000000000000" pitchFamily="2" charset="-18"/>
              </a:rPr>
              <a:t>competences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was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assessed</a:t>
            </a:r>
            <a:r>
              <a:rPr lang="cs-CZ" sz="6800" b="0" dirty="0" smtClean="0">
                <a:latin typeface="Technika" panose="00000500000000000000" pitchFamily="2" charset="-18"/>
              </a:rPr>
              <a:t>.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overall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organization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process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was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evaluated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with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regard</a:t>
            </a:r>
            <a:r>
              <a:rPr lang="cs-CZ" sz="6800" b="0" dirty="0" smtClean="0">
                <a:latin typeface="Technika" panose="00000500000000000000" pitchFamily="2" charset="-18"/>
              </a:rPr>
              <a:t> to </a:t>
            </a:r>
            <a:r>
              <a:rPr lang="cs-CZ" sz="6800" b="0" dirty="0" err="1" smtClean="0">
                <a:latin typeface="Technika" panose="00000500000000000000" pitchFamily="2" charset="-18"/>
              </a:rPr>
              <a:t>ethics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and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other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rules</a:t>
            </a:r>
            <a:r>
              <a:rPr lang="cs-CZ" sz="6800" b="0" dirty="0" smtClean="0">
                <a:latin typeface="Technika" panose="00000500000000000000" pitchFamily="2" charset="-18"/>
              </a:rPr>
              <a:t>. </a:t>
            </a:r>
            <a:br>
              <a:rPr lang="cs-CZ" sz="6800" b="0" dirty="0" smtClean="0">
                <a:latin typeface="Technika" panose="00000500000000000000" pitchFamily="2" charset="-18"/>
              </a:rPr>
            </a:b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calculation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confirmed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economical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efficiency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of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this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method</a:t>
            </a:r>
            <a:r>
              <a:rPr lang="cs-CZ" sz="6800" b="0" dirty="0" smtClean="0">
                <a:latin typeface="Technika" panose="00000500000000000000" pitchFamily="2" charset="-18"/>
              </a:rPr>
              <a:t>. </a:t>
            </a:r>
            <a:br>
              <a:rPr lang="cs-CZ" sz="6800" b="0" dirty="0" smtClean="0">
                <a:latin typeface="Technika" panose="00000500000000000000" pitchFamily="2" charset="-18"/>
              </a:rPr>
            </a:br>
            <a:r>
              <a:rPr lang="cs-CZ" sz="6800" b="0" dirty="0" smtClean="0">
                <a:latin typeface="Technika" panose="00000500000000000000" pitchFamily="2" charset="-18"/>
              </a:rPr>
              <a:t>In </a:t>
            </a:r>
            <a:r>
              <a:rPr lang="cs-CZ" sz="6800" b="0" dirty="0" err="1" smtClean="0">
                <a:latin typeface="Technika" panose="00000500000000000000" pitchFamily="2" charset="-18"/>
              </a:rPr>
              <a:t>conclusion</a:t>
            </a:r>
            <a:r>
              <a:rPr lang="cs-CZ" sz="6800" b="0" dirty="0" smtClean="0">
                <a:latin typeface="Technika" panose="00000500000000000000" pitchFamily="2" charset="-18"/>
              </a:rPr>
              <a:t>,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drawbacks</a:t>
            </a:r>
            <a:r>
              <a:rPr lang="cs-CZ" sz="6800" b="0" dirty="0" smtClean="0">
                <a:latin typeface="Technika" panose="00000500000000000000" pitchFamily="2" charset="-18"/>
              </a:rPr>
              <a:t> are </a:t>
            </a:r>
            <a:r>
              <a:rPr lang="cs-CZ" sz="6800" b="0" dirty="0" err="1" smtClean="0">
                <a:latin typeface="Technika" panose="00000500000000000000" pitchFamily="2" charset="-18"/>
              </a:rPr>
              <a:t>stressed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out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and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suggestions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for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their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improvement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br>
              <a:rPr lang="cs-CZ" sz="6800" b="0" dirty="0" smtClean="0">
                <a:latin typeface="Technika" panose="00000500000000000000" pitchFamily="2" charset="-18"/>
              </a:rPr>
            </a:br>
            <a:r>
              <a:rPr lang="cs-CZ" sz="6800" b="0" dirty="0" err="1" smtClean="0">
                <a:latin typeface="Technika" panose="00000500000000000000" pitchFamily="2" charset="-18"/>
              </a:rPr>
              <a:t>are provided. Among those there are mainly the optimalization of competences and of the record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keeping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form</a:t>
            </a:r>
            <a:r>
              <a:rPr lang="cs-CZ" sz="6800" b="0" dirty="0" smtClean="0">
                <a:latin typeface="Technika" panose="00000500000000000000" pitchFamily="2" charset="-18"/>
              </a:rPr>
              <a:t>, </a:t>
            </a:r>
            <a:r>
              <a:rPr lang="cs-CZ" sz="6800" b="0" dirty="0" err="1" smtClean="0">
                <a:latin typeface="Technika" panose="00000500000000000000" pitchFamily="2" charset="-18"/>
              </a:rPr>
              <a:t>providing</a:t>
            </a:r>
            <a:r>
              <a:rPr lang="cs-CZ" sz="6800" b="0" dirty="0" smtClean="0">
                <a:latin typeface="Technika" panose="00000500000000000000" pitchFamily="2" charset="-18"/>
              </a:rPr>
              <a:t> feedback </a:t>
            </a:r>
            <a:r>
              <a:rPr lang="cs-CZ" sz="6800" b="0" dirty="0" err="1" smtClean="0">
                <a:latin typeface="Technika" panose="00000500000000000000" pitchFamily="2" charset="-18"/>
              </a:rPr>
              <a:t>for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applicants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and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preparation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of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outline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for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the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training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of</a:t>
            </a:r>
            <a:r>
              <a:rPr lang="cs-CZ" sz="6800" b="0" dirty="0" smtClean="0">
                <a:latin typeface="Technika" panose="00000500000000000000" pitchFamily="2" charset="-18"/>
              </a:rPr>
              <a:t> </a:t>
            </a:r>
            <a:r>
              <a:rPr lang="cs-CZ" sz="6800" b="0" dirty="0" err="1" smtClean="0">
                <a:latin typeface="Technika" panose="00000500000000000000" pitchFamily="2" charset="-18"/>
              </a:rPr>
              <a:t>interviewers</a:t>
            </a:r>
            <a:r>
              <a:rPr lang="cs-CZ" sz="6800" b="0" dirty="0" smtClean="0">
                <a:latin typeface="Technika" panose="00000500000000000000" pitchFamily="2" charset="-18"/>
              </a:rPr>
              <a:t>.</a:t>
            </a:r>
          </a:p>
          <a:p>
            <a:r>
              <a:rPr lang="cs-CZ" sz="6800" b="0" dirty="0" smtClean="0">
                <a:latin typeface="Technika" panose="00000500000000000000" pitchFamily="2" charset="-18"/>
              </a:rPr>
              <a:t> </a:t>
            </a:r>
          </a:p>
          <a:p>
            <a:pPr lvl="0"/>
            <a:endParaRPr lang="cs-CZ" sz="1700" b="0" dirty="0">
              <a:latin typeface="Technika" panose="00000500000000000000" pitchFamily="2" charset="-18"/>
              <a:cs typeface="Times New Roman" panose="02020603050405020304" pitchFamily="18" charset="0"/>
            </a:endParaRPr>
          </a:p>
          <a:p>
            <a:endParaRPr lang="cs-CZ" b="0" dirty="0">
              <a:latin typeface="Technika" panose="00000500000000000000" pitchFamily="2" charset="-18"/>
              <a:cs typeface="Times New Roman" panose="02020603050405020304" pitchFamily="18" charset="0"/>
            </a:endParaRPr>
          </a:p>
          <a:p>
            <a:endParaRPr lang="cs-CZ" b="0" dirty="0">
              <a:latin typeface="Technika" panose="00000500000000000000" pitchFamily="2" charset="-18"/>
              <a:cs typeface="Times New Roman" panose="02020603050405020304" pitchFamily="18" charset="0"/>
            </a:endParaRPr>
          </a:p>
          <a:p>
            <a:endParaRPr lang="cs-CZ" b="0" dirty="0">
              <a:latin typeface="Technika" panose="00000500000000000000" pitchFamily="2" charset="-18"/>
              <a:cs typeface="Times New Roman" panose="02020603050405020304" pitchFamily="18" charset="0"/>
            </a:endParaRP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>
          <a:xfrm>
            <a:off x="10883153" y="4310742"/>
            <a:ext cx="9072282" cy="18757076"/>
          </a:xfrm>
          <a:ln>
            <a:solidFill>
              <a:schemeClr val="bg1"/>
            </a:solidFill>
          </a:ln>
        </p:spPr>
        <p:txBody>
          <a:bodyPr anchor="t">
            <a:normAutofit fontScale="25000" lnSpcReduction="20000"/>
          </a:bodyPr>
          <a:lstStyle/>
          <a:p>
            <a:pPr>
              <a:lnSpc>
                <a:spcPct val="110000"/>
              </a:lnSpc>
            </a:pPr>
            <a:r>
              <a:rPr lang="cs-CZ" sz="9600" dirty="0">
                <a:latin typeface="Technika" panose="00000500000000000000" pitchFamily="2" charset="-18"/>
                <a:cs typeface="Times New Roman" panose="02020603050405020304" pitchFamily="18" charset="0"/>
              </a:rPr>
              <a:t>Doporučení</a:t>
            </a:r>
          </a:p>
          <a:p>
            <a:r>
              <a:rPr lang="cs-CZ" sz="8000" dirty="0">
                <a:latin typeface="Technika" panose="00000500000000000000" pitchFamily="2" charset="-18"/>
                <a:cs typeface="Times New Roman" panose="02020603050405020304" pitchFamily="18" charset="0"/>
              </a:rPr>
              <a:t>1)</a:t>
            </a:r>
            <a:r>
              <a:rPr lang="cs-CZ" sz="8000" dirty="0">
                <a:latin typeface="Technika" panose="00000500000000000000" pitchFamily="2" charset="-18"/>
              </a:rPr>
              <a:t> Úprava kompetencí do pozorovatelného chování</a:t>
            </a:r>
          </a:p>
          <a:p>
            <a:pPr marL="791327" indent="-791327">
              <a:buFont typeface="Arial" panose="020B0604020202020204" pitchFamily="34" charset="0"/>
              <a:buChar char="•"/>
            </a:pPr>
            <a:endParaRPr lang="cs-CZ" sz="6646" b="0" dirty="0">
              <a:latin typeface="Technika Light" panose="00000300000000000000" pitchFamily="2" charset="-18"/>
            </a:endParaRPr>
          </a:p>
          <a:p>
            <a:pPr marL="791327" indent="-791327">
              <a:buFont typeface="Arial" panose="020B0604020202020204" pitchFamily="34" charset="0"/>
              <a:buChar char="•"/>
            </a:pPr>
            <a:endParaRPr lang="cs-CZ" sz="6646" b="0" dirty="0">
              <a:latin typeface="Technika Light" panose="00000300000000000000" pitchFamily="2" charset="-18"/>
            </a:endParaRPr>
          </a:p>
          <a:p>
            <a:pPr marL="791327" indent="-791327">
              <a:buFont typeface="Arial" panose="020B0604020202020204" pitchFamily="34" charset="0"/>
              <a:buChar char="•"/>
            </a:pPr>
            <a:endParaRPr lang="cs-CZ" sz="6646" b="0" dirty="0">
              <a:latin typeface="Technika Light" panose="00000300000000000000" pitchFamily="2" charset="-18"/>
            </a:endParaRPr>
          </a:p>
          <a:p>
            <a:pPr marL="791327" indent="-791327">
              <a:buFont typeface="Arial" panose="020B0604020202020204" pitchFamily="34" charset="0"/>
              <a:buChar char="•"/>
            </a:pPr>
            <a:endParaRPr lang="cs-CZ" sz="6646" b="0" dirty="0">
              <a:latin typeface="Technika Light" panose="00000300000000000000" pitchFamily="2" charset="-18"/>
            </a:endParaRPr>
          </a:p>
          <a:p>
            <a:pPr lvl="0"/>
            <a:endParaRPr lang="cs-CZ" sz="6646" b="0" dirty="0">
              <a:latin typeface="Technika Light" panose="00000300000000000000" pitchFamily="2" charset="-18"/>
            </a:endParaRPr>
          </a:p>
          <a:p>
            <a:pPr marL="332316" lvl="2" indent="-166158">
              <a:lnSpc>
                <a:spcPct val="170000"/>
              </a:lnSpc>
              <a:spcBef>
                <a:spcPts val="0"/>
              </a:spcBef>
            </a:pPr>
            <a:endParaRPr lang="cs-CZ" sz="6203" dirty="0">
              <a:latin typeface="Technika Light" panose="00000300000000000000" pitchFamily="2" charset="-18"/>
            </a:endParaRPr>
          </a:p>
          <a:p>
            <a:pPr marL="332316" lvl="2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cs-CZ" sz="6646" dirty="0" smtClean="0">
              <a:latin typeface="Technika "/>
            </a:endParaRPr>
          </a:p>
          <a:p>
            <a:pPr marL="332316" lvl="2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dirty="0" smtClean="0">
                <a:latin typeface="Technika "/>
              </a:rPr>
              <a:t>Komunikace</a:t>
            </a:r>
            <a:r>
              <a:rPr lang="cs-CZ" sz="6646" b="0" dirty="0">
                <a:latin typeface="Technika "/>
              </a:rPr>
              <a:t>: umí se vyjadřovat a zeptat, naslouchá</a:t>
            </a:r>
          </a:p>
          <a:p>
            <a:pPr marL="332316" lvl="2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dirty="0">
                <a:latin typeface="Technika "/>
              </a:rPr>
              <a:t>Práce s daty</a:t>
            </a:r>
            <a:r>
              <a:rPr lang="cs-CZ" sz="6646" b="0" dirty="0">
                <a:latin typeface="Technika "/>
              </a:rPr>
              <a:t>: správný výpočet, vyřeší zadané otázky, seřadí úkoly dle priorit, rozumí zadání a drží se ho </a:t>
            </a:r>
          </a:p>
          <a:p>
            <a:pPr marL="332316" lvl="2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dirty="0">
                <a:latin typeface="Technika "/>
              </a:rPr>
              <a:t>Prodejní dovednosti</a:t>
            </a:r>
            <a:r>
              <a:rPr lang="cs-CZ" sz="6646" b="0" dirty="0">
                <a:latin typeface="Technika "/>
              </a:rPr>
              <a:t>: umí nabídnout produkt, snaží se přesvědčit zákazníka, řeší obchodní výsledky </a:t>
            </a:r>
          </a:p>
          <a:p>
            <a:pPr marL="332316" lvl="2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dirty="0">
                <a:latin typeface="Technika "/>
              </a:rPr>
              <a:t>Řešení problémů</a:t>
            </a:r>
            <a:r>
              <a:rPr lang="cs-CZ" sz="6646" b="0" dirty="0">
                <a:latin typeface="Technika "/>
              </a:rPr>
              <a:t>: nalezne na závěr řešení problému, kreativní řešení</a:t>
            </a:r>
          </a:p>
          <a:p>
            <a:pPr marL="332316" lvl="2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dirty="0">
                <a:latin typeface="Technika "/>
              </a:rPr>
              <a:t>Psychická odolnost (stres)</a:t>
            </a:r>
            <a:r>
              <a:rPr lang="cs-CZ" sz="6800" b="0" dirty="0">
                <a:latin typeface="Technika "/>
              </a:rPr>
              <a:t>:</a:t>
            </a:r>
            <a:r>
              <a:rPr lang="cs-CZ" sz="6800" dirty="0">
                <a:latin typeface="Technika "/>
              </a:rPr>
              <a:t> </a:t>
            </a:r>
            <a:r>
              <a:rPr lang="cs-CZ" sz="6646" b="0" dirty="0">
                <a:latin typeface="Technika "/>
              </a:rPr>
              <a:t>reakce na omezený čas na zpracování úkolu, reakce na informaci zbývá vám posledních 5 minut – člověk v klidu začne dotahovat věci do konce, nepanikaří, není zmatený </a:t>
            </a:r>
          </a:p>
          <a:p>
            <a:pPr marL="332316" lvl="2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dirty="0">
                <a:latin typeface="Technika "/>
              </a:rPr>
              <a:t>Motivace</a:t>
            </a:r>
            <a:r>
              <a:rPr lang="cs-CZ" sz="6646" b="0" dirty="0">
                <a:latin typeface="Technika "/>
              </a:rPr>
              <a:t>: podporuje ostatní k vyjádření názoru, pochválí</a:t>
            </a:r>
          </a:p>
          <a:p>
            <a:pPr marL="332316" lvl="2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dirty="0">
                <a:latin typeface="Technika "/>
              </a:rPr>
              <a:t>Zaměření na výsledky, cíl</a:t>
            </a:r>
            <a:r>
              <a:rPr lang="cs-CZ" sz="6646" b="0" dirty="0">
                <a:latin typeface="Technika "/>
              </a:rPr>
              <a:t>: snaží se dosáhnout </a:t>
            </a:r>
            <a:r>
              <a:rPr lang="cs-CZ" sz="6646" b="0" dirty="0" smtClean="0">
                <a:latin typeface="Technika "/>
              </a:rPr>
              <a:t>cílů</a:t>
            </a:r>
            <a:endParaRPr lang="cs-CZ" sz="6646" b="0" dirty="0">
              <a:latin typeface="Technika Light" panose="00000300000000000000" pitchFamily="2" charset="-18"/>
            </a:endParaRPr>
          </a:p>
          <a:p>
            <a:pPr lvl="0"/>
            <a:r>
              <a:rPr lang="cs-CZ" sz="8000" dirty="0">
                <a:latin typeface="Technika" panose="00000500000000000000" pitchFamily="2" charset="-18"/>
                <a:cs typeface="Times New Roman" panose="02020603050405020304" pitchFamily="18" charset="0"/>
              </a:rPr>
              <a:t>2) Úprava záznamových archů 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b="0" dirty="0">
                <a:latin typeface="Technika" panose="00000500000000000000" pitchFamily="2" charset="-18"/>
              </a:rPr>
              <a:t>1 (jednoznačně projevená kompetence)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b="0" dirty="0">
                <a:latin typeface="Technika" panose="00000500000000000000" pitchFamily="2" charset="-18"/>
              </a:rPr>
              <a:t>2 (občas projevená kompetence)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b="0" dirty="0">
                <a:latin typeface="Technika" panose="00000500000000000000" pitchFamily="2" charset="-18"/>
              </a:rPr>
              <a:t>3 (nedostatečně projevená kompetence)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b="0" dirty="0">
                <a:latin typeface="Technika" panose="00000500000000000000" pitchFamily="2" charset="-18"/>
              </a:rPr>
              <a:t>4 (absence projevu kompetence)</a:t>
            </a:r>
            <a:endParaRPr lang="cs-CZ" sz="6646" b="0" dirty="0">
              <a:latin typeface="Technika Light" panose="00000300000000000000" pitchFamily="2" charset="-18"/>
            </a:endParaRPr>
          </a:p>
          <a:p>
            <a:pPr lvl="0"/>
            <a:r>
              <a:rPr lang="cs-CZ" sz="8000" dirty="0">
                <a:latin typeface="Technika" panose="00000500000000000000" pitchFamily="2" charset="-18"/>
                <a:cs typeface="Times New Roman" panose="02020603050405020304" pitchFamily="18" charset="0"/>
              </a:rPr>
              <a:t>3) Školení hodnotitelů ve spolupráci s psychologem</a:t>
            </a:r>
          </a:p>
          <a:p>
            <a:r>
              <a:rPr lang="cs-CZ" sz="6646" b="0" dirty="0">
                <a:latin typeface="Technika "/>
              </a:rPr>
              <a:t>Osnova: 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b="0" dirty="0">
                <a:latin typeface="Technika" panose="00000500000000000000" pitchFamily="2" charset="-18"/>
              </a:rPr>
              <a:t>seznámení s celkovou organizací AC a připravenými podklady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b="0" dirty="0">
                <a:latin typeface="Technika" panose="00000500000000000000" pitchFamily="2" charset="-18"/>
              </a:rPr>
              <a:t>zdůraznit důležité kompetence a jejich projevy v chování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b="0" dirty="0">
                <a:latin typeface="Technika" panose="00000500000000000000" pitchFamily="2" charset="-18"/>
              </a:rPr>
              <a:t>způsob zaznamenávání hodnocení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b="0" dirty="0">
                <a:latin typeface="Technika" panose="00000500000000000000" pitchFamily="2" charset="-18"/>
              </a:rPr>
              <a:t>upozornění na časté chyby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b="0" dirty="0">
                <a:latin typeface="Technika" panose="00000500000000000000" pitchFamily="2" charset="-18"/>
              </a:rPr>
              <a:t>příprava na dialog</a:t>
            </a:r>
            <a:endParaRPr lang="cs-CZ" sz="6646" b="0" dirty="0">
              <a:latin typeface="Technika Light" panose="00000300000000000000" pitchFamily="2" charset="-18"/>
            </a:endParaRPr>
          </a:p>
          <a:p>
            <a:pPr lvl="0"/>
            <a:r>
              <a:rPr lang="cs-CZ" sz="8000" dirty="0">
                <a:latin typeface="Technika" panose="00000500000000000000" pitchFamily="2" charset="-18"/>
                <a:cs typeface="Times New Roman" panose="02020603050405020304" pitchFamily="18" charset="0"/>
              </a:rPr>
              <a:t>4) Závěrečné zprávy pro uchazeče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b="0" dirty="0">
                <a:latin typeface="Technika" panose="00000500000000000000" pitchFamily="2" charset="-18"/>
              </a:rPr>
              <a:t>Obsahem by měly být silné a slabé stránky, bodové ohodnocení uchazeče v jednotlivých aktivitách včetně komentářů a další užitečné postřehy </a:t>
            </a:r>
            <a:r>
              <a:rPr lang="cs-CZ" sz="6646" b="0" dirty="0" smtClean="0">
                <a:latin typeface="Technika" panose="00000500000000000000" pitchFamily="2" charset="-18"/>
              </a:rPr>
              <a:t>hodnotitelů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b="0" dirty="0" smtClean="0">
                <a:latin typeface="Technika" panose="00000500000000000000" pitchFamily="2" charset="-18"/>
              </a:rPr>
              <a:t>n</a:t>
            </a:r>
            <a:r>
              <a:rPr lang="cs-CZ" sz="6646" b="0" dirty="0" smtClean="0">
                <a:latin typeface="Technika" panose="00000500000000000000" pitchFamily="2" charset="-18"/>
              </a:rPr>
              <a:t>ásledovat by měla osobní zpětná vazba</a:t>
            </a:r>
            <a:endParaRPr lang="cs-CZ" sz="8000" dirty="0" smtClean="0">
              <a:latin typeface="Technika" panose="00000500000000000000" pitchFamily="2" charset="-18"/>
              <a:cs typeface="Times New Roman" panose="02020603050405020304" pitchFamily="18" charset="0"/>
            </a:endParaRPr>
          </a:p>
          <a:p>
            <a:pPr marL="1371600" lvl="0" indent="-1371600"/>
            <a:r>
              <a:rPr lang="cs-CZ" sz="8000" dirty="0" smtClean="0">
                <a:latin typeface="Technika" panose="00000500000000000000" pitchFamily="2" charset="-18"/>
                <a:cs typeface="Times New Roman" panose="02020603050405020304" pitchFamily="18" charset="0"/>
              </a:rPr>
              <a:t>5) Zpětná vazba od uchazečů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b="0" dirty="0" smtClean="0">
                <a:latin typeface="Technika" panose="00000500000000000000" pitchFamily="2" charset="-18"/>
              </a:rPr>
              <a:t>d</a:t>
            </a:r>
            <a:r>
              <a:rPr lang="cs-CZ" sz="6800" b="0" dirty="0" smtClean="0">
                <a:latin typeface="Technika" panose="00000500000000000000" pitchFamily="2" charset="-18"/>
              </a:rPr>
              <a:t>održení informovanosti uchazečů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b="0" dirty="0" smtClean="0">
                <a:latin typeface="Technika" panose="00000500000000000000" pitchFamily="2" charset="-18"/>
              </a:rPr>
              <a:t>p</a:t>
            </a:r>
            <a:r>
              <a:rPr lang="cs-CZ" sz="6800" b="0" dirty="0" smtClean="0">
                <a:latin typeface="Technika" panose="00000500000000000000" pitchFamily="2" charset="-18"/>
              </a:rPr>
              <a:t>rofesionální chování hodnotitelů 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b="0" dirty="0" smtClean="0">
                <a:latin typeface="Technika" panose="00000500000000000000" pitchFamily="2" charset="-18"/>
              </a:rPr>
              <a:t>p</a:t>
            </a:r>
            <a:r>
              <a:rPr lang="cs-CZ" sz="6800" b="0" dirty="0" smtClean="0">
                <a:latin typeface="Technika" panose="00000500000000000000" pitchFamily="2" charset="-18"/>
              </a:rPr>
              <a:t>říjemné prostředí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b="0" dirty="0" smtClean="0">
                <a:latin typeface="Technika" panose="00000500000000000000" pitchFamily="2" charset="-18"/>
              </a:rPr>
              <a:t>nejnáročnější úkol = skupinová diskuze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b="0" dirty="0" smtClean="0">
                <a:latin typeface="Technika" panose="00000500000000000000" pitchFamily="2" charset="-18"/>
              </a:rPr>
              <a:t>73 % uchazečů jsou muži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b="0" dirty="0" smtClean="0">
                <a:latin typeface="Technika" panose="00000500000000000000" pitchFamily="2" charset="-18"/>
              </a:rPr>
              <a:t>76 % uchazečů metodu AC již  znalo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800" b="0" dirty="0" smtClean="0">
                <a:latin typeface="Technika" panose="00000500000000000000" pitchFamily="2" charset="-18"/>
              </a:rPr>
              <a:t>66 % uchazečů upřednostňuje 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</a:pPr>
            <a:r>
              <a:rPr lang="cs-CZ" sz="6800" b="0" dirty="0" smtClean="0">
                <a:latin typeface="Technika" panose="00000500000000000000" pitchFamily="2" charset="-18"/>
              </a:rPr>
              <a:t>   výběrový pohovor </a:t>
            </a:r>
          </a:p>
          <a:p>
            <a:pPr marL="1371600" lvl="0" indent="-1371600">
              <a:buFontTx/>
              <a:buChar char="-"/>
            </a:pPr>
            <a:endParaRPr lang="cs-CZ" sz="8000" dirty="0" smtClean="0">
              <a:latin typeface="Technika" panose="00000500000000000000" pitchFamily="2" charset="-18"/>
              <a:cs typeface="Times New Roman" panose="02020603050405020304" pitchFamily="18" charset="0"/>
            </a:endParaRPr>
          </a:p>
          <a:p>
            <a:pPr marL="1371600" lvl="0" indent="-1371600">
              <a:buAutoNum type="arabicParenR" startAt="5"/>
            </a:pPr>
            <a:endParaRPr lang="cs-CZ" sz="8000" dirty="0">
              <a:latin typeface="Technika" panose="00000500000000000000" pitchFamily="2" charset="-18"/>
              <a:cs typeface="Times New Roman" panose="02020603050405020304" pitchFamily="18" charset="0"/>
            </a:endParaRPr>
          </a:p>
        </p:txBody>
      </p:sp>
      <p:sp>
        <p:nvSpPr>
          <p:cNvPr id="16" name="Zástupný symbol pro zápatí 15"/>
          <p:cNvSpPr>
            <a:spLocks noGrp="1"/>
          </p:cNvSpPr>
          <p:nvPr>
            <p:ph type="ftr" sz="quarter" idx="11"/>
          </p:nvPr>
        </p:nvSpPr>
        <p:spPr>
          <a:xfrm>
            <a:off x="18016151" y="29063091"/>
            <a:ext cx="2739761" cy="1018323"/>
          </a:xfrm>
        </p:spPr>
        <p:txBody>
          <a:bodyPr/>
          <a:lstStyle/>
          <a:p>
            <a:r>
              <a:rPr lang="cs-CZ" sz="1700" dirty="0">
                <a:latin typeface="Technika" panose="00000500000000000000" pitchFamily="2" charset="-18"/>
              </a:rPr>
              <a:t>SIMONA FORMÁNKOVÁ</a:t>
            </a:r>
          </a:p>
          <a:p>
            <a:r>
              <a:rPr lang="cs-CZ" sz="1700" dirty="0">
                <a:latin typeface="Technika" panose="00000500000000000000" pitchFamily="2" charset="-18"/>
              </a:rPr>
              <a:t>2017</a:t>
            </a:r>
          </a:p>
        </p:txBody>
      </p:sp>
      <p:sp>
        <p:nvSpPr>
          <p:cNvPr id="9" name="Zástupný symbol pro text 4"/>
          <p:cNvSpPr txBox="1">
            <a:spLocks/>
          </p:cNvSpPr>
          <p:nvPr/>
        </p:nvSpPr>
        <p:spPr>
          <a:xfrm>
            <a:off x="1219201" y="18663138"/>
            <a:ext cx="9407610" cy="7162483"/>
          </a:xfrm>
          <a:prstGeom prst="rect">
            <a:avLst/>
          </a:prstGeom>
        </p:spPr>
        <p:txBody>
          <a:bodyPr vert="horz" lIns="84408" tIns="42204" rIns="84408" bIns="42204" rtlCol="0" anchor="t">
            <a:normAutofit fontScale="25000" lnSpcReduction="20000"/>
          </a:bodyPr>
          <a:lstStyle>
            <a:lvl1pPr marL="0" indent="0" algn="l" defTabSz="2196023" rtl="0" eaLnBrk="1" latinLnBrk="0" hangingPunct="1">
              <a:lnSpc>
                <a:spcPct val="90000"/>
              </a:lnSpc>
              <a:spcBef>
                <a:spcPts val="2402"/>
              </a:spcBef>
              <a:buFont typeface="Arial" panose="020B0604020202020204" pitchFamily="34" charset="0"/>
              <a:buNone/>
              <a:defRPr sz="5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98012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480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6023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432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94035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92046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90058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88069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86081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84092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24060">
              <a:lnSpc>
                <a:spcPct val="110000"/>
              </a:lnSpc>
              <a:spcBef>
                <a:spcPts val="2323"/>
              </a:spcBef>
            </a:pPr>
            <a:r>
              <a:rPr lang="cs-CZ" sz="9600" dirty="0">
                <a:latin typeface="Technika" panose="00000500000000000000" pitchFamily="2" charset="-18"/>
                <a:cs typeface="Times New Roman" panose="02020603050405020304" pitchFamily="18" charset="0"/>
              </a:rPr>
              <a:t>Metodika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cs-CZ" sz="6646" b="0" dirty="0">
                <a:latin typeface="Technika" panose="00000500000000000000" pitchFamily="2" charset="-18"/>
              </a:rPr>
              <a:t>Cílem této práce je posoudit celkovou efektivitu </a:t>
            </a:r>
            <a:r>
              <a:rPr lang="cs-CZ" sz="6646" b="0" dirty="0" err="1">
                <a:latin typeface="Technika" panose="00000500000000000000" pitchFamily="2" charset="-18"/>
              </a:rPr>
              <a:t>Assessment</a:t>
            </a:r>
            <a:r>
              <a:rPr lang="cs-CZ" sz="6646" b="0" dirty="0">
                <a:latin typeface="Technika" panose="00000500000000000000" pitchFamily="2" charset="-18"/>
              </a:rPr>
              <a:t> centra na pozici vedoucí obchodní skupiny ve společnosti </a:t>
            </a:r>
            <a:r>
              <a:rPr lang="cs-CZ" sz="6646" b="0" dirty="0" err="1">
                <a:latin typeface="Technika" panose="00000500000000000000" pitchFamily="2" charset="-18"/>
              </a:rPr>
              <a:t>Provident</a:t>
            </a:r>
            <a:r>
              <a:rPr lang="cs-CZ" sz="6646" b="0" dirty="0">
                <a:latin typeface="Technika" panose="00000500000000000000" pitchFamily="2" charset="-18"/>
              </a:rPr>
              <a:t> </a:t>
            </a:r>
            <a:r>
              <a:rPr lang="cs-CZ" sz="6646" b="0" dirty="0" err="1">
                <a:latin typeface="Technika" panose="00000500000000000000" pitchFamily="2" charset="-18"/>
              </a:rPr>
              <a:t>Financial</a:t>
            </a:r>
            <a:r>
              <a:rPr lang="cs-CZ" sz="6646" b="0" dirty="0">
                <a:latin typeface="Technika" panose="00000500000000000000" pitchFamily="2" charset="-18"/>
              </a:rPr>
              <a:t> s. r. o. </a:t>
            </a:r>
            <a:endParaRPr lang="cs-CZ" sz="6646" b="0" dirty="0" smtClean="0">
              <a:latin typeface="Technika" panose="00000500000000000000" pitchFamily="2" charset="-18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cs-CZ" sz="6646" b="0" dirty="0">
              <a:latin typeface="Technika" panose="00000500000000000000" pitchFamily="2" charset="-18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cs-CZ" sz="6646" dirty="0">
                <a:latin typeface="Technika" panose="00000500000000000000" pitchFamily="2" charset="-18"/>
              </a:rPr>
              <a:t>Zvoleny jsou tyto výzkumné otázky: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dirty="0">
                <a:latin typeface="Technika" panose="00000500000000000000" pitchFamily="2" charset="-18"/>
              </a:rPr>
              <a:t>Odpovídají zvolené kompetence popisu pracovní pozice?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dirty="0">
                <a:latin typeface="Technika" panose="00000500000000000000" pitchFamily="2" charset="-18"/>
              </a:rPr>
              <a:t>Jsou zvolené metody pro zjištění daných kompetencí validní? 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dirty="0">
                <a:latin typeface="Technika" panose="00000500000000000000" pitchFamily="2" charset="-18"/>
              </a:rPr>
              <a:t>Je výběr metodou AC ekonomicky výhodný?</a:t>
            </a: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6646" dirty="0">
                <a:latin typeface="Technika" panose="00000500000000000000" pitchFamily="2" charset="-18"/>
              </a:rPr>
              <a:t>Jsou respektovány etické zásady pro AC? </a:t>
            </a:r>
            <a:endParaRPr lang="cs-CZ" sz="6646" dirty="0" smtClean="0">
              <a:latin typeface="Technika" panose="00000500000000000000" pitchFamily="2" charset="-18"/>
            </a:endParaRPr>
          </a:p>
          <a:p>
            <a:pPr marL="996948" lvl="1" indent="-166158">
              <a:lnSpc>
                <a:spcPct val="170000"/>
              </a:lnSpc>
              <a:spcBef>
                <a:spcPts val="0"/>
              </a:spcBef>
            </a:pPr>
            <a:endParaRPr lang="cs-CZ" sz="6646" b="0" dirty="0">
              <a:latin typeface="Technika" panose="00000500000000000000" pitchFamily="2" charset="-18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cs-CZ" sz="6800" b="0" dirty="0" smtClean="0">
                <a:latin typeface="Technika" panose="00000500000000000000" pitchFamily="2" charset="-18"/>
              </a:rPr>
              <a:t>Pro zjištění současného stavu náboru ve společnosti bude nejprve provedena analýza interních dokumentů a dalších procesů:  </a:t>
            </a:r>
            <a:r>
              <a:rPr lang="cs-CZ" sz="6800" dirty="0" smtClean="0">
                <a:latin typeface="Technika" panose="00000500000000000000" pitchFamily="2" charset="-18"/>
              </a:rPr>
              <a:t>popis pracovní pozice, požadované kompetence vycházející z náplně práce,  validita metod a záznamových archů, zpětná vazba, organizace AC, dodržení etických principů, ekonomická a časová náročnost</a:t>
            </a:r>
            <a:r>
              <a:rPr lang="cs-CZ" sz="6800" dirty="0" smtClean="0">
                <a:latin typeface="Technika" panose="00000500000000000000" pitchFamily="2" charset="-18"/>
              </a:rPr>
              <a:t>.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cs-CZ" sz="6800" b="0" dirty="0" smtClean="0">
              <a:latin typeface="Technika" panose="00000500000000000000" pitchFamily="2" charset="-18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cs-CZ" sz="6800" b="0" dirty="0" smtClean="0">
                <a:latin typeface="Technika" panose="00000500000000000000" pitchFamily="2" charset="-18"/>
              </a:rPr>
              <a:t>Pro </a:t>
            </a:r>
            <a:r>
              <a:rPr lang="cs-CZ" sz="6800" b="0" dirty="0" smtClean="0">
                <a:latin typeface="Technika" panose="00000500000000000000" pitchFamily="2" charset="-18"/>
              </a:rPr>
              <a:t>upřesnění bude následovat rozhovor s HR Business Partnerem, který zdůrazní důležité body týkající se pozice, průběhu výběrového řízení a zajištění AC. Na závěr bude provedeno dotazníkové šetření pro zjištění dodržování etických pravidel a zpětné vazby od uchazečů. 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cs-CZ" sz="6554" b="0" dirty="0">
                <a:latin typeface="Technika Light" panose="00000300000000000000" pitchFamily="2" charset="-18"/>
              </a:rPr>
              <a:t> </a:t>
            </a:r>
          </a:p>
          <a:p>
            <a:endParaRPr lang="cs-CZ" sz="5321" b="0" dirty="0">
              <a:latin typeface="Technika" panose="00000500000000000000" pitchFamily="2" charset="-18"/>
              <a:cs typeface="Times New Roman" panose="02020603050405020304" pitchFamily="18" charset="0"/>
            </a:endParaRPr>
          </a:p>
        </p:txBody>
      </p:sp>
      <p:sp>
        <p:nvSpPr>
          <p:cNvPr id="11" name="Zástupný symbol pro text 4"/>
          <p:cNvSpPr txBox="1">
            <a:spLocks/>
          </p:cNvSpPr>
          <p:nvPr/>
        </p:nvSpPr>
        <p:spPr>
          <a:xfrm>
            <a:off x="10865225" y="23727508"/>
            <a:ext cx="9078580" cy="468138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84408" tIns="42204" rIns="84408" bIns="42204" rtlCol="0" anchor="t">
            <a:normAutofit fontScale="25000" lnSpcReduction="20000"/>
          </a:bodyPr>
          <a:lstStyle>
            <a:lvl1pPr marL="0" indent="0" algn="l" defTabSz="2196023" rtl="0" eaLnBrk="1" latinLnBrk="0" hangingPunct="1">
              <a:lnSpc>
                <a:spcPct val="90000"/>
              </a:lnSpc>
              <a:spcBef>
                <a:spcPts val="2402"/>
              </a:spcBef>
              <a:buFont typeface="Arial" panose="020B0604020202020204" pitchFamily="34" charset="0"/>
              <a:buNone/>
              <a:defRPr sz="5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98012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480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6023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432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94035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92046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90058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88069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86081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84092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</a:pPr>
            <a:r>
              <a:rPr lang="cs-CZ" sz="9600" dirty="0">
                <a:latin typeface="Technika" panose="00000500000000000000" pitchFamily="2" charset="-18"/>
                <a:cs typeface="Times New Roman" panose="02020603050405020304" pitchFamily="18" charset="0"/>
              </a:rPr>
              <a:t>Závěr  </a:t>
            </a:r>
            <a:r>
              <a:rPr lang="cs-CZ" sz="10000" dirty="0">
                <a:latin typeface="Technika" panose="00000500000000000000" pitchFamily="2" charset="-18"/>
                <a:cs typeface="Times New Roman" panose="02020603050405020304" pitchFamily="18" charset="0"/>
              </a:rPr>
              <a:t>        </a:t>
            </a:r>
            <a:r>
              <a:rPr lang="cs-CZ" sz="10000" dirty="0" smtClean="0">
                <a:latin typeface="Technika" panose="00000500000000000000" pitchFamily="2" charset="-18"/>
                <a:cs typeface="Times New Roman" panose="02020603050405020304" pitchFamily="18" charset="0"/>
              </a:rPr>
              <a:t>                                                                  </a:t>
            </a:r>
            <a:br>
              <a:rPr lang="cs-CZ" sz="10000" dirty="0" smtClean="0">
                <a:latin typeface="Technika" panose="00000500000000000000" pitchFamily="2" charset="-18"/>
                <a:cs typeface="Times New Roman" panose="02020603050405020304" pitchFamily="18" charset="0"/>
              </a:rPr>
            </a:br>
            <a:r>
              <a:rPr lang="cs-CZ" sz="10000" dirty="0" smtClean="0">
                <a:latin typeface="Technika" panose="00000500000000000000" pitchFamily="2" charset="-18"/>
                <a:cs typeface="Times New Roman" panose="02020603050405020304" pitchFamily="18" charset="0"/>
              </a:rPr>
              <a:t> </a:t>
            </a:r>
            <a:r>
              <a:rPr lang="cs-CZ" sz="6800" b="0" dirty="0">
                <a:latin typeface="Technika" panose="00000500000000000000" pitchFamily="2" charset="-18"/>
              </a:rPr>
              <a:t>Prostřednictvím AC je možné plně posoudit u uchazečů požadované kompetence, které jsou specifické pro manažerskou pozici a vycházejí z náplně práce. Jedná se zejména o komunikaci, řešení problémů a orientaci na výsledky. Kompetence jsou zjišťovány prostřednictvím metod, které jsou validní. Jelikož se AC organizuje často a nejedná se o výjimečnou situaci, metoda je ekonomicky výhodná a umožňuje posuzovat více kandidátů najednou. Z hlediska etiky jsou dodržena veškerá pravidla, která jsou pro výběrové řízení důležitá. Po celkovém posouzení byly odhaleny nedostatky, které by měly být odstraněny, avšak metoda AC byla posouzena jako efektivní. </a:t>
            </a:r>
            <a:r>
              <a:rPr lang="cs-CZ" sz="6800" b="0" dirty="0" smtClean="0">
                <a:latin typeface="Technika" panose="00000500000000000000" pitchFamily="2" charset="-18"/>
              </a:rPr>
              <a:t/>
            </a:r>
            <a:br>
              <a:rPr lang="cs-CZ" sz="6800" b="0" dirty="0" smtClean="0">
                <a:latin typeface="Technika" panose="00000500000000000000" pitchFamily="2" charset="-18"/>
              </a:rPr>
            </a:br>
            <a:r>
              <a:rPr lang="cs-CZ" sz="6800" b="0" dirty="0" smtClean="0">
                <a:latin typeface="Technika" panose="00000500000000000000" pitchFamily="2" charset="-18"/>
              </a:rPr>
              <a:t>Přínosem </a:t>
            </a:r>
            <a:r>
              <a:rPr lang="cs-CZ" sz="6800" b="0" dirty="0">
                <a:latin typeface="Technika" panose="00000500000000000000" pitchFamily="2" charset="-18"/>
              </a:rPr>
              <a:t>pro společnost jsou návrhy na zlepšení v jednotlivých oblastech AC, aby byl výběr ještě efektivnější. Návrhy mohou posloužit jako podklad pro vytvoření nového AC na pozici vedoucí obchodní skupiny. </a:t>
            </a:r>
          </a:p>
          <a:p>
            <a:pPr>
              <a:lnSpc>
                <a:spcPct val="170000"/>
              </a:lnSpc>
            </a:pPr>
            <a:r>
              <a:rPr lang="cs-CZ" dirty="0"/>
              <a:t> </a:t>
            </a:r>
          </a:p>
          <a:p>
            <a:endParaRPr lang="cs-CZ" sz="1700" dirty="0">
              <a:latin typeface="Technika" panose="00000500000000000000" pitchFamily="2" charset="-18"/>
              <a:cs typeface="Times New Roman" panose="02020603050405020304" pitchFamily="18" charset="0"/>
            </a:endParaRPr>
          </a:p>
        </p:txBody>
      </p:sp>
      <p:sp>
        <p:nvSpPr>
          <p:cNvPr id="13" name="Zástupný symbol pro text 4"/>
          <p:cNvSpPr txBox="1">
            <a:spLocks/>
          </p:cNvSpPr>
          <p:nvPr/>
        </p:nvSpPr>
        <p:spPr>
          <a:xfrm>
            <a:off x="15032776" y="29304344"/>
            <a:ext cx="4604786" cy="872223"/>
          </a:xfrm>
          <a:prstGeom prst="rect">
            <a:avLst/>
          </a:prstGeom>
        </p:spPr>
        <p:txBody>
          <a:bodyPr vert="horz" lIns="84408" tIns="42204" rIns="84408" bIns="42204" rtlCol="0" anchor="t">
            <a:normAutofit/>
          </a:bodyPr>
          <a:lstStyle>
            <a:lvl1pPr marL="0" indent="0" algn="l" defTabSz="2196023" rtl="0" eaLnBrk="1" latinLnBrk="0" hangingPunct="1">
              <a:lnSpc>
                <a:spcPct val="90000"/>
              </a:lnSpc>
              <a:spcBef>
                <a:spcPts val="2402"/>
              </a:spcBef>
              <a:buFont typeface="Arial" panose="020B0604020202020204" pitchFamily="34" charset="0"/>
              <a:buNone/>
              <a:defRPr sz="5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98012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480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6023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432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94035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92046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90058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88069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86081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84092" indent="0" algn="l" defTabSz="2196023" rtl="0" eaLnBrk="1" latinLnBrk="0" hangingPunct="1">
              <a:lnSpc>
                <a:spcPct val="90000"/>
              </a:lnSpc>
              <a:spcBef>
                <a:spcPts val="1201"/>
              </a:spcBef>
              <a:buFont typeface="Arial" panose="020B0604020202020204" pitchFamily="34" charset="0"/>
              <a:buNone/>
              <a:defRPr sz="384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3692" b="0" dirty="0">
              <a:latin typeface="Technika" panose="00000500000000000000" pitchFamily="2" charset="-18"/>
              <a:cs typeface="Times New Roman" panose="02020603050405020304" pitchFamily="18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 rotWithShape="1">
          <a:blip r:embed="rId3" cstate="print"/>
          <a:srcRect l="39013" t="50254" r="33657" b="34980"/>
          <a:stretch/>
        </p:blipFill>
        <p:spPr>
          <a:xfrm>
            <a:off x="6506982" y="740230"/>
            <a:ext cx="7146265" cy="2198914"/>
          </a:xfrm>
          <a:prstGeom prst="rect">
            <a:avLst/>
          </a:prstGeom>
        </p:spPr>
      </p:pic>
      <p:graphicFrame>
        <p:nvGraphicFramePr>
          <p:cNvPr id="17" name="Tabulka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60625040"/>
              </p:ext>
            </p:extLst>
          </p:nvPr>
        </p:nvGraphicFramePr>
        <p:xfrm>
          <a:off x="5590145" y="26610794"/>
          <a:ext cx="3654000" cy="2591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3752">
                  <a:extLst>
                    <a:ext uri="{9D8B030D-6E8A-4147-A177-3AD203B41FA5}">
                      <a16:colId xmlns="" xmlns:a16="http://schemas.microsoft.com/office/drawing/2014/main" val="888803776"/>
                    </a:ext>
                  </a:extLst>
                </a:gridCol>
                <a:gridCol w="820124">
                  <a:extLst>
                    <a:ext uri="{9D8B030D-6E8A-4147-A177-3AD203B41FA5}">
                      <a16:colId xmlns="" xmlns:a16="http://schemas.microsoft.com/office/drawing/2014/main" val="1959799852"/>
                    </a:ext>
                  </a:extLst>
                </a:gridCol>
                <a:gridCol w="820124">
                  <a:extLst>
                    <a:ext uri="{9D8B030D-6E8A-4147-A177-3AD203B41FA5}">
                      <a16:colId xmlns="" xmlns:a16="http://schemas.microsoft.com/office/drawing/2014/main" val="1459970820"/>
                    </a:ext>
                  </a:extLst>
                </a:gridCol>
              </a:tblGrid>
              <a:tr h="317635">
                <a:tc gridSpan="3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Kalkulace AC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71826561"/>
                  </a:ext>
                </a:extLst>
              </a:tr>
              <a:tr h="505412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Činnost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effectLst/>
                          <a:latin typeface="Technika" panose="00000500000000000000" pitchFamily="2" charset="-18"/>
                        </a:rPr>
                        <a:t>Čas</a:t>
                      </a:r>
                    </a:p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effectLst/>
                          <a:latin typeface="Technika" panose="00000500000000000000" pitchFamily="2" charset="-18"/>
                        </a:rPr>
                        <a:t> (hod.)</a:t>
                      </a:r>
                      <a:endParaRPr lang="cs-CZ" sz="1000" b="1" i="0" dirty="0"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effectLst/>
                          <a:latin typeface="Technika" panose="00000500000000000000" pitchFamily="2" charset="-18"/>
                        </a:rPr>
                        <a:t>Finance (Kč)</a:t>
                      </a:r>
                      <a:endParaRPr lang="cs-CZ" sz="1000" b="1" i="0" dirty="0"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extLst>
                  <a:ext uri="{0D108BD9-81ED-4DB2-BD59-A6C34878D82A}">
                    <a16:rowId xmlns="" xmlns:a16="http://schemas.microsoft.com/office/drawing/2014/main" val="1153790259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Příprava AC 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i="0" dirty="0">
                          <a:effectLst/>
                          <a:latin typeface="Technika" panose="00000500000000000000" pitchFamily="2" charset="-18"/>
                        </a:rPr>
                        <a:t>0</a:t>
                      </a: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effectLst/>
                          <a:latin typeface="Technika" panose="00000500000000000000" pitchFamily="2" charset="-18"/>
                        </a:rPr>
                        <a:t>    600</a:t>
                      </a:r>
                      <a:endParaRPr lang="cs-CZ" sz="1000" b="0" i="0"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extLst>
                  <a:ext uri="{0D108BD9-81ED-4DB2-BD59-A6C34878D82A}">
                    <a16:rowId xmlns="" xmlns:a16="http://schemas.microsoft.com/office/drawing/2014/main" val="4094155433"/>
                  </a:ext>
                </a:extLst>
              </a:tr>
              <a:tr h="505412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Příprava místností, tisk dokumentů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effectLst/>
                          <a:latin typeface="Technika" panose="00000500000000000000" pitchFamily="2" charset="-18"/>
                        </a:rPr>
                        <a:t>1</a:t>
                      </a:r>
                      <a:endParaRPr lang="cs-CZ" sz="1000" b="0" i="0" dirty="0"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effectLst/>
                          <a:latin typeface="Technika" panose="00000500000000000000" pitchFamily="2" charset="-18"/>
                        </a:rPr>
                        <a:t>300</a:t>
                      </a:r>
                      <a:endParaRPr lang="cs-CZ" sz="1000" b="0" i="0"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b"/>
                </a:tc>
                <a:extLst>
                  <a:ext uri="{0D108BD9-81ED-4DB2-BD59-A6C34878D82A}">
                    <a16:rowId xmlns="" xmlns:a16="http://schemas.microsoft.com/office/drawing/2014/main" val="3566501755"/>
                  </a:ext>
                </a:extLst>
              </a:tr>
              <a:tr h="505412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Realizace AC (3 hodnotitelé)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effectLst/>
                          <a:latin typeface="Technika" panose="00000500000000000000" pitchFamily="2" charset="-18"/>
                        </a:rPr>
                        <a:t>2</a:t>
                      </a:r>
                      <a:endParaRPr lang="cs-CZ" sz="1000" b="0" i="0" dirty="0"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effectLst/>
                          <a:latin typeface="Technika" panose="00000500000000000000" pitchFamily="2" charset="-18"/>
                        </a:rPr>
                        <a:t>1 800</a:t>
                      </a:r>
                      <a:endParaRPr lang="cs-CZ" sz="1000" b="0" i="0" dirty="0"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b"/>
                </a:tc>
                <a:extLst>
                  <a:ext uri="{0D108BD9-81ED-4DB2-BD59-A6C34878D82A}">
                    <a16:rowId xmlns="" xmlns:a16="http://schemas.microsoft.com/office/drawing/2014/main" val="151084987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Vyhodnocení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effectLst/>
                          <a:latin typeface="Technika" panose="00000500000000000000" pitchFamily="2" charset="-18"/>
                        </a:rPr>
                        <a:t>1</a:t>
                      </a:r>
                      <a:endParaRPr lang="cs-CZ" sz="1000" b="0" i="0" dirty="0"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effectLst/>
                          <a:latin typeface="Technika" panose="00000500000000000000" pitchFamily="2" charset="-18"/>
                        </a:rPr>
                        <a:t>900</a:t>
                      </a:r>
                      <a:endParaRPr lang="cs-CZ" sz="1000" b="0" i="0" dirty="0"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b"/>
                </a:tc>
                <a:extLst>
                  <a:ext uri="{0D108BD9-81ED-4DB2-BD59-A6C34878D82A}">
                    <a16:rowId xmlns="" xmlns:a16="http://schemas.microsoft.com/office/drawing/2014/main" val="3122007044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AC celkem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effectLst/>
                          <a:latin typeface="Technika" panose="00000500000000000000" pitchFamily="2" charset="-18"/>
                        </a:rPr>
                        <a:t>4</a:t>
                      </a:r>
                      <a:endParaRPr lang="cs-CZ" sz="1000" b="1" i="0" dirty="0"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effectLst/>
                          <a:latin typeface="Technika" panose="00000500000000000000" pitchFamily="2" charset="-18"/>
                        </a:rPr>
                        <a:t>3 600</a:t>
                      </a:r>
                      <a:endParaRPr lang="cs-CZ" sz="1000" b="1" i="0" dirty="0"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b"/>
                </a:tc>
                <a:extLst>
                  <a:ext uri="{0D108BD9-81ED-4DB2-BD59-A6C34878D82A}">
                    <a16:rowId xmlns="" xmlns:a16="http://schemas.microsoft.com/office/drawing/2014/main" val="1164764274"/>
                  </a:ext>
                </a:extLst>
              </a:tr>
            </a:tbl>
          </a:graphicData>
        </a:graphic>
      </p:graphicFrame>
      <p:graphicFrame>
        <p:nvGraphicFramePr>
          <p:cNvPr id="18" name="Tabulka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89970387"/>
              </p:ext>
            </p:extLst>
          </p:nvPr>
        </p:nvGraphicFramePr>
        <p:xfrm>
          <a:off x="1253805" y="26591164"/>
          <a:ext cx="3655458" cy="2591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1044">
                  <a:extLst>
                    <a:ext uri="{9D8B030D-6E8A-4147-A177-3AD203B41FA5}">
                      <a16:colId xmlns="" xmlns:a16="http://schemas.microsoft.com/office/drawing/2014/main" val="695636590"/>
                    </a:ext>
                  </a:extLst>
                </a:gridCol>
                <a:gridCol w="834945">
                  <a:extLst>
                    <a:ext uri="{9D8B030D-6E8A-4147-A177-3AD203B41FA5}">
                      <a16:colId xmlns="" xmlns:a16="http://schemas.microsoft.com/office/drawing/2014/main" val="3848978322"/>
                    </a:ext>
                  </a:extLst>
                </a:gridCol>
                <a:gridCol w="789469">
                  <a:extLst>
                    <a:ext uri="{9D8B030D-6E8A-4147-A177-3AD203B41FA5}">
                      <a16:colId xmlns="" xmlns:a16="http://schemas.microsoft.com/office/drawing/2014/main" val="2933622863"/>
                    </a:ext>
                  </a:extLst>
                </a:gridCol>
              </a:tblGrid>
              <a:tr h="364799">
                <a:tc gridSpan="3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Kalkulace náboru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16157183"/>
                  </a:ext>
                </a:extLst>
              </a:tr>
              <a:tr h="402145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Činnost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Čas </a:t>
                      </a:r>
                    </a:p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(hod.)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Finance (Kč)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extLst>
                  <a:ext uri="{0D108BD9-81ED-4DB2-BD59-A6C34878D82A}">
                    <a16:rowId xmlns="" xmlns:a16="http://schemas.microsoft.com/office/drawing/2014/main" val="3618663343"/>
                  </a:ext>
                </a:extLst>
              </a:tr>
              <a:tr h="201072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AC celkem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 4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3 600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extLst>
                  <a:ext uri="{0D108BD9-81ED-4DB2-BD59-A6C34878D82A}">
                    <a16:rowId xmlns="" xmlns:a16="http://schemas.microsoft.com/office/drawing/2014/main" val="2701663909"/>
                  </a:ext>
                </a:extLst>
              </a:tr>
              <a:tr h="201072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Inzerát 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0,5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1 014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b"/>
                </a:tc>
                <a:extLst>
                  <a:ext uri="{0D108BD9-81ED-4DB2-BD59-A6C34878D82A}">
                    <a16:rowId xmlns="" xmlns:a16="http://schemas.microsoft.com/office/drawing/2014/main" val="428608961"/>
                  </a:ext>
                </a:extLst>
              </a:tr>
              <a:tr h="402145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Selekce uchazečů a pozvání uchazečů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32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9 600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b"/>
                </a:tc>
                <a:extLst>
                  <a:ext uri="{0D108BD9-81ED-4DB2-BD59-A6C34878D82A}">
                    <a16:rowId xmlns="" xmlns:a16="http://schemas.microsoft.com/office/drawing/2014/main" val="4023267804"/>
                  </a:ext>
                </a:extLst>
              </a:tr>
              <a:tr h="216477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Pohovory (3 hodnotitelé)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1,5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1 350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b"/>
                </a:tc>
                <a:extLst>
                  <a:ext uri="{0D108BD9-81ED-4DB2-BD59-A6C34878D82A}">
                    <a16:rowId xmlns="" xmlns:a16="http://schemas.microsoft.com/office/drawing/2014/main" val="560865561"/>
                  </a:ext>
                </a:extLst>
              </a:tr>
              <a:tr h="402145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Psychodiagnostika (1 uchazeč)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1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300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b"/>
                </a:tc>
                <a:extLst>
                  <a:ext uri="{0D108BD9-81ED-4DB2-BD59-A6C34878D82A}">
                    <a16:rowId xmlns="" xmlns:a16="http://schemas.microsoft.com/office/drawing/2014/main" val="1938905077"/>
                  </a:ext>
                </a:extLst>
              </a:tr>
              <a:tr h="201072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Zkouška v terénu 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8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2 400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b"/>
                </a:tc>
                <a:extLst>
                  <a:ext uri="{0D108BD9-81ED-4DB2-BD59-A6C34878D82A}">
                    <a16:rowId xmlns="" xmlns:a16="http://schemas.microsoft.com/office/drawing/2014/main" val="3132225953"/>
                  </a:ext>
                </a:extLst>
              </a:tr>
              <a:tr h="201072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Nábor celkem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43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18 264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b"/>
                </a:tc>
                <a:extLst>
                  <a:ext uri="{0D108BD9-81ED-4DB2-BD59-A6C34878D82A}">
                    <a16:rowId xmlns="" xmlns:a16="http://schemas.microsoft.com/office/drawing/2014/main" val="253258611"/>
                  </a:ext>
                </a:extLst>
              </a:tr>
            </a:tbl>
          </a:graphicData>
        </a:graphic>
      </p:graphicFrame>
      <p:graphicFrame>
        <p:nvGraphicFramePr>
          <p:cNvPr id="19" name="Tabulka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8688616"/>
              </p:ext>
            </p:extLst>
          </p:nvPr>
        </p:nvGraphicFramePr>
        <p:xfrm>
          <a:off x="11660027" y="5618315"/>
          <a:ext cx="4247357" cy="2441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9669">
                  <a:extLst>
                    <a:ext uri="{9D8B030D-6E8A-4147-A177-3AD203B41FA5}">
                      <a16:colId xmlns="" xmlns:a16="http://schemas.microsoft.com/office/drawing/2014/main" val="1188733898"/>
                    </a:ext>
                  </a:extLst>
                </a:gridCol>
                <a:gridCol w="1987688">
                  <a:extLst>
                    <a:ext uri="{9D8B030D-6E8A-4147-A177-3AD203B41FA5}">
                      <a16:colId xmlns="" xmlns:a16="http://schemas.microsoft.com/office/drawing/2014/main" val="1385810910"/>
                    </a:ext>
                  </a:extLst>
                </a:gridCol>
              </a:tblGrid>
              <a:tr h="410316"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Optimalizace kompetencí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10374129"/>
                  </a:ext>
                </a:extLst>
              </a:tr>
              <a:tr h="22567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Původní kompetence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Nové kompetence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extLst>
                  <a:ext uri="{0D108BD9-81ED-4DB2-BD59-A6C34878D82A}">
                    <a16:rowId xmlns="" xmlns:a16="http://schemas.microsoft.com/office/drawing/2014/main" val="1393396973"/>
                  </a:ext>
                </a:extLst>
              </a:tr>
              <a:tr h="22567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komunikace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komunikace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extLst>
                  <a:ext uri="{0D108BD9-81ED-4DB2-BD59-A6C34878D82A}">
                    <a16:rowId xmlns="" xmlns:a16="http://schemas.microsoft.com/office/drawing/2014/main" val="3792217477"/>
                  </a:ext>
                </a:extLst>
              </a:tr>
              <a:tr h="22567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práce s daty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práce s daty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extLst>
                  <a:ext uri="{0D108BD9-81ED-4DB2-BD59-A6C34878D82A}">
                    <a16:rowId xmlns="" xmlns:a16="http://schemas.microsoft.com/office/drawing/2014/main" val="2916287378"/>
                  </a:ext>
                </a:extLst>
              </a:tr>
              <a:tr h="22567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psychická odolnost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psychická odolnost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extLst>
                  <a:ext uri="{0D108BD9-81ED-4DB2-BD59-A6C34878D82A}">
                    <a16:rowId xmlns="" xmlns:a16="http://schemas.microsoft.com/office/drawing/2014/main" val="2170493016"/>
                  </a:ext>
                </a:extLst>
              </a:tr>
              <a:tr h="22567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strike="sngStrike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podpora obchodního myšlen  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prodejní dovednosti 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extLst>
                  <a:ext uri="{0D108BD9-81ED-4DB2-BD59-A6C34878D82A}">
                    <a16:rowId xmlns="" xmlns:a16="http://schemas.microsoft.com/office/drawing/2014/main" val="939231350"/>
                  </a:ext>
                </a:extLst>
              </a:tr>
              <a:tr h="22567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strike="sngStrike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čte hru</a:t>
                      </a:r>
                      <a:endParaRPr lang="cs-CZ" sz="1000" b="0" i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řešení problémů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extLst>
                  <a:ext uri="{0D108BD9-81ED-4DB2-BD59-A6C34878D82A}">
                    <a16:rowId xmlns="" xmlns:a16="http://schemas.microsoft.com/office/drawing/2014/main" val="2951539653"/>
                  </a:ext>
                </a:extLst>
              </a:tr>
              <a:tr h="22567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strike="sngStrike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soutěživost 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motivace 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extLst>
                  <a:ext uri="{0D108BD9-81ED-4DB2-BD59-A6C34878D82A}">
                    <a16:rowId xmlns="" xmlns:a16="http://schemas.microsoft.com/office/drawing/2014/main" val="1440555640"/>
                  </a:ext>
                </a:extLst>
              </a:tr>
              <a:tr h="22567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0" i="0" strike="sngStrike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flexibilita</a:t>
                      </a:r>
                      <a:endParaRPr lang="cs-CZ" sz="10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pružná reakce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extLst>
                  <a:ext uri="{0D108BD9-81ED-4DB2-BD59-A6C34878D82A}">
                    <a16:rowId xmlns="" xmlns:a16="http://schemas.microsoft.com/office/drawing/2014/main" val="445665240"/>
                  </a:ext>
                </a:extLst>
              </a:tr>
              <a:tr h="225674">
                <a:tc>
                  <a:txBody>
                    <a:bodyPr/>
                    <a:lstStyle/>
                    <a:p>
                      <a:endParaRPr lang="cs-CZ" sz="1100" b="0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</a:endParaRPr>
                    </a:p>
                  </a:txBody>
                  <a:tcPr marL="41032" marR="410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100" b="1" i="0" dirty="0">
                          <a:solidFill>
                            <a:schemeClr val="tx1"/>
                          </a:solidFill>
                          <a:effectLst/>
                          <a:latin typeface="Technika" panose="00000500000000000000" pitchFamily="2" charset="-18"/>
                        </a:rPr>
                        <a:t>zaměření na cíl a výsledky</a:t>
                      </a:r>
                      <a:endParaRPr lang="cs-CZ" sz="1000" b="1" i="0" dirty="0">
                        <a:solidFill>
                          <a:schemeClr val="tx1"/>
                        </a:solidFill>
                        <a:effectLst/>
                        <a:latin typeface="Technika" panose="00000500000000000000" pitchFamily="2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32" marR="41032" marT="0" marB="0"/>
                </a:tc>
                <a:extLst>
                  <a:ext uri="{0D108BD9-81ED-4DB2-BD59-A6C34878D82A}">
                    <a16:rowId xmlns="" xmlns:a16="http://schemas.microsoft.com/office/drawing/2014/main" val="3918235024"/>
                  </a:ext>
                </a:extLst>
              </a:tr>
            </a:tbl>
          </a:graphicData>
        </a:graphic>
      </p:graphicFrame>
      <p:graphicFrame>
        <p:nvGraphicFramePr>
          <p:cNvPr id="14" name="Graf 13"/>
          <p:cNvGraphicFramePr/>
          <p:nvPr/>
        </p:nvGraphicFramePr>
        <p:xfrm>
          <a:off x="16217880" y="19914830"/>
          <a:ext cx="3915328" cy="2802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1591227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</TotalTime>
  <Words>280</Words>
  <Application>Microsoft Office PowerPoint</Application>
  <PresentationFormat>Vlastní</PresentationFormat>
  <Paragraphs>138</Paragraphs>
  <Slides>1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Office</vt:lpstr>
      <vt:lpstr> Posouzení efektivity Assessment Centra jako výběrové metody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Posouzení efektivity Assesment Centra jako výběrové metody</dc:title>
  <dc:creator>Marek</dc:creator>
  <cp:lastModifiedBy>Vaše jméno</cp:lastModifiedBy>
  <cp:revision>49</cp:revision>
  <dcterms:created xsi:type="dcterms:W3CDTF">2017-04-15T11:43:58Z</dcterms:created>
  <dcterms:modified xsi:type="dcterms:W3CDTF">2017-04-25T23:38:40Z</dcterms:modified>
</cp:coreProperties>
</file>