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5"/>
  </p:notesMasterIdLst>
  <p:sldIdLst>
    <p:sldId id="256" r:id="rId3"/>
    <p:sldId id="265" r:id="rId4"/>
  </p:sldIdLst>
  <p:sldSz cx="15544800" cy="10058400"/>
  <p:notesSz cx="7099300" cy="10234613"/>
  <p:defaultTextStyle>
    <a:defPPr>
      <a:defRPr lang="en-US"/>
    </a:defPPr>
    <a:lvl1pPr algn="l" defTabSz="1461869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1pPr>
    <a:lvl2pPr marL="730141" indent="-273009" algn="l" defTabSz="1461869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2pPr>
    <a:lvl3pPr marL="1461869" indent="-547606" algn="l" defTabSz="1461869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3pPr>
    <a:lvl4pPr marL="2193595" indent="-822201" algn="l" defTabSz="1461869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4pPr>
    <a:lvl5pPr marL="2925325" indent="-1096799" algn="l" defTabSz="1461869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5pPr>
    <a:lvl6pPr marL="2285657" algn="l" defTabSz="914263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6pPr>
    <a:lvl7pPr marL="2742789" algn="l" defTabSz="914263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7pPr>
    <a:lvl8pPr marL="3199920" algn="l" defTabSz="914263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8pPr>
    <a:lvl9pPr marL="3657051" algn="l" defTabSz="914263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DR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01" autoAdjust="0"/>
    <p:restoredTop sz="99499" autoAdjust="0"/>
  </p:normalViewPr>
  <p:slideViewPr>
    <p:cSldViewPr snapToGrid="0">
      <p:cViewPr>
        <p:scale>
          <a:sx n="75" d="100"/>
          <a:sy n="75" d="100"/>
        </p:scale>
        <p:origin x="-538" y="-29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234086400" cy="2340864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5576" tIns="47789" rIns="95576" bIns="4778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5576" tIns="47789" rIns="95576" bIns="47789" rtlCol="0"/>
          <a:lstStyle>
            <a:lvl1pPr algn="r">
              <a:defRPr sz="1300"/>
            </a:lvl1pPr>
          </a:lstStyle>
          <a:p>
            <a:fld id="{FDA97273-059B-4675-8C36-CB1037F97A4D}" type="datetimeFigureOut">
              <a:rPr lang="cs-CZ" smtClean="0"/>
              <a:pPr/>
              <a:t>04.01.2017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584200" y="766763"/>
            <a:ext cx="59309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6" tIns="47789" rIns="95576" bIns="47789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09930" y="4861443"/>
            <a:ext cx="5679440" cy="4605576"/>
          </a:xfrm>
          <a:prstGeom prst="rect">
            <a:avLst/>
          </a:prstGeom>
        </p:spPr>
        <p:txBody>
          <a:bodyPr vert="horz" lIns="95576" tIns="47789" rIns="95576" bIns="47789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1731"/>
          </a:xfrm>
          <a:prstGeom prst="rect">
            <a:avLst/>
          </a:prstGeom>
        </p:spPr>
        <p:txBody>
          <a:bodyPr vert="horz" lIns="95576" tIns="47789" rIns="95576" bIns="4778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5576" tIns="47789" rIns="95576" bIns="47789" rtlCol="0" anchor="b"/>
          <a:lstStyle>
            <a:lvl1pPr algn="r">
              <a:defRPr sz="1300"/>
            </a:lvl1pPr>
          </a:lstStyle>
          <a:p>
            <a:fld id="{89B98ED1-8F78-4DEB-A2EA-0FD9C9B7DB6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/>
          <p:cNvSpPr>
            <a:spLocks noGrp="1"/>
          </p:cNvSpPr>
          <p:nvPr>
            <p:ph type="title" hasCustomPrompt="1"/>
          </p:nvPr>
        </p:nvSpPr>
        <p:spPr>
          <a:xfrm>
            <a:off x="9521420" y="91442"/>
            <a:ext cx="5863362" cy="200055"/>
          </a:xfrm>
          <a:prstGeom prst="rect">
            <a:avLst/>
          </a:prstGeom>
        </p:spPr>
        <p:txBody>
          <a:bodyPr wrap="square" lIns="91426" tIns="0" rIns="91426" bIns="0">
            <a:spAutoFit/>
          </a:bodyPr>
          <a:lstStyle>
            <a:lvl1pPr algn="l">
              <a:defRPr sz="1300" cap="all" baseline="0">
                <a:solidFill>
                  <a:schemeClr val="tx1"/>
                </a:solidFill>
                <a:latin typeface="Technika Book" pitchFamily="2" charset="-18"/>
              </a:defRPr>
            </a:lvl1pPr>
          </a:lstStyle>
          <a:p>
            <a:r>
              <a:rPr lang="cs-CZ" dirty="0" smtClean="0"/>
              <a:t>název projektu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3"/>
          <p:cNvSpPr>
            <a:spLocks noGrp="1"/>
          </p:cNvSpPr>
          <p:nvPr>
            <p:ph type="title" hasCustomPrompt="1"/>
          </p:nvPr>
        </p:nvSpPr>
        <p:spPr>
          <a:xfrm>
            <a:off x="4492217" y="99062"/>
            <a:ext cx="5642383" cy="200055"/>
          </a:xfrm>
          <a:prstGeom prst="rect">
            <a:avLst/>
          </a:prstGeom>
        </p:spPr>
        <p:txBody>
          <a:bodyPr wrap="square" lIns="91426" tIns="0" rIns="91426" bIns="0">
            <a:spAutoFit/>
          </a:bodyPr>
          <a:lstStyle>
            <a:lvl1pPr algn="l">
              <a:defRPr sz="1300" cap="all" baseline="0">
                <a:solidFill>
                  <a:schemeClr val="tx1"/>
                </a:solidFill>
                <a:latin typeface="Technika Book" pitchFamily="2" charset="-18"/>
              </a:defRPr>
            </a:lvl1pPr>
          </a:lstStyle>
          <a:p>
            <a:r>
              <a:rPr lang="cs-CZ" dirty="0" smtClean="0"/>
              <a:t>Přepsat název mapy</a:t>
            </a:r>
            <a:endParaRPr lang="en-US" dirty="0"/>
          </a:p>
        </p:txBody>
      </p:sp>
      <p:sp>
        <p:nvSpPr>
          <p:cNvPr id="5" name="Title 13"/>
          <p:cNvSpPr txBox="1">
            <a:spLocks/>
          </p:cNvSpPr>
          <p:nvPr userDrawn="1"/>
        </p:nvSpPr>
        <p:spPr>
          <a:xfrm>
            <a:off x="10310120" y="103384"/>
            <a:ext cx="5009131" cy="200055"/>
          </a:xfrm>
          <a:prstGeom prst="rect">
            <a:avLst/>
          </a:prstGeom>
        </p:spPr>
        <p:txBody>
          <a:bodyPr wrap="square" lIns="91426" tIns="0" rIns="91426" bIns="0">
            <a:spAutoFit/>
          </a:bodyPr>
          <a:lstStyle>
            <a:lvl1pPr algn="l">
              <a:defRPr sz="1300" cap="all" baseline="0">
                <a:solidFill>
                  <a:schemeClr val="tx1"/>
                </a:solidFill>
                <a:latin typeface="Technika Book" pitchFamily="2" charset="-18"/>
              </a:defRPr>
            </a:lvl1pPr>
          </a:lstStyle>
          <a:p>
            <a:pPr marL="0" marR="0" lvl="0" indent="0" algn="l" defTabSz="146186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3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chnika Book" pitchFamily="2" charset="-18"/>
                <a:ea typeface="+mj-ea"/>
                <a:cs typeface="+mj-cs"/>
              </a:rPr>
              <a:t>název projektu</a:t>
            </a:r>
            <a:endParaRPr kumimoji="0" lang="en-US" sz="13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chnika Book" pitchFamily="2" charset="-18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" y="5949244"/>
            <a:ext cx="408791" cy="41091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 smtClean="0">
                <a:solidFill>
                  <a:schemeClr val="tx1"/>
                </a:solidFill>
                <a:latin typeface="Technika Book" pitchFamily="2" charset="-18"/>
              </a:rPr>
              <a:t>Informační výměna</a:t>
            </a:r>
            <a:endParaRPr lang="en-US" sz="1600" dirty="0">
              <a:solidFill>
                <a:schemeClr val="tx1"/>
              </a:solidFill>
              <a:latin typeface="Technika Book" pitchFamily="2" charset="-1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" y="553156"/>
            <a:ext cx="408791" cy="53939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Technika Book" pitchFamily="2" charset="-18"/>
              </a:rPr>
              <a:t>BIM </a:t>
            </a:r>
            <a:r>
              <a:rPr lang="cs-CZ" sz="1600" dirty="0" smtClean="0">
                <a:solidFill>
                  <a:schemeClr val="tx1"/>
                </a:solidFill>
                <a:latin typeface="Technika Book" pitchFamily="2" charset="-18"/>
              </a:rPr>
              <a:t>Využití</a:t>
            </a:r>
            <a:endParaRPr lang="en-US" sz="1600" dirty="0">
              <a:solidFill>
                <a:schemeClr val="tx1"/>
              </a:solidFill>
              <a:latin typeface="Technika Book" pitchFamily="2" charset="-1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9578" y="5949950"/>
            <a:ext cx="15135225" cy="4108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dirty="0"/>
          </a:p>
        </p:txBody>
      </p:sp>
      <p:sp>
        <p:nvSpPr>
          <p:cNvPr id="6" name="Rectangle 5"/>
          <p:cNvSpPr/>
          <p:nvPr/>
        </p:nvSpPr>
        <p:spPr>
          <a:xfrm>
            <a:off x="409578" y="552450"/>
            <a:ext cx="15135225" cy="5394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"/>
            <a:ext cx="15544800" cy="376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9144" rIns="91426" bIns="9144" numCol="2"/>
          <a:lstStyle/>
          <a:p>
            <a:pPr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300" dirty="0" smtClean="0">
                <a:solidFill>
                  <a:schemeClr val="tx1"/>
                </a:solidFill>
                <a:latin typeface="Technika Book" pitchFamily="2" charset="-18"/>
              </a:rPr>
              <a:t>Procesní mapa úrovně </a:t>
            </a:r>
            <a:r>
              <a:rPr lang="en-US" sz="1300" dirty="0" smtClean="0">
                <a:solidFill>
                  <a:schemeClr val="tx1"/>
                </a:solidFill>
                <a:latin typeface="Technika Book" pitchFamily="2" charset="-18"/>
              </a:rPr>
              <a:t>1:</a:t>
            </a:r>
            <a:r>
              <a:rPr lang="cs-CZ" sz="1300" dirty="0" smtClean="0">
                <a:solidFill>
                  <a:schemeClr val="tx1"/>
                </a:solidFill>
                <a:latin typeface="Technika Book" pitchFamily="2" charset="-18"/>
              </a:rPr>
              <a:t> Obecná procesní mapa</a:t>
            </a:r>
          </a:p>
          <a:p>
            <a:pPr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dirty="0">
              <a:solidFill>
                <a:schemeClr val="tx1"/>
              </a:solidFill>
              <a:latin typeface="Technika Book" pitchFamily="2" charset="-18"/>
            </a:endParaRPr>
          </a:p>
          <a:p>
            <a:pPr algn="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i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76238"/>
            <a:ext cx="15544800" cy="17621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461869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2pPr>
      <a:lvl3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3pPr>
      <a:lvl4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4pPr>
      <a:lvl5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5pPr>
      <a:lvl6pPr marL="457131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6pPr>
      <a:lvl7pPr marL="914263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7pPr>
      <a:lvl8pPr marL="1371394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8pPr>
      <a:lvl9pPr marL="1828526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9pPr>
    </p:titleStyle>
    <p:bodyStyle>
      <a:lvl1pPr marL="547606" indent="-547606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1pPr>
      <a:lvl2pPr marL="1187272" indent="-455544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6938" indent="-365070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58666" indent="-365070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0394" indent="-365070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450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3805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160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6514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55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709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064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419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6773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128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483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0837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" y="7711132"/>
            <a:ext cx="408791" cy="23472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 smtClean="0">
                <a:solidFill>
                  <a:schemeClr val="tx1"/>
                </a:solidFill>
                <a:latin typeface="Technika Book" pitchFamily="2" charset="-18"/>
              </a:rPr>
              <a:t>Informační</a:t>
            </a:r>
            <a:r>
              <a:rPr lang="cs-CZ" sz="1600" baseline="0" dirty="0" smtClean="0">
                <a:solidFill>
                  <a:schemeClr val="tx1"/>
                </a:solidFill>
                <a:latin typeface="Technika Book" pitchFamily="2" charset="-18"/>
              </a:rPr>
              <a:t> výměna</a:t>
            </a:r>
            <a:endParaRPr lang="en-US" sz="1600" dirty="0">
              <a:solidFill>
                <a:schemeClr val="tx1"/>
              </a:solidFill>
              <a:latin typeface="Technika Book" pitchFamily="2" charset="-18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" y="553159"/>
            <a:ext cx="408791" cy="2151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 smtClean="0">
                <a:solidFill>
                  <a:schemeClr val="tx1"/>
                </a:solidFill>
                <a:latin typeface="Technika Book" pitchFamily="2" charset="-18"/>
              </a:rPr>
              <a:t>Referenční </a:t>
            </a:r>
            <a:r>
              <a:rPr lang="cs-CZ" sz="1600" dirty="0" err="1" smtClean="0">
                <a:solidFill>
                  <a:schemeClr val="tx1"/>
                </a:solidFill>
                <a:latin typeface="Technika Book" pitchFamily="2" charset="-18"/>
              </a:rPr>
              <a:t>info</a:t>
            </a:r>
            <a:r>
              <a:rPr lang="cs-CZ" sz="1600" dirty="0" smtClean="0">
                <a:solidFill>
                  <a:schemeClr val="tx1"/>
                </a:solidFill>
                <a:latin typeface="Technika Book" pitchFamily="2" charset="-18"/>
              </a:rPr>
              <a:t>.</a:t>
            </a:r>
            <a:endParaRPr lang="en-US" sz="1600" dirty="0">
              <a:solidFill>
                <a:schemeClr val="tx1"/>
              </a:solidFill>
              <a:latin typeface="Technika Book" pitchFamily="2" charset="-18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09578" y="7710488"/>
            <a:ext cx="15135225" cy="2347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409578" y="552450"/>
            <a:ext cx="15135225" cy="2160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376238"/>
            <a:ext cx="15544800" cy="17621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" y="2705102"/>
            <a:ext cx="408791" cy="5006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600" dirty="0" smtClean="0">
                <a:solidFill>
                  <a:schemeClr val="tx1"/>
                </a:solidFill>
                <a:latin typeface="Technika Book" pitchFamily="2" charset="-18"/>
              </a:rPr>
              <a:t>Proces</a:t>
            </a:r>
            <a:endParaRPr lang="en-US" sz="1600" dirty="0">
              <a:solidFill>
                <a:schemeClr val="tx1"/>
              </a:solidFill>
              <a:latin typeface="Technika Book" pitchFamily="2" charset="-18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" y="4"/>
            <a:ext cx="15544800" cy="376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9144" rIns="91426" bIns="9144" numCol="2"/>
          <a:lstStyle/>
          <a:p>
            <a:pPr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300" dirty="0" smtClean="0">
                <a:solidFill>
                  <a:schemeClr val="tx1"/>
                </a:solidFill>
                <a:latin typeface="Technika Book" pitchFamily="2" charset="-18"/>
              </a:rPr>
              <a:t>Procesní mapa úrovně 2: Detailní procesní mapa pro:</a:t>
            </a:r>
            <a:endParaRPr lang="en-US" sz="1300" dirty="0" smtClean="0">
              <a:solidFill>
                <a:schemeClr val="tx1"/>
              </a:solidFill>
              <a:latin typeface="Technika Book" pitchFamily="2" charset="-18"/>
            </a:endParaRPr>
          </a:p>
          <a:p>
            <a:pPr algn="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i="1" dirty="0">
              <a:solidFill>
                <a:schemeClr val="tx1"/>
              </a:solidFill>
            </a:endParaRPr>
          </a:p>
        </p:txBody>
      </p:sp>
      <p:sp>
        <p:nvSpPr>
          <p:cNvPr id="9" name="Rectangle 12"/>
          <p:cNvSpPr/>
          <p:nvPr userDrawn="1"/>
        </p:nvSpPr>
        <p:spPr>
          <a:xfrm>
            <a:off x="409577" y="2712720"/>
            <a:ext cx="15135225" cy="4984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1461869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2pPr>
      <a:lvl3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3pPr>
      <a:lvl4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4pPr>
      <a:lvl5pPr algn="ctr" defTabSz="1461869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5pPr>
      <a:lvl6pPr marL="457131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6pPr>
      <a:lvl7pPr marL="914263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7pPr>
      <a:lvl8pPr marL="1371394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8pPr>
      <a:lvl9pPr marL="1828526" algn="ctr" defTabSz="1461869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9pPr>
    </p:titleStyle>
    <p:bodyStyle>
      <a:lvl1pPr marL="547606" indent="-547606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1pPr>
      <a:lvl2pPr marL="1187272" indent="-455544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6938" indent="-365070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58666" indent="-365070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0394" indent="-365070" algn="l" defTabSz="146186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450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3805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160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6514" indent="-365678" algn="l" defTabSz="14627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55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709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064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419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6773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128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483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0837" algn="l" defTabSz="146270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568"/>
          <p:cNvGrpSpPr>
            <a:grpSpLocks/>
          </p:cNvGrpSpPr>
          <p:nvPr/>
        </p:nvGrpSpPr>
        <p:grpSpPr bwMode="auto">
          <a:xfrm>
            <a:off x="12247562" y="7845425"/>
            <a:ext cx="1098550" cy="804863"/>
            <a:chOff x="2931614" y="5772036"/>
            <a:chExt cx="1097279" cy="804744"/>
          </a:xfrm>
        </p:grpSpPr>
        <p:sp>
          <p:nvSpPr>
            <p:cNvPr id="776" name="Folded Corner 775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362" name="TextBox 776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Skutečná energetická analýza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075" name="Group 27"/>
          <p:cNvGrpSpPr>
            <a:grpSpLocks/>
          </p:cNvGrpSpPr>
          <p:nvPr/>
        </p:nvGrpSpPr>
        <p:grpSpPr bwMode="auto">
          <a:xfrm>
            <a:off x="747713" y="3319463"/>
            <a:ext cx="1098550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22" name="Rectangle 21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dirty="0"/>
            </a:p>
          </p:txBody>
        </p:sp>
        <p:sp>
          <p:nvSpPr>
            <p:cNvPr id="3356" name="TextBox 22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700" dirty="0">
                  <a:latin typeface="Technika Book" pitchFamily="2" charset="-18"/>
                </a:rPr>
                <a:t>Plánování</a:t>
              </a:r>
              <a:endParaRPr lang="en-US" sz="700" dirty="0">
                <a:latin typeface="Technika Book" pitchFamily="2" charset="-18"/>
              </a:endParaRPr>
            </a:p>
          </p:txBody>
        </p:sp>
        <p:sp>
          <p:nvSpPr>
            <p:cNvPr id="3357" name="TextBox 23"/>
            <p:cNvSpPr txBox="1">
              <a:spLocks noChangeArrowheads="1"/>
            </p:cNvSpPr>
            <p:nvPr/>
          </p:nvSpPr>
          <p:spPr bwMode="auto">
            <a:xfrm>
              <a:off x="3581401" y="1251586"/>
              <a:ext cx="989806" cy="40011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45720" rIns="45720" anchor="ctr"/>
            <a:lstStyle/>
            <a:p>
              <a:pPr algn="ctr"/>
              <a:r>
                <a:rPr lang="cs-CZ" sz="900" dirty="0">
                  <a:latin typeface="Technika Book" pitchFamily="2" charset="-18"/>
                </a:rPr>
                <a:t>TDI</a:t>
              </a:r>
              <a:endParaRPr lang="en-US" sz="800" dirty="0">
                <a:latin typeface="Technika Book" pitchFamily="2" charset="-18"/>
              </a:endParaRPr>
            </a:p>
          </p:txBody>
        </p:sp>
        <p:cxnSp>
          <p:nvCxnSpPr>
            <p:cNvPr id="25" name="Straight Connector 24"/>
            <p:cNvCxnSpPr>
              <a:endCxn id="22" idx="2"/>
            </p:cNvCxnSpPr>
            <p:nvPr/>
          </p:nvCxnSpPr>
          <p:spPr>
            <a:xfrm rot="5400000">
              <a:off x="4370818" y="1450515"/>
              <a:ext cx="402364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572001" y="1252106"/>
              <a:ext cx="990601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77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700" dirty="0">
                  <a:latin typeface="Technika Book" pitchFamily="2" charset="-18"/>
                </a:rPr>
                <a:t>Charakterizování projektu</a:t>
              </a:r>
              <a:endParaRPr lang="en-US" sz="700" dirty="0">
                <a:latin typeface="Technika Book" pitchFamily="2" charset="-18"/>
              </a:endParaRPr>
            </a:p>
          </p:txBody>
        </p:sp>
        <p:sp>
          <p:nvSpPr>
            <p:cNvPr id="3360" name="TextBox 26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700" dirty="0">
                  <a:latin typeface="Technika" pitchFamily="2" charset="-18"/>
                </a:rPr>
                <a:t>Charakterizování projektu</a:t>
              </a:r>
              <a:endParaRPr lang="en-US" sz="700" dirty="0">
                <a:latin typeface="Technika" pitchFamily="2" charset="-18"/>
              </a:endParaRPr>
            </a:p>
          </p:txBody>
        </p:sp>
      </p:grpSp>
      <p:grpSp>
        <p:nvGrpSpPr>
          <p:cNvPr id="3076" name="Group 81"/>
          <p:cNvGrpSpPr>
            <a:grpSpLocks/>
          </p:cNvGrpSpPr>
          <p:nvPr/>
        </p:nvGrpSpPr>
        <p:grpSpPr bwMode="auto">
          <a:xfrm>
            <a:off x="2159004" y="3319463"/>
            <a:ext cx="1096963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83" name="Rectangle 82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50" name="TextBox 83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700" dirty="0">
                  <a:latin typeface="Technika Book" pitchFamily="2" charset="-18"/>
                </a:rPr>
                <a:t>Konceptní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700" dirty="0">
                  <a:latin typeface="Technika Book" pitchFamily="2" charset="-18"/>
                </a:rPr>
                <a:t>fáze</a:t>
              </a:r>
              <a:endParaRPr lang="en-US" sz="700" dirty="0">
                <a:latin typeface="Technika Book" pitchFamily="2" charset="-18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81400" y="1252106"/>
              <a:ext cx="989167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PRO</a:t>
              </a:r>
              <a:endParaRPr lang="en-US" sz="1600" dirty="0">
                <a:latin typeface="Technika Book" pitchFamily="2" charset="-18"/>
              </a:endParaRPr>
            </a:p>
          </p:txBody>
        </p:sp>
        <p:cxnSp>
          <p:nvCxnSpPr>
            <p:cNvPr id="86" name="Straight Connector 85"/>
            <p:cNvCxnSpPr>
              <a:endCxn id="83" idx="2"/>
            </p:cNvCxnSpPr>
            <p:nvPr/>
          </p:nvCxnSpPr>
          <p:spPr>
            <a:xfrm rot="5400000">
              <a:off x="4370818" y="1449081"/>
              <a:ext cx="402364" cy="2866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4573434" y="1252106"/>
              <a:ext cx="989167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Postup tvorby modelu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581400" y="780368"/>
              <a:ext cx="1981201" cy="399590"/>
            </a:xfrm>
            <a:prstGeom prst="rect">
              <a:avLst/>
            </a:prstGeom>
            <a:grpFill/>
            <a:ln>
              <a:noFill/>
            </a:ln>
          </p:spPr>
          <p:txBody>
            <a:bodyPr lIns="45720" rIns="45720" anchor="ctr">
              <a:normAutofit fontScale="400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2300" dirty="0">
                  <a:latin typeface="Technika" pitchFamily="2" charset="-18"/>
                </a:rPr>
                <a:t>Tvorba konceptu</a:t>
              </a:r>
              <a:endParaRPr lang="en-US" sz="2300" dirty="0">
                <a:latin typeface="Technika" pitchFamily="2" charset="-18"/>
              </a:endParaRPr>
            </a:p>
          </p:txBody>
        </p:sp>
      </p:grpSp>
      <p:grpSp>
        <p:nvGrpSpPr>
          <p:cNvPr id="3077" name="Group 95"/>
          <p:cNvGrpSpPr>
            <a:grpSpLocks/>
          </p:cNvGrpSpPr>
          <p:nvPr/>
        </p:nvGrpSpPr>
        <p:grpSpPr bwMode="auto">
          <a:xfrm>
            <a:off x="5707063" y="3319463"/>
            <a:ext cx="1096961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97" name="Rectangle 96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44" name="TextBox 97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Tvorba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návrhu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581400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PRO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100" name="Straight Connector 99"/>
            <p:cNvCxnSpPr>
              <a:endCxn id="97" idx="2"/>
            </p:cNvCxnSpPr>
            <p:nvPr/>
          </p:nvCxnSpPr>
          <p:spPr>
            <a:xfrm rot="5400000">
              <a:off x="4370818" y="1449081"/>
              <a:ext cx="402364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4573435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500" dirty="0">
                  <a:latin typeface="Technika Book" pitchFamily="2" charset="-18"/>
                </a:rPr>
                <a:t>Postup tvorby modelu</a:t>
              </a:r>
              <a:endParaRPr lang="en-US" sz="500" dirty="0">
                <a:latin typeface="Technika Book" pitchFamily="2" charset="-18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581400" y="780368"/>
              <a:ext cx="1981201" cy="399590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" pitchFamily="2" charset="-18"/>
                </a:rPr>
                <a:t>Tvorba návrhu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78" name="Group 109"/>
          <p:cNvGrpSpPr>
            <a:grpSpLocks/>
          </p:cNvGrpSpPr>
          <p:nvPr/>
        </p:nvGrpSpPr>
        <p:grpSpPr bwMode="auto">
          <a:xfrm>
            <a:off x="9893300" y="3319463"/>
            <a:ext cx="1098550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111" name="Rectangle 110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38" name="TextBox 111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Realizační</a:t>
              </a:r>
              <a:r>
                <a:rPr lang="cs-CZ" sz="600" i="1" dirty="0">
                  <a:latin typeface="Technika Book" pitchFamily="2" charset="-18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dokumentace</a:t>
              </a:r>
              <a:r>
                <a:rPr lang="cs-CZ" sz="600" i="1" dirty="0">
                  <a:latin typeface="Technika Book" pitchFamily="2" charset="-18"/>
                </a:rPr>
                <a:t> </a:t>
              </a:r>
              <a:endParaRPr lang="en-US" sz="600" i="1" dirty="0">
                <a:latin typeface="Technika Book" pitchFamily="2" charset="-18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581400" y="1252106"/>
              <a:ext cx="990601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PRO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114" name="Straight Connector 113"/>
            <p:cNvCxnSpPr>
              <a:endCxn id="111" idx="2"/>
            </p:cNvCxnSpPr>
            <p:nvPr/>
          </p:nvCxnSpPr>
          <p:spPr>
            <a:xfrm rot="5400000">
              <a:off x="4370818" y="1450515"/>
              <a:ext cx="402364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4572001" y="1252106"/>
              <a:ext cx="990601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Postup tvorby modelu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3342" name="TextBox 115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900" dirty="0">
                  <a:latin typeface="Technika" pitchFamily="2" charset="-18"/>
                </a:rPr>
                <a:t>Tvorba realizačního projektu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79" name="Group 123"/>
          <p:cNvGrpSpPr>
            <a:grpSpLocks/>
          </p:cNvGrpSpPr>
          <p:nvPr/>
        </p:nvGrpSpPr>
        <p:grpSpPr bwMode="auto">
          <a:xfrm>
            <a:off x="14198600" y="1922463"/>
            <a:ext cx="1098550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125" name="Rectangle 124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32" name="TextBox 125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Provozní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fáze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3581400" y="1252106"/>
              <a:ext cx="990601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GD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128" name="Straight Connector 127"/>
            <p:cNvCxnSpPr>
              <a:endCxn id="125" idx="2"/>
            </p:cNvCxnSpPr>
            <p:nvPr/>
          </p:nvCxnSpPr>
          <p:spPr>
            <a:xfrm rot="5400000">
              <a:off x="4370818" y="1450515"/>
              <a:ext cx="402364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/>
            <p:cNvSpPr txBox="1"/>
            <p:nvPr/>
          </p:nvSpPr>
          <p:spPr>
            <a:xfrm>
              <a:off x="4572001" y="1252106"/>
              <a:ext cx="990601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+mn-lt"/>
                </a:rPr>
                <a:t>6D modelování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581400" y="780368"/>
              <a:ext cx="1981201" cy="399590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rmAutofit fontScale="47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900" dirty="0">
                  <a:latin typeface="Technika" pitchFamily="2" charset="-18"/>
                </a:rPr>
                <a:t>Model</a:t>
              </a:r>
              <a:r>
                <a:rPr lang="cs-CZ" sz="2300" b="1" dirty="0">
                  <a:latin typeface="+mn-lt"/>
                </a:rPr>
                <a:t> pro FM</a:t>
              </a:r>
              <a:endParaRPr lang="en-US" sz="2300" b="1" dirty="0">
                <a:latin typeface="+mn-lt"/>
              </a:endParaRPr>
            </a:p>
          </p:txBody>
        </p:sp>
      </p:grpSp>
      <p:grpSp>
        <p:nvGrpSpPr>
          <p:cNvPr id="3080" name="Group 88"/>
          <p:cNvGrpSpPr>
            <a:grpSpLocks/>
          </p:cNvGrpSpPr>
          <p:nvPr/>
        </p:nvGrpSpPr>
        <p:grpSpPr bwMode="auto">
          <a:xfrm>
            <a:off x="3722688" y="3319463"/>
            <a:ext cx="1096961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90" name="Rectangle 89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26" name="TextBox 90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Konceptní</a:t>
              </a:r>
              <a:r>
                <a:rPr lang="cs-CZ" sz="5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fáze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581400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GD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93" name="Straight Connector 92"/>
            <p:cNvCxnSpPr>
              <a:endCxn id="90" idx="2"/>
            </p:cNvCxnSpPr>
            <p:nvPr/>
          </p:nvCxnSpPr>
          <p:spPr>
            <a:xfrm rot="5400000">
              <a:off x="4370818" y="1449081"/>
              <a:ext cx="402364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4573435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500" dirty="0">
                  <a:latin typeface="Technika Book" pitchFamily="2" charset="-18"/>
                </a:rPr>
                <a:t>4D modelování</a:t>
              </a:r>
              <a:endParaRPr lang="en-US" sz="1500" dirty="0">
                <a:latin typeface="Technika Book" pitchFamily="2" charset="-18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581400" y="780368"/>
              <a:ext cx="1981201" cy="399590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" pitchFamily="2" charset="-18"/>
                </a:rPr>
                <a:t>4D modelování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81" name="Group 137"/>
          <p:cNvGrpSpPr>
            <a:grpSpLocks/>
          </p:cNvGrpSpPr>
          <p:nvPr/>
        </p:nvGrpSpPr>
        <p:grpSpPr bwMode="auto">
          <a:xfrm>
            <a:off x="3722688" y="4221163"/>
            <a:ext cx="1096961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139" name="Rectangle 138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20" name="TextBox 139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Konceptní</a:t>
              </a:r>
              <a:r>
                <a:rPr lang="cs-CZ" sz="5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fáze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3581400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GD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142" name="Straight Connector 141"/>
            <p:cNvCxnSpPr>
              <a:endCxn id="139" idx="2"/>
            </p:cNvCxnSpPr>
            <p:nvPr/>
          </p:nvCxnSpPr>
          <p:spPr>
            <a:xfrm rot="5400000">
              <a:off x="4370818" y="1449081"/>
              <a:ext cx="402364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4573435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500" dirty="0">
                  <a:latin typeface="Technika Book" pitchFamily="2" charset="-18"/>
                </a:rPr>
                <a:t>Virtuální návrh</a:t>
              </a:r>
              <a:endParaRPr lang="en-US" sz="500" dirty="0">
                <a:latin typeface="Technika Book" pitchFamily="2" charset="-18"/>
              </a:endParaRPr>
            </a:p>
          </p:txBody>
        </p:sp>
        <p:sp>
          <p:nvSpPr>
            <p:cNvPr id="3324" name="TextBox 143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800" dirty="0">
                  <a:latin typeface="Technika" pitchFamily="2" charset="-18"/>
                </a:rPr>
                <a:t>Tvorba virtuálního modelu</a:t>
              </a:r>
              <a:endParaRPr lang="en-US" sz="800" dirty="0">
                <a:latin typeface="Technika" pitchFamily="2" charset="-18"/>
              </a:endParaRPr>
            </a:p>
          </p:txBody>
        </p:sp>
      </p:grpSp>
      <p:grpSp>
        <p:nvGrpSpPr>
          <p:cNvPr id="3082" name="Group 144"/>
          <p:cNvGrpSpPr>
            <a:grpSpLocks/>
          </p:cNvGrpSpPr>
          <p:nvPr/>
        </p:nvGrpSpPr>
        <p:grpSpPr bwMode="auto">
          <a:xfrm>
            <a:off x="3722688" y="5121278"/>
            <a:ext cx="1096961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146" name="Rectangle 145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14" name="TextBox 146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Konceptní</a:t>
              </a:r>
              <a:r>
                <a:rPr lang="cs-CZ" sz="5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fáze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3581400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ENERG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149" name="Straight Connector 148"/>
            <p:cNvCxnSpPr>
              <a:endCxn id="146" idx="2"/>
            </p:cNvCxnSpPr>
            <p:nvPr/>
          </p:nvCxnSpPr>
          <p:spPr>
            <a:xfrm rot="5400000">
              <a:off x="4370818" y="1449079"/>
              <a:ext cx="402365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/>
            <p:cNvSpPr txBox="1"/>
            <p:nvPr/>
          </p:nvSpPr>
          <p:spPr>
            <a:xfrm>
              <a:off x="4573435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500" dirty="0">
                  <a:latin typeface="Technika Book" pitchFamily="2" charset="-18"/>
                </a:rPr>
                <a:t>Energetické analýzy</a:t>
              </a:r>
              <a:endParaRPr lang="en-US" sz="500" dirty="0">
                <a:latin typeface="Technika Book" pitchFamily="2" charset="-18"/>
              </a:endParaRPr>
            </a:p>
          </p:txBody>
        </p:sp>
        <p:sp>
          <p:nvSpPr>
            <p:cNvPr id="3318" name="TextBox 150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900" dirty="0">
                  <a:latin typeface="Technika" pitchFamily="2" charset="-18"/>
                </a:rPr>
                <a:t>Energetické analýzy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83" name="Group 151"/>
          <p:cNvGrpSpPr>
            <a:grpSpLocks/>
          </p:cNvGrpSpPr>
          <p:nvPr/>
        </p:nvGrpSpPr>
        <p:grpSpPr bwMode="auto">
          <a:xfrm>
            <a:off x="3722688" y="2419353"/>
            <a:ext cx="1096961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153" name="Rectangle 152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08" name="TextBox 153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Konceptní</a:t>
              </a:r>
              <a:r>
                <a:rPr lang="cs-CZ" sz="5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fáze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3581400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CEN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156" name="Straight Connector 155"/>
            <p:cNvCxnSpPr>
              <a:endCxn id="153" idx="2"/>
            </p:cNvCxnSpPr>
            <p:nvPr/>
          </p:nvCxnSpPr>
          <p:spPr>
            <a:xfrm rot="5400000">
              <a:off x="4370818" y="1449079"/>
              <a:ext cx="402365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/>
            <p:cNvSpPr txBox="1"/>
            <p:nvPr/>
          </p:nvSpPr>
          <p:spPr>
            <a:xfrm>
              <a:off x="4573435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500" dirty="0">
                  <a:latin typeface="Technika Book" pitchFamily="2" charset="-18"/>
                </a:rPr>
                <a:t>5D modelování</a:t>
              </a:r>
              <a:endParaRPr lang="en-US" sz="500" dirty="0">
                <a:latin typeface="Technika Book" pitchFamily="2" charset="-18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3581400" y="780369"/>
              <a:ext cx="1981201" cy="399589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" pitchFamily="2" charset="-18"/>
                </a:rPr>
                <a:t>Plánování potřeb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84" name="Group 158"/>
          <p:cNvGrpSpPr>
            <a:grpSpLocks/>
          </p:cNvGrpSpPr>
          <p:nvPr/>
        </p:nvGrpSpPr>
        <p:grpSpPr bwMode="auto">
          <a:xfrm>
            <a:off x="3722688" y="1517653"/>
            <a:ext cx="1096961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160" name="Rectangle 159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02" name="TextBox 160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Konceptní</a:t>
              </a:r>
              <a:r>
                <a:rPr lang="cs-CZ" sz="5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fáze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3581400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TZB,STA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163" name="Straight Connector 162"/>
            <p:cNvCxnSpPr>
              <a:endCxn id="160" idx="2"/>
            </p:cNvCxnSpPr>
            <p:nvPr/>
          </p:nvCxnSpPr>
          <p:spPr>
            <a:xfrm rot="5400000">
              <a:off x="4370818" y="1449079"/>
              <a:ext cx="402365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Box 163"/>
            <p:cNvSpPr txBox="1"/>
            <p:nvPr/>
          </p:nvSpPr>
          <p:spPr>
            <a:xfrm>
              <a:off x="4573435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500" dirty="0">
                  <a:latin typeface="Technika Book" pitchFamily="2" charset="-18"/>
                </a:rPr>
                <a:t>3D koordinace</a:t>
              </a:r>
              <a:endParaRPr lang="en-US" sz="500" dirty="0">
                <a:latin typeface="Technika Book" pitchFamily="2" charset="-18"/>
              </a:endParaRPr>
            </a:p>
          </p:txBody>
        </p:sp>
        <p:sp>
          <p:nvSpPr>
            <p:cNvPr id="3306" name="TextBox 164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900" dirty="0">
                  <a:latin typeface="Technika" pitchFamily="2" charset="-18"/>
                </a:rPr>
                <a:t>3D koordinace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85" name="Group 259"/>
          <p:cNvGrpSpPr>
            <a:grpSpLocks/>
          </p:cNvGrpSpPr>
          <p:nvPr/>
        </p:nvGrpSpPr>
        <p:grpSpPr bwMode="auto">
          <a:xfrm>
            <a:off x="7848604" y="3319463"/>
            <a:ext cx="1096963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289" name="Rectangle 288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96" name="TextBox 289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Tvorba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návrhu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3581400" y="1252106"/>
              <a:ext cx="989167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GD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292" name="Straight Connector 291"/>
            <p:cNvCxnSpPr>
              <a:endCxn id="289" idx="2"/>
            </p:cNvCxnSpPr>
            <p:nvPr/>
          </p:nvCxnSpPr>
          <p:spPr>
            <a:xfrm rot="5400000">
              <a:off x="4370818" y="1449081"/>
              <a:ext cx="402364" cy="2866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TextBox 292"/>
            <p:cNvSpPr txBox="1"/>
            <p:nvPr/>
          </p:nvSpPr>
          <p:spPr>
            <a:xfrm>
              <a:off x="4573434" y="1252106"/>
              <a:ext cx="989167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4D modelování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3581400" y="780368"/>
              <a:ext cx="1981201" cy="399590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" pitchFamily="2" charset="-18"/>
                </a:rPr>
                <a:t>4D modelování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86" name="Group 260"/>
          <p:cNvGrpSpPr>
            <a:grpSpLocks/>
          </p:cNvGrpSpPr>
          <p:nvPr/>
        </p:nvGrpSpPr>
        <p:grpSpPr bwMode="auto">
          <a:xfrm>
            <a:off x="7848604" y="4221163"/>
            <a:ext cx="1096963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283" name="Rectangle 282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90" name="TextBox 283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Tvorba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návrhu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3581400" y="1252106"/>
              <a:ext cx="989167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GD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286" name="Straight Connector 285"/>
            <p:cNvCxnSpPr>
              <a:endCxn id="283" idx="2"/>
            </p:cNvCxnSpPr>
            <p:nvPr/>
          </p:nvCxnSpPr>
          <p:spPr>
            <a:xfrm rot="5400000">
              <a:off x="4370818" y="1449081"/>
              <a:ext cx="402364" cy="2866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" name="TextBox 286"/>
            <p:cNvSpPr txBox="1"/>
            <p:nvPr/>
          </p:nvSpPr>
          <p:spPr>
            <a:xfrm>
              <a:off x="4573434" y="1252106"/>
              <a:ext cx="989167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6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800" dirty="0">
                  <a:latin typeface="Technika Book" pitchFamily="2" charset="-18"/>
                </a:rPr>
                <a:t>Virtuální návrh</a:t>
              </a: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94" name="TextBox 287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800" dirty="0">
                  <a:latin typeface="Technika" pitchFamily="2" charset="-18"/>
                </a:rPr>
                <a:t>Tvorba virtuálního modelu</a:t>
              </a:r>
              <a:endParaRPr lang="en-US" sz="800" dirty="0">
                <a:latin typeface="Technika" pitchFamily="2" charset="-18"/>
              </a:endParaRPr>
            </a:p>
          </p:txBody>
        </p:sp>
      </p:grpSp>
      <p:grpSp>
        <p:nvGrpSpPr>
          <p:cNvPr id="3087" name="Group 261"/>
          <p:cNvGrpSpPr>
            <a:grpSpLocks/>
          </p:cNvGrpSpPr>
          <p:nvPr/>
        </p:nvGrpSpPr>
        <p:grpSpPr bwMode="auto">
          <a:xfrm>
            <a:off x="7848604" y="5121278"/>
            <a:ext cx="1096963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277" name="Rectangle 276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84" name="TextBox 277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Tvorba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návrhu</a:t>
              </a:r>
              <a:endParaRPr lang="en-US" sz="600" dirty="0">
                <a:latin typeface="Technika Book" pitchFamily="2" charset="-18"/>
              </a:endParaRPr>
            </a:p>
            <a:p>
              <a:endParaRPr lang="en-US" sz="600" i="1" dirty="0">
                <a:latin typeface="Calibri" pitchFamily="34" charset="0"/>
              </a:endParaRP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3581400" y="1252107"/>
              <a:ext cx="989167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ENERG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280" name="Straight Connector 279"/>
            <p:cNvCxnSpPr>
              <a:endCxn id="277" idx="2"/>
            </p:cNvCxnSpPr>
            <p:nvPr/>
          </p:nvCxnSpPr>
          <p:spPr>
            <a:xfrm rot="5400000">
              <a:off x="4370819" y="1449079"/>
              <a:ext cx="402365" cy="2866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TextBox 280"/>
            <p:cNvSpPr txBox="1"/>
            <p:nvPr/>
          </p:nvSpPr>
          <p:spPr>
            <a:xfrm>
              <a:off x="4573434" y="1252107"/>
              <a:ext cx="989167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6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800" dirty="0">
                  <a:latin typeface="Technika Book" pitchFamily="2" charset="-18"/>
                </a:rPr>
                <a:t>Energetické analýzy</a:t>
              </a: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88" name="TextBox 281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800" dirty="0">
                  <a:latin typeface="Technika" pitchFamily="2" charset="-18"/>
                </a:rPr>
                <a:t>Energetické analýzy</a:t>
              </a:r>
              <a:endParaRPr lang="en-US" sz="800" dirty="0">
                <a:latin typeface="Technika" pitchFamily="2" charset="-18"/>
              </a:endParaRPr>
            </a:p>
          </p:txBody>
        </p:sp>
      </p:grpSp>
      <p:grpSp>
        <p:nvGrpSpPr>
          <p:cNvPr id="3088" name="Group 262"/>
          <p:cNvGrpSpPr>
            <a:grpSpLocks/>
          </p:cNvGrpSpPr>
          <p:nvPr/>
        </p:nvGrpSpPr>
        <p:grpSpPr bwMode="auto">
          <a:xfrm>
            <a:off x="7848604" y="2419353"/>
            <a:ext cx="1096963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271" name="Rectangle 270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78" name="TextBox 271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Tvorba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návrhu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3581400" y="1252107"/>
              <a:ext cx="989167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CEN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274" name="Straight Connector 273"/>
            <p:cNvCxnSpPr>
              <a:endCxn id="271" idx="2"/>
            </p:cNvCxnSpPr>
            <p:nvPr/>
          </p:nvCxnSpPr>
          <p:spPr>
            <a:xfrm rot="5400000">
              <a:off x="4370819" y="1449079"/>
              <a:ext cx="402365" cy="2866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TextBox 274"/>
            <p:cNvSpPr txBox="1"/>
            <p:nvPr/>
          </p:nvSpPr>
          <p:spPr>
            <a:xfrm>
              <a:off x="4573434" y="1252107"/>
              <a:ext cx="989167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6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800" dirty="0">
                  <a:latin typeface="Technika Book" pitchFamily="2" charset="-18"/>
                </a:rPr>
                <a:t>5D modelování</a:t>
              </a: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3581400" y="780369"/>
              <a:ext cx="1981201" cy="399589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" pitchFamily="2" charset="-18"/>
                </a:rPr>
                <a:t>Plánování potřeb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89" name="Group 263"/>
          <p:cNvGrpSpPr>
            <a:grpSpLocks/>
          </p:cNvGrpSpPr>
          <p:nvPr/>
        </p:nvGrpSpPr>
        <p:grpSpPr bwMode="auto">
          <a:xfrm>
            <a:off x="7848604" y="1517653"/>
            <a:ext cx="1096963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265" name="Rectangle 264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72" name="TextBox 265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Tvorba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návrhu</a:t>
              </a:r>
              <a:endParaRPr lang="en-US" sz="600" dirty="0">
                <a:latin typeface="Technika Book" pitchFamily="2" charset="-18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3581400" y="1252107"/>
              <a:ext cx="989167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TZB,STA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268" name="Straight Connector 267"/>
            <p:cNvCxnSpPr>
              <a:endCxn id="265" idx="2"/>
            </p:cNvCxnSpPr>
            <p:nvPr/>
          </p:nvCxnSpPr>
          <p:spPr>
            <a:xfrm rot="5400000">
              <a:off x="4370819" y="1449079"/>
              <a:ext cx="402365" cy="2866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TextBox 268"/>
            <p:cNvSpPr txBox="1"/>
            <p:nvPr/>
          </p:nvSpPr>
          <p:spPr>
            <a:xfrm>
              <a:off x="4573434" y="1252107"/>
              <a:ext cx="989167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6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800" dirty="0">
                  <a:latin typeface="Technika Book" pitchFamily="2" charset="-18"/>
                </a:rPr>
                <a:t>3D koordinace</a:t>
              </a: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76" name="TextBox 269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900" dirty="0">
                  <a:latin typeface="Technika" pitchFamily="2" charset="-18"/>
                </a:rPr>
                <a:t>3D koordinace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90" name="Group 295"/>
          <p:cNvGrpSpPr>
            <a:grpSpLocks/>
          </p:cNvGrpSpPr>
          <p:nvPr/>
        </p:nvGrpSpPr>
        <p:grpSpPr bwMode="auto">
          <a:xfrm>
            <a:off x="11999914" y="3319463"/>
            <a:ext cx="1096961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325" name="Rectangle 324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66" name="TextBox 325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Realizační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dokumentace</a:t>
              </a:r>
              <a:r>
                <a:rPr lang="cs-CZ" sz="600" i="1" dirty="0">
                  <a:latin typeface="Calibri" pitchFamily="34" charset="0"/>
                </a:rPr>
                <a:t> </a:t>
              </a:r>
              <a:endParaRPr lang="en-US" sz="600" i="1" dirty="0">
                <a:latin typeface="Calibri" pitchFamily="34" charset="0"/>
              </a:endParaRPr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3581400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GD</a:t>
              </a:r>
              <a:endParaRPr lang="en-US" sz="900" dirty="0">
                <a:latin typeface="+mn-lt"/>
              </a:endParaRPr>
            </a:p>
          </p:txBody>
        </p:sp>
        <p:cxnSp>
          <p:nvCxnSpPr>
            <p:cNvPr id="328" name="Straight Connector 327"/>
            <p:cNvCxnSpPr>
              <a:endCxn id="325" idx="2"/>
            </p:cNvCxnSpPr>
            <p:nvPr/>
          </p:nvCxnSpPr>
          <p:spPr>
            <a:xfrm rot="5400000">
              <a:off x="4370818" y="1449081"/>
              <a:ext cx="402364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9" name="TextBox 328"/>
            <p:cNvSpPr txBox="1"/>
            <p:nvPr/>
          </p:nvSpPr>
          <p:spPr>
            <a:xfrm>
              <a:off x="4573435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4D modelování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330" name="TextBox 329"/>
            <p:cNvSpPr txBox="1"/>
            <p:nvPr/>
          </p:nvSpPr>
          <p:spPr>
            <a:xfrm>
              <a:off x="3581400" y="780368"/>
              <a:ext cx="1981201" cy="399590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" pitchFamily="2" charset="-18"/>
                </a:rPr>
                <a:t>4D modelování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91" name="Group 296"/>
          <p:cNvGrpSpPr>
            <a:grpSpLocks/>
          </p:cNvGrpSpPr>
          <p:nvPr/>
        </p:nvGrpSpPr>
        <p:grpSpPr bwMode="auto">
          <a:xfrm>
            <a:off x="11999914" y="4221163"/>
            <a:ext cx="1096961" cy="639762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319" name="Rectangle 318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60" name="TextBox 319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Realizační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dokumentace</a:t>
              </a:r>
              <a:r>
                <a:rPr lang="cs-CZ" sz="600" i="1" dirty="0">
                  <a:latin typeface="Calibri" pitchFamily="34" charset="0"/>
                </a:rPr>
                <a:t> </a:t>
              </a:r>
              <a:endParaRPr lang="en-US" sz="600" i="1" dirty="0">
                <a:latin typeface="Calibri" pitchFamily="34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3581400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GD</a:t>
              </a:r>
              <a:endParaRPr lang="en-US" sz="900" dirty="0">
                <a:latin typeface="+mn-lt"/>
              </a:endParaRPr>
            </a:p>
          </p:txBody>
        </p:sp>
        <p:cxnSp>
          <p:nvCxnSpPr>
            <p:cNvPr id="322" name="Straight Connector 321"/>
            <p:cNvCxnSpPr>
              <a:endCxn id="319" idx="2"/>
            </p:cNvCxnSpPr>
            <p:nvPr/>
          </p:nvCxnSpPr>
          <p:spPr>
            <a:xfrm rot="5400000">
              <a:off x="4370818" y="1449081"/>
              <a:ext cx="402364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TextBox 322"/>
            <p:cNvSpPr txBox="1"/>
            <p:nvPr/>
          </p:nvSpPr>
          <p:spPr>
            <a:xfrm>
              <a:off x="4573435" y="1252106"/>
              <a:ext cx="989166" cy="39959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Virtuální návrh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3264" name="TextBox 323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800" dirty="0">
                  <a:latin typeface="Technika" pitchFamily="2" charset="-18"/>
                </a:rPr>
                <a:t>Tvorba virtuálního modelu</a:t>
              </a:r>
              <a:endParaRPr lang="en-US" sz="800" dirty="0">
                <a:latin typeface="Technika" pitchFamily="2" charset="-18"/>
              </a:endParaRPr>
            </a:p>
          </p:txBody>
        </p:sp>
      </p:grpSp>
      <p:grpSp>
        <p:nvGrpSpPr>
          <p:cNvPr id="3092" name="Group 297"/>
          <p:cNvGrpSpPr>
            <a:grpSpLocks/>
          </p:cNvGrpSpPr>
          <p:nvPr/>
        </p:nvGrpSpPr>
        <p:grpSpPr bwMode="auto">
          <a:xfrm>
            <a:off x="11999914" y="5121278"/>
            <a:ext cx="1096961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313" name="Rectangle 312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54" name="TextBox 313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Realizační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dokumentace</a:t>
              </a:r>
              <a:r>
                <a:rPr lang="cs-CZ" sz="600" i="1" dirty="0">
                  <a:latin typeface="Calibri" pitchFamily="34" charset="0"/>
                </a:rPr>
                <a:t> </a:t>
              </a:r>
              <a:endParaRPr lang="en-US" sz="600" i="1" dirty="0">
                <a:latin typeface="Calibri" pitchFamily="34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3581400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ENERG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316" name="Straight Connector 315"/>
            <p:cNvCxnSpPr>
              <a:endCxn id="313" idx="2"/>
            </p:cNvCxnSpPr>
            <p:nvPr/>
          </p:nvCxnSpPr>
          <p:spPr>
            <a:xfrm rot="5400000">
              <a:off x="4370818" y="1449079"/>
              <a:ext cx="402365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TextBox 316"/>
            <p:cNvSpPr txBox="1"/>
            <p:nvPr/>
          </p:nvSpPr>
          <p:spPr>
            <a:xfrm>
              <a:off x="4573435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Energetické analýzy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3258" name="TextBox 317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800" dirty="0">
                  <a:latin typeface="Technika" pitchFamily="2" charset="-18"/>
                </a:rPr>
                <a:t>Energetické analýzy</a:t>
              </a:r>
              <a:endParaRPr lang="en-US" sz="800" dirty="0">
                <a:latin typeface="Technika" pitchFamily="2" charset="-18"/>
              </a:endParaRPr>
            </a:p>
          </p:txBody>
        </p:sp>
      </p:grpSp>
      <p:grpSp>
        <p:nvGrpSpPr>
          <p:cNvPr id="3093" name="Group 298"/>
          <p:cNvGrpSpPr>
            <a:grpSpLocks/>
          </p:cNvGrpSpPr>
          <p:nvPr/>
        </p:nvGrpSpPr>
        <p:grpSpPr bwMode="auto">
          <a:xfrm>
            <a:off x="11999914" y="2419353"/>
            <a:ext cx="1096961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307" name="Rectangle 306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48" name="TextBox 307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Realizační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dokumentace</a:t>
              </a:r>
              <a:r>
                <a:rPr lang="cs-CZ" sz="600" i="1" dirty="0">
                  <a:latin typeface="Calibri" pitchFamily="34" charset="0"/>
                </a:rPr>
                <a:t> </a:t>
              </a:r>
              <a:endParaRPr lang="en-US" sz="600" i="1" dirty="0">
                <a:latin typeface="Calibri" pitchFamily="34" charset="0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3581400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CEN</a:t>
              </a:r>
              <a:endParaRPr lang="en-US" sz="900" dirty="0">
                <a:latin typeface="+mn-lt"/>
              </a:endParaRPr>
            </a:p>
          </p:txBody>
        </p:sp>
        <p:cxnSp>
          <p:nvCxnSpPr>
            <p:cNvPr id="310" name="Straight Connector 309"/>
            <p:cNvCxnSpPr>
              <a:endCxn id="307" idx="2"/>
            </p:cNvCxnSpPr>
            <p:nvPr/>
          </p:nvCxnSpPr>
          <p:spPr>
            <a:xfrm rot="5400000">
              <a:off x="4370818" y="1449079"/>
              <a:ext cx="402365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TextBox 310"/>
            <p:cNvSpPr txBox="1"/>
            <p:nvPr/>
          </p:nvSpPr>
          <p:spPr>
            <a:xfrm>
              <a:off x="4573435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5D modelování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3581400" y="780369"/>
              <a:ext cx="1981201" cy="399589"/>
            </a:xfrm>
            <a:prstGeom prst="rect">
              <a:avLst/>
            </a:prstGeom>
            <a:grpFill/>
            <a:ln>
              <a:noFill/>
            </a:ln>
          </p:spPr>
          <p:txBody>
            <a:bodyPr lIns="9144" rIns="9144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" pitchFamily="2" charset="-18"/>
                </a:rPr>
                <a:t>Plánování potřeb</a:t>
              </a:r>
              <a:endParaRPr lang="en-US" sz="900" dirty="0">
                <a:latin typeface="Technika" pitchFamily="2" charset="-18"/>
              </a:endParaRPr>
            </a:p>
          </p:txBody>
        </p:sp>
      </p:grpSp>
      <p:grpSp>
        <p:nvGrpSpPr>
          <p:cNvPr id="3094" name="Group 299"/>
          <p:cNvGrpSpPr>
            <a:grpSpLocks/>
          </p:cNvGrpSpPr>
          <p:nvPr/>
        </p:nvGrpSpPr>
        <p:grpSpPr bwMode="auto">
          <a:xfrm>
            <a:off x="11999914" y="1517653"/>
            <a:ext cx="1096961" cy="639763"/>
            <a:chOff x="3581400" y="533400"/>
            <a:chExt cx="1981201" cy="1118296"/>
          </a:xfrm>
          <a:solidFill>
            <a:schemeClr val="bg1">
              <a:lumMod val="85000"/>
            </a:schemeClr>
          </a:solidFill>
        </p:grpSpPr>
        <p:sp>
          <p:nvSpPr>
            <p:cNvPr id="301" name="Rectangle 300"/>
            <p:cNvSpPr/>
            <p:nvPr/>
          </p:nvSpPr>
          <p:spPr>
            <a:xfrm>
              <a:off x="3581400" y="533400"/>
              <a:ext cx="1981201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42" name="TextBox 301"/>
            <p:cNvSpPr txBox="1">
              <a:spLocks noChangeArrowheads="1"/>
            </p:cNvSpPr>
            <p:nvPr/>
          </p:nvSpPr>
          <p:spPr bwMode="auto">
            <a:xfrm>
              <a:off x="3581400" y="533400"/>
              <a:ext cx="1981199" cy="3319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rIns="45720" bIns="0"/>
            <a:lstStyle/>
            <a:p>
              <a:r>
                <a:rPr lang="cs-CZ" sz="600" dirty="0">
                  <a:latin typeface="Technika Book" pitchFamily="2" charset="-18"/>
                </a:rPr>
                <a:t>Realizační</a:t>
              </a:r>
              <a:r>
                <a:rPr lang="cs-CZ" sz="600" i="1" dirty="0">
                  <a:latin typeface="Calibri" pitchFamily="34" charset="0"/>
                </a:rPr>
                <a:t> </a:t>
              </a:r>
              <a:r>
                <a:rPr lang="cs-CZ" sz="600" dirty="0">
                  <a:latin typeface="Technika Book" pitchFamily="2" charset="-18"/>
                </a:rPr>
                <a:t>dokumentace</a:t>
              </a:r>
              <a:r>
                <a:rPr lang="cs-CZ" sz="600" i="1" dirty="0">
                  <a:latin typeface="Calibri" pitchFamily="34" charset="0"/>
                </a:rPr>
                <a:t> </a:t>
              </a:r>
              <a:endParaRPr lang="en-US" sz="600" i="1" dirty="0">
                <a:latin typeface="Calibri" pitchFamily="34" charset="0"/>
              </a:endParaRPr>
            </a:p>
          </p:txBody>
        </p:sp>
        <p:sp>
          <p:nvSpPr>
            <p:cNvPr id="303" name="TextBox 302"/>
            <p:cNvSpPr txBox="1"/>
            <p:nvPr/>
          </p:nvSpPr>
          <p:spPr>
            <a:xfrm>
              <a:off x="3581400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900" dirty="0">
                  <a:latin typeface="Technika Book" pitchFamily="2" charset="-18"/>
                </a:rPr>
                <a:t>TZB,STA</a:t>
              </a:r>
              <a:endParaRPr lang="en-US" sz="900" dirty="0">
                <a:latin typeface="Technika Book" pitchFamily="2" charset="-18"/>
              </a:endParaRPr>
            </a:p>
          </p:txBody>
        </p:sp>
        <p:cxnSp>
          <p:nvCxnSpPr>
            <p:cNvPr id="304" name="Straight Connector 303"/>
            <p:cNvCxnSpPr>
              <a:endCxn id="301" idx="2"/>
            </p:cNvCxnSpPr>
            <p:nvPr/>
          </p:nvCxnSpPr>
          <p:spPr>
            <a:xfrm rot="5400000">
              <a:off x="4370818" y="1449079"/>
              <a:ext cx="402365" cy="286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TextBox 304"/>
            <p:cNvSpPr txBox="1"/>
            <p:nvPr/>
          </p:nvSpPr>
          <p:spPr>
            <a:xfrm>
              <a:off x="4573435" y="1252107"/>
              <a:ext cx="98916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45720" rIns="45720" anchor="ctr">
              <a:normAutofit fontScale="32500" lnSpcReduction="20000"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600" dirty="0">
                  <a:latin typeface="Technika Book" pitchFamily="2" charset="-18"/>
                </a:rPr>
                <a:t>3D koordinace</a:t>
              </a:r>
              <a:endParaRPr lang="en-US" sz="1600" dirty="0">
                <a:latin typeface="Technika Book" pitchFamily="2" charset="-18"/>
              </a:endParaRPr>
            </a:p>
          </p:txBody>
        </p:sp>
        <p:sp>
          <p:nvSpPr>
            <p:cNvPr id="3246" name="TextBox 305"/>
            <p:cNvSpPr txBox="1">
              <a:spLocks noChangeArrowheads="1"/>
            </p:cNvSpPr>
            <p:nvPr/>
          </p:nvSpPr>
          <p:spPr bwMode="auto">
            <a:xfrm>
              <a:off x="3581401" y="779622"/>
              <a:ext cx="198119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144" rIns="9144" anchor="ctr"/>
            <a:lstStyle/>
            <a:p>
              <a:pPr algn="ctr"/>
              <a:r>
                <a:rPr lang="cs-CZ" sz="900" dirty="0">
                  <a:latin typeface="Technika" pitchFamily="2" charset="-18"/>
                </a:rPr>
                <a:t>3D koordinace</a:t>
              </a:r>
              <a:endParaRPr lang="en-US" sz="900" dirty="0">
                <a:latin typeface="Technika" pitchFamily="2" charset="-18"/>
              </a:endParaRPr>
            </a:p>
          </p:txBody>
        </p:sp>
      </p:grpSp>
      <p:cxnSp>
        <p:nvCxnSpPr>
          <p:cNvPr id="411" name="Elbow Connector 410"/>
          <p:cNvCxnSpPr>
            <a:stCxn id="83" idx="3"/>
            <a:endCxn id="90" idx="1"/>
          </p:cNvCxnSpPr>
          <p:nvPr/>
        </p:nvCxnSpPr>
        <p:spPr>
          <a:xfrm>
            <a:off x="3255964" y="3640142"/>
            <a:ext cx="466725" cy="1587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Elbow Connector 412"/>
          <p:cNvCxnSpPr>
            <a:stCxn id="22" idx="3"/>
            <a:endCxn id="83" idx="1"/>
          </p:cNvCxnSpPr>
          <p:nvPr/>
        </p:nvCxnSpPr>
        <p:spPr>
          <a:xfrm>
            <a:off x="1846263" y="3640142"/>
            <a:ext cx="312737" cy="1587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Elbow Connector 415"/>
          <p:cNvCxnSpPr>
            <a:stCxn id="90" idx="3"/>
            <a:endCxn id="97" idx="1"/>
          </p:cNvCxnSpPr>
          <p:nvPr/>
        </p:nvCxnSpPr>
        <p:spPr>
          <a:xfrm>
            <a:off x="4819654" y="3640142"/>
            <a:ext cx="887413" cy="1587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Elbow Connector 418"/>
          <p:cNvCxnSpPr>
            <a:stCxn id="97" idx="3"/>
            <a:endCxn id="289" idx="1"/>
          </p:cNvCxnSpPr>
          <p:nvPr/>
        </p:nvCxnSpPr>
        <p:spPr>
          <a:xfrm>
            <a:off x="6804025" y="3640142"/>
            <a:ext cx="1044575" cy="1587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289" idx="3"/>
            <a:endCxn id="111" idx="1"/>
          </p:cNvCxnSpPr>
          <p:nvPr/>
        </p:nvCxnSpPr>
        <p:spPr>
          <a:xfrm>
            <a:off x="8945567" y="3640142"/>
            <a:ext cx="947737" cy="1587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Elbow Connector 424"/>
          <p:cNvCxnSpPr>
            <a:stCxn id="325" idx="3"/>
            <a:endCxn id="125" idx="1"/>
          </p:cNvCxnSpPr>
          <p:nvPr/>
        </p:nvCxnSpPr>
        <p:spPr>
          <a:xfrm flipV="1">
            <a:off x="13096878" y="2243138"/>
            <a:ext cx="1101725" cy="1397000"/>
          </a:xfrm>
          <a:prstGeom prst="bentConnector3">
            <a:avLst>
              <a:gd name="adj1" fmla="val 55188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Elbow Connector 425"/>
          <p:cNvCxnSpPr>
            <a:stCxn id="111" idx="3"/>
            <a:endCxn id="325" idx="1"/>
          </p:cNvCxnSpPr>
          <p:nvPr/>
        </p:nvCxnSpPr>
        <p:spPr>
          <a:xfrm>
            <a:off x="10991850" y="3640142"/>
            <a:ext cx="1008064" cy="1587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Elbow Connector 432"/>
          <p:cNvCxnSpPr>
            <a:stCxn id="83" idx="3"/>
            <a:endCxn id="153" idx="1"/>
          </p:cNvCxnSpPr>
          <p:nvPr/>
        </p:nvCxnSpPr>
        <p:spPr>
          <a:xfrm flipV="1">
            <a:off x="3255964" y="2738438"/>
            <a:ext cx="466725" cy="901700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Elbow Connector 433"/>
          <p:cNvCxnSpPr>
            <a:stCxn id="83" idx="3"/>
            <a:endCxn id="139" idx="1"/>
          </p:cNvCxnSpPr>
          <p:nvPr/>
        </p:nvCxnSpPr>
        <p:spPr>
          <a:xfrm>
            <a:off x="3255964" y="3640138"/>
            <a:ext cx="466725" cy="9001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Elbow Connector 434"/>
          <p:cNvCxnSpPr>
            <a:stCxn id="83" idx="3"/>
            <a:endCxn id="160" idx="1"/>
          </p:cNvCxnSpPr>
          <p:nvPr/>
        </p:nvCxnSpPr>
        <p:spPr>
          <a:xfrm flipV="1">
            <a:off x="3255964" y="1838325"/>
            <a:ext cx="466725" cy="1801813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Elbow Connector 435"/>
          <p:cNvCxnSpPr>
            <a:stCxn id="83" idx="3"/>
            <a:endCxn id="146" idx="1"/>
          </p:cNvCxnSpPr>
          <p:nvPr/>
        </p:nvCxnSpPr>
        <p:spPr>
          <a:xfrm>
            <a:off x="3255964" y="3640138"/>
            <a:ext cx="466725" cy="18018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Elbow Connector 446"/>
          <p:cNvCxnSpPr>
            <a:stCxn id="97" idx="3"/>
            <a:endCxn id="265" idx="1"/>
          </p:cNvCxnSpPr>
          <p:nvPr/>
        </p:nvCxnSpPr>
        <p:spPr>
          <a:xfrm flipV="1">
            <a:off x="6804025" y="1838325"/>
            <a:ext cx="1044575" cy="1801813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Elbow Connector 447"/>
          <p:cNvCxnSpPr>
            <a:stCxn id="97" idx="3"/>
            <a:endCxn id="271" idx="1"/>
          </p:cNvCxnSpPr>
          <p:nvPr/>
        </p:nvCxnSpPr>
        <p:spPr>
          <a:xfrm flipV="1">
            <a:off x="6804025" y="2738438"/>
            <a:ext cx="1044575" cy="901700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Elbow Connector 448"/>
          <p:cNvCxnSpPr>
            <a:stCxn id="97" idx="3"/>
            <a:endCxn id="277" idx="1"/>
          </p:cNvCxnSpPr>
          <p:nvPr/>
        </p:nvCxnSpPr>
        <p:spPr>
          <a:xfrm>
            <a:off x="6804025" y="3640138"/>
            <a:ext cx="1044575" cy="18018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Elbow Connector 449"/>
          <p:cNvCxnSpPr>
            <a:stCxn id="97" idx="3"/>
            <a:endCxn id="283" idx="1"/>
          </p:cNvCxnSpPr>
          <p:nvPr/>
        </p:nvCxnSpPr>
        <p:spPr>
          <a:xfrm>
            <a:off x="6804025" y="3640138"/>
            <a:ext cx="1044575" cy="9001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Elbow Connector 459"/>
          <p:cNvCxnSpPr>
            <a:stCxn id="111" idx="3"/>
            <a:endCxn id="307" idx="1"/>
          </p:cNvCxnSpPr>
          <p:nvPr/>
        </p:nvCxnSpPr>
        <p:spPr>
          <a:xfrm flipV="1">
            <a:off x="10991850" y="2738438"/>
            <a:ext cx="1008064" cy="901700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Elbow Connector 460"/>
          <p:cNvCxnSpPr>
            <a:stCxn id="111" idx="3"/>
            <a:endCxn id="319" idx="1"/>
          </p:cNvCxnSpPr>
          <p:nvPr/>
        </p:nvCxnSpPr>
        <p:spPr>
          <a:xfrm>
            <a:off x="10991850" y="3640138"/>
            <a:ext cx="1008064" cy="9001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Elbow Connector 461"/>
          <p:cNvCxnSpPr>
            <a:stCxn id="111" idx="3"/>
            <a:endCxn id="313" idx="1"/>
          </p:cNvCxnSpPr>
          <p:nvPr/>
        </p:nvCxnSpPr>
        <p:spPr>
          <a:xfrm>
            <a:off x="10991850" y="3640138"/>
            <a:ext cx="1008064" cy="18018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Elbow Connector 462"/>
          <p:cNvCxnSpPr>
            <a:stCxn id="111" idx="3"/>
            <a:endCxn id="301" idx="1"/>
          </p:cNvCxnSpPr>
          <p:nvPr/>
        </p:nvCxnSpPr>
        <p:spPr>
          <a:xfrm flipV="1">
            <a:off x="10991850" y="1838325"/>
            <a:ext cx="1008064" cy="1801813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14" name="Group 487"/>
          <p:cNvGrpSpPr>
            <a:grpSpLocks/>
          </p:cNvGrpSpPr>
          <p:nvPr/>
        </p:nvGrpSpPr>
        <p:grpSpPr bwMode="auto">
          <a:xfrm>
            <a:off x="1382713" y="6905627"/>
            <a:ext cx="1096961" cy="804863"/>
            <a:chOff x="2931614" y="5772036"/>
            <a:chExt cx="1097279" cy="804744"/>
          </a:xfrm>
        </p:grpSpPr>
        <p:sp>
          <p:nvSpPr>
            <p:cNvPr id="485" name="Folded Corner 484"/>
            <p:cNvSpPr/>
            <p:nvPr/>
          </p:nvSpPr>
          <p:spPr>
            <a:xfrm>
              <a:off x="3253969" y="5772036"/>
              <a:ext cx="452569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40" name="TextBox 486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Struktura projektu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15" name="Group 562"/>
          <p:cNvGrpSpPr>
            <a:grpSpLocks/>
          </p:cNvGrpSpPr>
          <p:nvPr/>
        </p:nvGrpSpPr>
        <p:grpSpPr bwMode="auto">
          <a:xfrm>
            <a:off x="3397254" y="6905627"/>
            <a:ext cx="1096963" cy="804863"/>
            <a:chOff x="2931614" y="5772036"/>
            <a:chExt cx="1097279" cy="804744"/>
          </a:xfrm>
        </p:grpSpPr>
        <p:sp>
          <p:nvSpPr>
            <p:cNvPr id="564" name="Folded Corner 563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38" name="TextBox 564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Konceptní plán potřeb</a:t>
              </a:r>
            </a:p>
            <a:p>
              <a:pPr algn="ctr"/>
              <a:r>
                <a:rPr lang="cs-CZ" sz="800" dirty="0">
                  <a:latin typeface="Technika Book" pitchFamily="2" charset="-18"/>
                </a:rPr>
                <a:t>(oceňování)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16" name="Group 565"/>
          <p:cNvGrpSpPr>
            <a:grpSpLocks/>
          </p:cNvGrpSpPr>
          <p:nvPr/>
        </p:nvGrpSpPr>
        <p:grpSpPr bwMode="auto">
          <a:xfrm>
            <a:off x="4402138" y="6905627"/>
            <a:ext cx="1098550" cy="804863"/>
            <a:chOff x="2931614" y="5772036"/>
            <a:chExt cx="1097279" cy="804744"/>
          </a:xfrm>
        </p:grpSpPr>
        <p:sp>
          <p:nvSpPr>
            <p:cNvPr id="567" name="Folded Corner 566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36" name="TextBox 567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Konceptní 4D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17" name="Group 568"/>
          <p:cNvGrpSpPr>
            <a:grpSpLocks/>
          </p:cNvGrpSpPr>
          <p:nvPr/>
        </p:nvGrpSpPr>
        <p:grpSpPr bwMode="auto">
          <a:xfrm>
            <a:off x="5408613" y="6905627"/>
            <a:ext cx="1096961" cy="804863"/>
            <a:chOff x="2931614" y="5772036"/>
            <a:chExt cx="1097279" cy="804744"/>
          </a:xfrm>
        </p:grpSpPr>
        <p:sp>
          <p:nvSpPr>
            <p:cNvPr id="570" name="Folded Corner 569"/>
            <p:cNvSpPr/>
            <p:nvPr/>
          </p:nvSpPr>
          <p:spPr>
            <a:xfrm>
              <a:off x="3253969" y="5772036"/>
              <a:ext cx="452569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34" name="TextBox 570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Konceptní energetická analýza</a:t>
              </a:r>
            </a:p>
          </p:txBody>
        </p:sp>
      </p:grpSp>
      <p:grpSp>
        <p:nvGrpSpPr>
          <p:cNvPr id="3118" name="Group 571"/>
          <p:cNvGrpSpPr>
            <a:grpSpLocks/>
          </p:cNvGrpSpPr>
          <p:nvPr/>
        </p:nvGrpSpPr>
        <p:grpSpPr bwMode="auto">
          <a:xfrm>
            <a:off x="3854454" y="7845425"/>
            <a:ext cx="1096963" cy="804863"/>
            <a:chOff x="2931614" y="5772036"/>
            <a:chExt cx="1097279" cy="804744"/>
          </a:xfrm>
        </p:grpSpPr>
        <p:sp>
          <p:nvSpPr>
            <p:cNvPr id="573" name="Folded Corner 572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32" name="TextBox 573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Konceptní koordinační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19" name="Group 574"/>
          <p:cNvGrpSpPr>
            <a:grpSpLocks/>
          </p:cNvGrpSpPr>
          <p:nvPr/>
        </p:nvGrpSpPr>
        <p:grpSpPr bwMode="auto">
          <a:xfrm>
            <a:off x="4854579" y="7845425"/>
            <a:ext cx="1096963" cy="804863"/>
            <a:chOff x="2931614" y="5772036"/>
            <a:chExt cx="1097279" cy="804744"/>
          </a:xfrm>
        </p:grpSpPr>
        <p:sp>
          <p:nvSpPr>
            <p:cNvPr id="576" name="Folded Corner 575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30" name="TextBox 576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Konceptní vizualizační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20" name="Group 491"/>
          <p:cNvGrpSpPr>
            <a:grpSpLocks/>
          </p:cNvGrpSpPr>
          <p:nvPr/>
        </p:nvGrpSpPr>
        <p:grpSpPr bwMode="auto">
          <a:xfrm>
            <a:off x="2339979" y="6905627"/>
            <a:ext cx="1096963" cy="804863"/>
            <a:chOff x="2931614" y="5772036"/>
            <a:chExt cx="1097279" cy="804744"/>
          </a:xfrm>
        </p:grpSpPr>
        <p:sp>
          <p:nvSpPr>
            <p:cNvPr id="493" name="Folded Corner 492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28" name="TextBox 493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700" dirty="0">
                  <a:latin typeface="Technika Book" pitchFamily="2" charset="-18"/>
                </a:rPr>
                <a:t>Architektonický model</a:t>
              </a:r>
              <a:endParaRPr lang="en-US" sz="700" dirty="0">
                <a:latin typeface="Technika Book" pitchFamily="2" charset="-18"/>
              </a:endParaRPr>
            </a:p>
          </p:txBody>
        </p:sp>
      </p:grpSp>
      <p:grpSp>
        <p:nvGrpSpPr>
          <p:cNvPr id="3121" name="Group 494"/>
          <p:cNvGrpSpPr>
            <a:grpSpLocks/>
          </p:cNvGrpSpPr>
          <p:nvPr/>
        </p:nvGrpSpPr>
        <p:grpSpPr bwMode="auto">
          <a:xfrm>
            <a:off x="2339979" y="7645400"/>
            <a:ext cx="1096963" cy="804863"/>
            <a:chOff x="2931614" y="5772036"/>
            <a:chExt cx="1097279" cy="804744"/>
          </a:xfrm>
        </p:grpSpPr>
        <p:sp>
          <p:nvSpPr>
            <p:cNvPr id="496" name="Folded Corner 495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26" name="TextBox 496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Model TZB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22" name="Group 497"/>
          <p:cNvGrpSpPr>
            <a:grpSpLocks/>
          </p:cNvGrpSpPr>
          <p:nvPr/>
        </p:nvGrpSpPr>
        <p:grpSpPr bwMode="auto">
          <a:xfrm>
            <a:off x="2339979" y="8385175"/>
            <a:ext cx="1096963" cy="804863"/>
            <a:chOff x="2931614" y="5772036"/>
            <a:chExt cx="1097279" cy="804744"/>
          </a:xfrm>
        </p:grpSpPr>
        <p:sp>
          <p:nvSpPr>
            <p:cNvPr id="499" name="Folded Corner 498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24" name="TextBox 499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Statický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23" name="Group 500"/>
          <p:cNvGrpSpPr>
            <a:grpSpLocks/>
          </p:cNvGrpSpPr>
          <p:nvPr/>
        </p:nvGrpSpPr>
        <p:grpSpPr bwMode="auto">
          <a:xfrm>
            <a:off x="2339979" y="9124950"/>
            <a:ext cx="1096963" cy="804863"/>
            <a:chOff x="2931614" y="5772036"/>
            <a:chExt cx="1097279" cy="804744"/>
          </a:xfrm>
        </p:grpSpPr>
        <p:sp>
          <p:nvSpPr>
            <p:cNvPr id="502" name="Folded Corner 501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22" name="TextBox 502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Stavební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sp>
        <p:nvSpPr>
          <p:cNvPr id="557" name="TextBox 556"/>
          <p:cNvSpPr txBox="1"/>
          <p:nvPr/>
        </p:nvSpPr>
        <p:spPr>
          <a:xfrm>
            <a:off x="2286319" y="6561776"/>
            <a:ext cx="1194530" cy="246207"/>
          </a:xfrm>
          <a:prstGeom prst="rect">
            <a:avLst/>
          </a:prstGeom>
          <a:noFill/>
        </p:spPr>
        <p:txBody>
          <a:bodyPr wrap="none" lIns="91426" tIns="45713" rIns="91426" bIns="45713">
            <a:spAutoFit/>
          </a:bodyPr>
          <a:lstStyle/>
          <a:p>
            <a:pPr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000" dirty="0">
                <a:latin typeface="Technika" pitchFamily="2" charset="-18"/>
              </a:rPr>
              <a:t>Konceptní návrh</a:t>
            </a:r>
            <a:endParaRPr lang="en-US" sz="1000" dirty="0">
              <a:latin typeface="Technika" pitchFamily="2" charset="-18"/>
            </a:endParaRPr>
          </a:p>
        </p:txBody>
      </p:sp>
      <p:sp>
        <p:nvSpPr>
          <p:cNvPr id="617" name="Rectangle 616"/>
          <p:cNvSpPr/>
          <p:nvPr/>
        </p:nvSpPr>
        <p:spPr>
          <a:xfrm>
            <a:off x="2271717" y="6491288"/>
            <a:ext cx="1233487" cy="34385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126" name="Group 541"/>
          <p:cNvGrpSpPr>
            <a:grpSpLocks/>
          </p:cNvGrpSpPr>
          <p:nvPr/>
        </p:nvGrpSpPr>
        <p:grpSpPr bwMode="auto">
          <a:xfrm>
            <a:off x="6559554" y="6905627"/>
            <a:ext cx="1096963" cy="804863"/>
            <a:chOff x="2931614" y="5772036"/>
            <a:chExt cx="1097279" cy="804744"/>
          </a:xfrm>
        </p:grpSpPr>
        <p:sp>
          <p:nvSpPr>
            <p:cNvPr id="543" name="Folded Corner 542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20" name="TextBox 543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700" dirty="0">
                  <a:latin typeface="Technika Book" pitchFamily="2" charset="-18"/>
                </a:rPr>
                <a:t>Architektonický model</a:t>
              </a:r>
              <a:endParaRPr lang="en-US" sz="700" dirty="0">
                <a:latin typeface="Technika Book" pitchFamily="2" charset="-18"/>
              </a:endParaRPr>
            </a:p>
          </p:txBody>
        </p:sp>
      </p:grpSp>
      <p:grpSp>
        <p:nvGrpSpPr>
          <p:cNvPr id="3127" name="Group 544"/>
          <p:cNvGrpSpPr>
            <a:grpSpLocks/>
          </p:cNvGrpSpPr>
          <p:nvPr/>
        </p:nvGrpSpPr>
        <p:grpSpPr bwMode="auto">
          <a:xfrm>
            <a:off x="6559554" y="7645400"/>
            <a:ext cx="1096963" cy="804863"/>
            <a:chOff x="2931614" y="5772036"/>
            <a:chExt cx="1097279" cy="804744"/>
          </a:xfrm>
        </p:grpSpPr>
        <p:sp>
          <p:nvSpPr>
            <p:cNvPr id="546" name="Folded Corner 545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18" name="TextBox 546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Model TZB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28" name="Group 547"/>
          <p:cNvGrpSpPr>
            <a:grpSpLocks/>
          </p:cNvGrpSpPr>
          <p:nvPr/>
        </p:nvGrpSpPr>
        <p:grpSpPr bwMode="auto">
          <a:xfrm>
            <a:off x="6559554" y="8385175"/>
            <a:ext cx="1096963" cy="804863"/>
            <a:chOff x="2931614" y="5772036"/>
            <a:chExt cx="1097279" cy="804744"/>
          </a:xfrm>
        </p:grpSpPr>
        <p:sp>
          <p:nvSpPr>
            <p:cNvPr id="549" name="Folded Corner 548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16" name="TextBox 549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Statický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29" name="Group 550"/>
          <p:cNvGrpSpPr>
            <a:grpSpLocks/>
          </p:cNvGrpSpPr>
          <p:nvPr/>
        </p:nvGrpSpPr>
        <p:grpSpPr bwMode="auto">
          <a:xfrm>
            <a:off x="6559554" y="9124950"/>
            <a:ext cx="1096963" cy="804863"/>
            <a:chOff x="2931614" y="5772036"/>
            <a:chExt cx="1097279" cy="804744"/>
          </a:xfrm>
        </p:grpSpPr>
        <p:sp>
          <p:nvSpPr>
            <p:cNvPr id="552" name="Folded Corner 551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14" name="TextBox 552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Stavební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sp>
        <p:nvSpPr>
          <p:cNvPr id="558" name="TextBox 557"/>
          <p:cNvSpPr txBox="1"/>
          <p:nvPr/>
        </p:nvSpPr>
        <p:spPr>
          <a:xfrm>
            <a:off x="6577454" y="6571936"/>
            <a:ext cx="1061480" cy="246207"/>
          </a:xfrm>
          <a:prstGeom prst="rect">
            <a:avLst/>
          </a:prstGeom>
          <a:noFill/>
        </p:spPr>
        <p:txBody>
          <a:bodyPr wrap="none" lIns="91426" tIns="45713" rIns="91426" bIns="45713">
            <a:spAutoFit/>
          </a:bodyPr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000" dirty="0">
                <a:latin typeface="Technika" pitchFamily="2" charset="-18"/>
              </a:rPr>
              <a:t>Návrh zařízení</a:t>
            </a:r>
            <a:endParaRPr lang="en-US" sz="1000" dirty="0">
              <a:latin typeface="Technika" pitchFamily="2" charset="-18"/>
            </a:endParaRPr>
          </a:p>
        </p:txBody>
      </p:sp>
      <p:sp>
        <p:nvSpPr>
          <p:cNvPr id="637" name="Rectangle 636"/>
          <p:cNvSpPr/>
          <p:nvPr/>
        </p:nvSpPr>
        <p:spPr>
          <a:xfrm>
            <a:off x="6500816" y="6491291"/>
            <a:ext cx="1235076" cy="343693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132" name="Group 517"/>
          <p:cNvGrpSpPr>
            <a:grpSpLocks/>
          </p:cNvGrpSpPr>
          <p:nvPr/>
        </p:nvGrpSpPr>
        <p:grpSpPr bwMode="auto">
          <a:xfrm>
            <a:off x="10858500" y="6905627"/>
            <a:ext cx="1098550" cy="804863"/>
            <a:chOff x="2931614" y="5772036"/>
            <a:chExt cx="1097279" cy="804744"/>
          </a:xfrm>
        </p:grpSpPr>
        <p:sp>
          <p:nvSpPr>
            <p:cNvPr id="519" name="Folded Corner 518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12" name="TextBox 519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700" dirty="0">
                  <a:latin typeface="Technika Book" pitchFamily="2" charset="-18"/>
                </a:rPr>
                <a:t>Architektonický model</a:t>
              </a:r>
              <a:endParaRPr lang="en-US" sz="700" dirty="0">
                <a:latin typeface="Technika Book" pitchFamily="2" charset="-18"/>
              </a:endParaRPr>
            </a:p>
          </p:txBody>
        </p:sp>
      </p:grpSp>
      <p:grpSp>
        <p:nvGrpSpPr>
          <p:cNvPr id="3133" name="Group 520"/>
          <p:cNvGrpSpPr>
            <a:grpSpLocks/>
          </p:cNvGrpSpPr>
          <p:nvPr/>
        </p:nvGrpSpPr>
        <p:grpSpPr bwMode="auto">
          <a:xfrm>
            <a:off x="10858500" y="7645400"/>
            <a:ext cx="1098550" cy="804863"/>
            <a:chOff x="2931614" y="5772036"/>
            <a:chExt cx="1097279" cy="804744"/>
          </a:xfrm>
        </p:grpSpPr>
        <p:sp>
          <p:nvSpPr>
            <p:cNvPr id="522" name="Folded Corner 521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10" name="TextBox 522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Model TZB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34" name="Group 523"/>
          <p:cNvGrpSpPr>
            <a:grpSpLocks/>
          </p:cNvGrpSpPr>
          <p:nvPr/>
        </p:nvGrpSpPr>
        <p:grpSpPr bwMode="auto">
          <a:xfrm>
            <a:off x="10858500" y="8385175"/>
            <a:ext cx="1098550" cy="804863"/>
            <a:chOff x="2931614" y="5772036"/>
            <a:chExt cx="1097279" cy="804744"/>
          </a:xfrm>
        </p:grpSpPr>
        <p:sp>
          <p:nvSpPr>
            <p:cNvPr id="525" name="Folded Corner 524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08" name="TextBox 525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Statický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35" name="Group 526"/>
          <p:cNvGrpSpPr>
            <a:grpSpLocks/>
          </p:cNvGrpSpPr>
          <p:nvPr/>
        </p:nvGrpSpPr>
        <p:grpSpPr bwMode="auto">
          <a:xfrm>
            <a:off x="10858500" y="9124950"/>
            <a:ext cx="1098550" cy="804863"/>
            <a:chOff x="2931614" y="5772036"/>
            <a:chExt cx="1097279" cy="804744"/>
          </a:xfrm>
        </p:grpSpPr>
        <p:sp>
          <p:nvSpPr>
            <p:cNvPr id="528" name="Folded Corner 527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06" name="TextBox 528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Stavební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sp>
        <p:nvSpPr>
          <p:cNvPr id="559" name="TextBox 558"/>
          <p:cNvSpPr txBox="1"/>
          <p:nvPr/>
        </p:nvSpPr>
        <p:spPr>
          <a:xfrm>
            <a:off x="10874773" y="6491289"/>
            <a:ext cx="1037436" cy="400095"/>
          </a:xfrm>
          <a:prstGeom prst="rect">
            <a:avLst/>
          </a:prstGeom>
          <a:noFill/>
        </p:spPr>
        <p:txBody>
          <a:bodyPr wrap="none" lIns="91426" tIns="45713" rIns="91426" bIns="45713">
            <a:spAutoFit/>
          </a:bodyPr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000" dirty="0">
                <a:latin typeface="Technika" pitchFamily="2" charset="-18"/>
              </a:rPr>
              <a:t>Realizační</a:t>
            </a:r>
            <a:endParaRPr lang="en-US" sz="1000" dirty="0">
              <a:latin typeface="Technika" pitchFamily="2" charset="-18"/>
            </a:endParaRPr>
          </a:p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000" dirty="0">
                <a:latin typeface="Technika" pitchFamily="2" charset="-18"/>
              </a:rPr>
              <a:t>dokumentace</a:t>
            </a:r>
            <a:endParaRPr lang="en-US" sz="1000" dirty="0">
              <a:latin typeface="Technika" pitchFamily="2" charset="-18"/>
            </a:endParaRPr>
          </a:p>
        </p:txBody>
      </p:sp>
      <p:sp>
        <p:nvSpPr>
          <p:cNvPr id="638" name="Rectangle 637"/>
          <p:cNvSpPr/>
          <p:nvPr/>
        </p:nvSpPr>
        <p:spPr>
          <a:xfrm>
            <a:off x="10775951" y="6491291"/>
            <a:ext cx="1233488" cy="343693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138" name="Group 562"/>
          <p:cNvGrpSpPr>
            <a:grpSpLocks/>
          </p:cNvGrpSpPr>
          <p:nvPr/>
        </p:nvGrpSpPr>
        <p:grpSpPr bwMode="auto">
          <a:xfrm>
            <a:off x="7685088" y="6905627"/>
            <a:ext cx="1096961" cy="804863"/>
            <a:chOff x="2931614" y="5772036"/>
            <a:chExt cx="1097279" cy="804744"/>
          </a:xfrm>
        </p:grpSpPr>
        <p:sp>
          <p:nvSpPr>
            <p:cNvPr id="656" name="Folded Corner 655"/>
            <p:cNvSpPr/>
            <p:nvPr/>
          </p:nvSpPr>
          <p:spPr>
            <a:xfrm>
              <a:off x="3253969" y="5772036"/>
              <a:ext cx="452569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04" name="TextBox 656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Návrhový plán potřeb (oceňování)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39" name="Group 565"/>
          <p:cNvGrpSpPr>
            <a:grpSpLocks/>
          </p:cNvGrpSpPr>
          <p:nvPr/>
        </p:nvGrpSpPr>
        <p:grpSpPr bwMode="auto">
          <a:xfrm>
            <a:off x="8689979" y="6905627"/>
            <a:ext cx="1096963" cy="804863"/>
            <a:chOff x="2931614" y="5772036"/>
            <a:chExt cx="1097279" cy="804744"/>
          </a:xfrm>
        </p:grpSpPr>
        <p:sp>
          <p:nvSpPr>
            <p:cNvPr id="654" name="Folded Corner 653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02" name="TextBox 654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Návrhový 4D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40" name="Group 568"/>
          <p:cNvGrpSpPr>
            <a:grpSpLocks/>
          </p:cNvGrpSpPr>
          <p:nvPr/>
        </p:nvGrpSpPr>
        <p:grpSpPr bwMode="auto">
          <a:xfrm>
            <a:off x="9694863" y="6905627"/>
            <a:ext cx="1098550" cy="804863"/>
            <a:chOff x="2931614" y="5772036"/>
            <a:chExt cx="1097279" cy="804744"/>
          </a:xfrm>
        </p:grpSpPr>
        <p:sp>
          <p:nvSpPr>
            <p:cNvPr id="652" name="Folded Corner 651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200" name="TextBox 652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Návrhová energetická analýza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41" name="Group 571"/>
          <p:cNvGrpSpPr>
            <a:grpSpLocks/>
          </p:cNvGrpSpPr>
          <p:nvPr/>
        </p:nvGrpSpPr>
        <p:grpSpPr bwMode="auto">
          <a:xfrm>
            <a:off x="8140700" y="7845425"/>
            <a:ext cx="1098550" cy="804863"/>
            <a:chOff x="2931614" y="5772036"/>
            <a:chExt cx="1097279" cy="804744"/>
          </a:xfrm>
        </p:grpSpPr>
        <p:sp>
          <p:nvSpPr>
            <p:cNvPr id="650" name="Folded Corner 649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198" name="TextBox 650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Návrhový koordinační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42" name="Group 574"/>
          <p:cNvGrpSpPr>
            <a:grpSpLocks/>
          </p:cNvGrpSpPr>
          <p:nvPr/>
        </p:nvGrpSpPr>
        <p:grpSpPr bwMode="auto">
          <a:xfrm>
            <a:off x="9140825" y="7845425"/>
            <a:ext cx="1098550" cy="804863"/>
            <a:chOff x="2931614" y="5772036"/>
            <a:chExt cx="1097279" cy="804744"/>
          </a:xfrm>
        </p:grpSpPr>
        <p:sp>
          <p:nvSpPr>
            <p:cNvPr id="648" name="Folded Corner 647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196" name="TextBox 648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Návrhový vizualizační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cxnSp>
        <p:nvCxnSpPr>
          <p:cNvPr id="659" name="Straight Arrow Connector 658"/>
          <p:cNvCxnSpPr>
            <a:stCxn id="485" idx="0"/>
          </p:cNvCxnSpPr>
          <p:nvPr/>
        </p:nvCxnSpPr>
        <p:spPr>
          <a:xfrm rot="5400000" flipH="1" flipV="1">
            <a:off x="310357" y="5263359"/>
            <a:ext cx="3263900" cy="20637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0" name="Straight Arrow Connector 659"/>
          <p:cNvCxnSpPr/>
          <p:nvPr/>
        </p:nvCxnSpPr>
        <p:spPr>
          <a:xfrm rot="16200000" flipH="1">
            <a:off x="1937547" y="5066507"/>
            <a:ext cx="2849563" cy="0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3" name="Elbow Connector 662"/>
          <p:cNvCxnSpPr>
            <a:stCxn id="160" idx="3"/>
            <a:endCxn id="97" idx="1"/>
          </p:cNvCxnSpPr>
          <p:nvPr/>
        </p:nvCxnSpPr>
        <p:spPr>
          <a:xfrm>
            <a:off x="4819654" y="1838325"/>
            <a:ext cx="887413" cy="1801813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7" name="Elbow Connector 666"/>
          <p:cNvCxnSpPr>
            <a:stCxn id="153" idx="3"/>
            <a:endCxn id="97" idx="1"/>
          </p:cNvCxnSpPr>
          <p:nvPr/>
        </p:nvCxnSpPr>
        <p:spPr>
          <a:xfrm>
            <a:off x="4819654" y="2738438"/>
            <a:ext cx="887413" cy="901700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0" name="Elbow Connector 669"/>
          <p:cNvCxnSpPr>
            <a:stCxn id="139" idx="3"/>
            <a:endCxn id="97" idx="1"/>
          </p:cNvCxnSpPr>
          <p:nvPr/>
        </p:nvCxnSpPr>
        <p:spPr>
          <a:xfrm flipV="1">
            <a:off x="4819654" y="3640138"/>
            <a:ext cx="887413" cy="9001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3" name="Elbow Connector 672"/>
          <p:cNvCxnSpPr>
            <a:stCxn id="146" idx="3"/>
            <a:endCxn id="97" idx="1"/>
          </p:cNvCxnSpPr>
          <p:nvPr/>
        </p:nvCxnSpPr>
        <p:spPr>
          <a:xfrm flipV="1">
            <a:off x="4819654" y="3640138"/>
            <a:ext cx="887413" cy="18018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Arrow Connector 675"/>
          <p:cNvCxnSpPr>
            <a:endCxn id="567" idx="0"/>
          </p:cNvCxnSpPr>
          <p:nvPr/>
        </p:nvCxnSpPr>
        <p:spPr>
          <a:xfrm rot="16200000" flipH="1">
            <a:off x="2417763" y="4371975"/>
            <a:ext cx="5067300" cy="0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4" name="Elbow Connector 683"/>
          <p:cNvCxnSpPr>
            <a:stCxn id="283" idx="3"/>
            <a:endCxn id="111" idx="1"/>
          </p:cNvCxnSpPr>
          <p:nvPr/>
        </p:nvCxnSpPr>
        <p:spPr>
          <a:xfrm flipV="1">
            <a:off x="8945567" y="3640138"/>
            <a:ext cx="947737" cy="9001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5" name="Elbow Connector 684"/>
          <p:cNvCxnSpPr>
            <a:stCxn id="277" idx="3"/>
            <a:endCxn id="111" idx="1"/>
          </p:cNvCxnSpPr>
          <p:nvPr/>
        </p:nvCxnSpPr>
        <p:spPr>
          <a:xfrm flipV="1">
            <a:off x="8945567" y="3640138"/>
            <a:ext cx="947737" cy="1801812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" name="Elbow Connector 685"/>
          <p:cNvCxnSpPr>
            <a:stCxn id="271" idx="3"/>
            <a:endCxn id="111" idx="1"/>
          </p:cNvCxnSpPr>
          <p:nvPr/>
        </p:nvCxnSpPr>
        <p:spPr>
          <a:xfrm>
            <a:off x="8945567" y="2738438"/>
            <a:ext cx="947737" cy="901700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7" name="Elbow Connector 686"/>
          <p:cNvCxnSpPr>
            <a:stCxn id="265" idx="3"/>
            <a:endCxn id="111" idx="1"/>
          </p:cNvCxnSpPr>
          <p:nvPr/>
        </p:nvCxnSpPr>
        <p:spPr>
          <a:xfrm>
            <a:off x="8945567" y="1838325"/>
            <a:ext cx="947737" cy="1801813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3" name="Straight Arrow Connector 702"/>
          <p:cNvCxnSpPr>
            <a:endCxn id="564" idx="0"/>
          </p:cNvCxnSpPr>
          <p:nvPr/>
        </p:nvCxnSpPr>
        <p:spPr>
          <a:xfrm rot="5400000">
            <a:off x="1915319" y="3869531"/>
            <a:ext cx="5067300" cy="1004888"/>
          </a:xfrm>
          <a:prstGeom prst="bentConnector3">
            <a:avLst>
              <a:gd name="adj1" fmla="val 85456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4" name="Straight Arrow Connector 703"/>
          <p:cNvCxnSpPr>
            <a:endCxn id="573" idx="0"/>
          </p:cNvCxnSpPr>
          <p:nvPr/>
        </p:nvCxnSpPr>
        <p:spPr>
          <a:xfrm rot="5400000">
            <a:off x="1673227" y="4567240"/>
            <a:ext cx="6007100" cy="549275"/>
          </a:xfrm>
          <a:prstGeom prst="bentConnector3">
            <a:avLst>
              <a:gd name="adj1" fmla="val 78754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5" name="Straight Arrow Connector 704"/>
          <p:cNvCxnSpPr>
            <a:endCxn id="570" idx="0"/>
          </p:cNvCxnSpPr>
          <p:nvPr/>
        </p:nvCxnSpPr>
        <p:spPr>
          <a:xfrm rot="16200000" flipH="1">
            <a:off x="2920207" y="3869534"/>
            <a:ext cx="5067300" cy="1004887"/>
          </a:xfrm>
          <a:prstGeom prst="bentConnector3">
            <a:avLst>
              <a:gd name="adj1" fmla="val 89841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6" name="Straight Arrow Connector 705"/>
          <p:cNvCxnSpPr>
            <a:endCxn id="576" idx="0"/>
          </p:cNvCxnSpPr>
          <p:nvPr/>
        </p:nvCxnSpPr>
        <p:spPr>
          <a:xfrm rot="16200000" flipH="1">
            <a:off x="2173288" y="4616450"/>
            <a:ext cx="6007100" cy="450850"/>
          </a:xfrm>
          <a:prstGeom prst="bentConnector3">
            <a:avLst>
              <a:gd name="adj1" fmla="val 8129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0" name="Straight Arrow Connector 719"/>
          <p:cNvCxnSpPr>
            <a:endCxn id="654" idx="0"/>
          </p:cNvCxnSpPr>
          <p:nvPr/>
        </p:nvCxnSpPr>
        <p:spPr>
          <a:xfrm rot="5400000">
            <a:off x="6704013" y="4371978"/>
            <a:ext cx="5068888" cy="1587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Arrow Connector 702"/>
          <p:cNvCxnSpPr>
            <a:endCxn id="656" idx="0"/>
          </p:cNvCxnSpPr>
          <p:nvPr/>
        </p:nvCxnSpPr>
        <p:spPr>
          <a:xfrm rot="5400000">
            <a:off x="6201569" y="3869531"/>
            <a:ext cx="5067300" cy="1004888"/>
          </a:xfrm>
          <a:prstGeom prst="bentConnector3">
            <a:avLst>
              <a:gd name="adj1" fmla="val 85963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2" name="Straight Arrow Connector 703"/>
          <p:cNvCxnSpPr>
            <a:endCxn id="650" idx="0"/>
          </p:cNvCxnSpPr>
          <p:nvPr/>
        </p:nvCxnSpPr>
        <p:spPr>
          <a:xfrm rot="5400000">
            <a:off x="5960270" y="4568031"/>
            <a:ext cx="6007100" cy="547688"/>
          </a:xfrm>
          <a:prstGeom prst="bentConnector3">
            <a:avLst>
              <a:gd name="adj1" fmla="val 78859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3" name="Straight Arrow Connector 704"/>
          <p:cNvCxnSpPr>
            <a:endCxn id="652" idx="0"/>
          </p:cNvCxnSpPr>
          <p:nvPr/>
        </p:nvCxnSpPr>
        <p:spPr>
          <a:xfrm rot="16200000" flipH="1">
            <a:off x="7207250" y="3868740"/>
            <a:ext cx="5067300" cy="1006475"/>
          </a:xfrm>
          <a:prstGeom prst="bentConnector3">
            <a:avLst>
              <a:gd name="adj1" fmla="val 89966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4" name="Straight Arrow Connector 705"/>
          <p:cNvCxnSpPr>
            <a:endCxn id="648" idx="0"/>
          </p:cNvCxnSpPr>
          <p:nvPr/>
        </p:nvCxnSpPr>
        <p:spPr>
          <a:xfrm rot="16200000" flipH="1">
            <a:off x="6461125" y="4616450"/>
            <a:ext cx="6007100" cy="450850"/>
          </a:xfrm>
          <a:prstGeom prst="bentConnector3">
            <a:avLst>
              <a:gd name="adj1" fmla="val 81612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0" name="Straight Arrow Connector 749"/>
          <p:cNvCxnSpPr/>
          <p:nvPr/>
        </p:nvCxnSpPr>
        <p:spPr>
          <a:xfrm rot="16200000" flipH="1">
            <a:off x="5507834" y="5066507"/>
            <a:ext cx="2849563" cy="0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1" name="Straight Arrow Connector 750"/>
          <p:cNvCxnSpPr/>
          <p:nvPr/>
        </p:nvCxnSpPr>
        <p:spPr>
          <a:xfrm rot="16200000" flipH="1">
            <a:off x="9813134" y="5066507"/>
            <a:ext cx="2849563" cy="0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65" name="Group 562"/>
          <p:cNvGrpSpPr>
            <a:grpSpLocks/>
          </p:cNvGrpSpPr>
          <p:nvPr/>
        </p:nvGrpSpPr>
        <p:grpSpPr bwMode="auto">
          <a:xfrm>
            <a:off x="13436603" y="6905623"/>
            <a:ext cx="1096964" cy="794700"/>
            <a:chOff x="3033243" y="5772038"/>
            <a:chExt cx="1097279" cy="794583"/>
          </a:xfrm>
        </p:grpSpPr>
        <p:sp>
          <p:nvSpPr>
            <p:cNvPr id="780" name="Folded Corner 779"/>
            <p:cNvSpPr/>
            <p:nvPr/>
          </p:nvSpPr>
          <p:spPr>
            <a:xfrm>
              <a:off x="3253967" y="5772038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194" name="TextBox 780"/>
            <p:cNvSpPr txBox="1">
              <a:spLocks noChangeArrowheads="1"/>
            </p:cNvSpPr>
            <p:nvPr/>
          </p:nvSpPr>
          <p:spPr bwMode="auto">
            <a:xfrm>
              <a:off x="3033243" y="6337610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Skutečné plány potřeb (oceňování)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66" name="Group 565"/>
          <p:cNvGrpSpPr>
            <a:grpSpLocks/>
          </p:cNvGrpSpPr>
          <p:nvPr/>
        </p:nvGrpSpPr>
        <p:grpSpPr bwMode="auto">
          <a:xfrm>
            <a:off x="12666665" y="6905627"/>
            <a:ext cx="1096961" cy="804863"/>
            <a:chOff x="2931614" y="5772036"/>
            <a:chExt cx="1097279" cy="804744"/>
          </a:xfrm>
        </p:grpSpPr>
        <p:sp>
          <p:nvSpPr>
            <p:cNvPr id="778" name="Folded Corner 777"/>
            <p:cNvSpPr/>
            <p:nvPr/>
          </p:nvSpPr>
          <p:spPr>
            <a:xfrm>
              <a:off x="3253969" y="5772036"/>
              <a:ext cx="452569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192" name="TextBox 778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Skutečný 4D </a:t>
              </a:r>
            </a:p>
            <a:p>
              <a:pPr algn="ctr"/>
              <a:r>
                <a:rPr lang="cs-CZ" sz="800" dirty="0">
                  <a:latin typeface="Technika Book" pitchFamily="2" charset="-18"/>
                </a:rPr>
                <a:t>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67" name="Group 571"/>
          <p:cNvGrpSpPr>
            <a:grpSpLocks/>
          </p:cNvGrpSpPr>
          <p:nvPr/>
        </p:nvGrpSpPr>
        <p:grpSpPr bwMode="auto">
          <a:xfrm>
            <a:off x="11844341" y="6907216"/>
            <a:ext cx="1096961" cy="804862"/>
            <a:chOff x="2931614" y="5772036"/>
            <a:chExt cx="1097279" cy="804744"/>
          </a:xfrm>
        </p:grpSpPr>
        <p:sp>
          <p:nvSpPr>
            <p:cNvPr id="774" name="Folded Corner 773"/>
            <p:cNvSpPr/>
            <p:nvPr/>
          </p:nvSpPr>
          <p:spPr>
            <a:xfrm>
              <a:off x="3253969" y="5772036"/>
              <a:ext cx="452569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190" name="TextBox 774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Skutečný koordinační model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68" name="Group 574"/>
          <p:cNvGrpSpPr>
            <a:grpSpLocks/>
          </p:cNvGrpSpPr>
          <p:nvPr/>
        </p:nvGrpSpPr>
        <p:grpSpPr bwMode="auto">
          <a:xfrm>
            <a:off x="13012739" y="7845425"/>
            <a:ext cx="1098550" cy="804863"/>
            <a:chOff x="2931614" y="5772036"/>
            <a:chExt cx="1097279" cy="804744"/>
          </a:xfrm>
        </p:grpSpPr>
        <p:sp>
          <p:nvSpPr>
            <p:cNvPr id="772" name="Folded Corner 771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188" name="TextBox 772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Skutečný virtuální </a:t>
              </a:r>
            </a:p>
            <a:p>
              <a:pPr algn="ctr"/>
              <a:r>
                <a:rPr lang="cs-CZ" sz="800" dirty="0">
                  <a:latin typeface="Technika Book" pitchFamily="2" charset="-18"/>
                </a:rPr>
                <a:t>model zařízení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69" name="Group 565"/>
          <p:cNvGrpSpPr>
            <a:grpSpLocks/>
          </p:cNvGrpSpPr>
          <p:nvPr/>
        </p:nvGrpSpPr>
        <p:grpSpPr bwMode="auto">
          <a:xfrm>
            <a:off x="14004925" y="7820028"/>
            <a:ext cx="1098550" cy="804863"/>
            <a:chOff x="2931614" y="5772036"/>
            <a:chExt cx="1097279" cy="804744"/>
          </a:xfrm>
        </p:grpSpPr>
        <p:sp>
          <p:nvSpPr>
            <p:cNvPr id="783" name="Folded Corner 782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3186" name="TextBox 783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800" dirty="0">
                  <a:latin typeface="Technika Book" pitchFamily="2" charset="-18"/>
                </a:rPr>
                <a:t>Přesný koordinační model zařízení</a:t>
              </a:r>
              <a:endParaRPr lang="en-US" sz="800" dirty="0">
                <a:latin typeface="Technika Book" pitchFamily="2" charset="-18"/>
              </a:endParaRPr>
            </a:p>
          </p:txBody>
        </p:sp>
      </p:grpSp>
      <p:grpSp>
        <p:nvGrpSpPr>
          <p:cNvPr id="3170" name="Group 568"/>
          <p:cNvGrpSpPr>
            <a:grpSpLocks/>
          </p:cNvGrpSpPr>
          <p:nvPr/>
        </p:nvGrpSpPr>
        <p:grpSpPr bwMode="auto">
          <a:xfrm>
            <a:off x="14389100" y="6907216"/>
            <a:ext cx="1098550" cy="804862"/>
            <a:chOff x="2931614" y="5772036"/>
            <a:chExt cx="1097279" cy="804744"/>
          </a:xfrm>
        </p:grpSpPr>
        <p:sp>
          <p:nvSpPr>
            <p:cNvPr id="786" name="Folded Corner 785"/>
            <p:cNvSpPr/>
            <p:nvPr/>
          </p:nvSpPr>
          <p:spPr>
            <a:xfrm>
              <a:off x="3255089" y="5772036"/>
              <a:ext cx="450328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Technika Book" pitchFamily="2" charset="-18"/>
              </a:endParaRPr>
            </a:p>
          </p:txBody>
        </p:sp>
        <p:sp>
          <p:nvSpPr>
            <p:cNvPr id="3184" name="TextBox 786"/>
            <p:cNvSpPr txBox="1">
              <a:spLocks noChangeArrowheads="1"/>
            </p:cNvSpPr>
            <p:nvPr/>
          </p:nvSpPr>
          <p:spPr bwMode="auto">
            <a:xfrm>
              <a:off x="2931614" y="6347769"/>
              <a:ext cx="1097279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700" dirty="0">
                  <a:latin typeface="Technika Book" pitchFamily="2" charset="-18"/>
                </a:rPr>
                <a:t>FM model</a:t>
              </a:r>
              <a:endParaRPr lang="en-US" sz="700" dirty="0">
                <a:latin typeface="Technika Book" pitchFamily="2" charset="-18"/>
              </a:endParaRPr>
            </a:p>
          </p:txBody>
        </p:sp>
      </p:grpSp>
      <p:cxnSp>
        <p:nvCxnSpPr>
          <p:cNvPr id="793" name="Straight Arrow Connector 792"/>
          <p:cNvCxnSpPr>
            <a:stCxn id="313" idx="3"/>
            <a:endCxn id="776" idx="0"/>
          </p:cNvCxnSpPr>
          <p:nvPr/>
        </p:nvCxnSpPr>
        <p:spPr>
          <a:xfrm flipH="1">
            <a:off x="12796842" y="5441950"/>
            <a:ext cx="300037" cy="2403475"/>
          </a:xfrm>
          <a:prstGeom prst="bentConnector4">
            <a:avLst>
              <a:gd name="adj1" fmla="val -124599"/>
              <a:gd name="adj2" fmla="val 49260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4" name="Straight Arrow Connector 702"/>
          <p:cNvCxnSpPr>
            <a:stCxn id="301" idx="3"/>
            <a:endCxn id="780" idx="0"/>
          </p:cNvCxnSpPr>
          <p:nvPr/>
        </p:nvCxnSpPr>
        <p:spPr>
          <a:xfrm>
            <a:off x="13096875" y="1838325"/>
            <a:ext cx="785813" cy="5067300"/>
          </a:xfrm>
          <a:prstGeom prst="bentConnector2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5" name="Straight Arrow Connector 703"/>
          <p:cNvCxnSpPr>
            <a:stCxn id="307" idx="3"/>
            <a:endCxn id="774" idx="0"/>
          </p:cNvCxnSpPr>
          <p:nvPr/>
        </p:nvCxnSpPr>
        <p:spPr>
          <a:xfrm flipH="1">
            <a:off x="12393615" y="2738441"/>
            <a:ext cx="703262" cy="4168775"/>
          </a:xfrm>
          <a:prstGeom prst="bentConnector4">
            <a:avLst>
              <a:gd name="adj1" fmla="val -32459"/>
              <a:gd name="adj2" fmla="val 79737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6" name="Straight Arrow Connector 704"/>
          <p:cNvCxnSpPr>
            <a:stCxn id="319" idx="3"/>
            <a:endCxn id="778" idx="0"/>
          </p:cNvCxnSpPr>
          <p:nvPr/>
        </p:nvCxnSpPr>
        <p:spPr>
          <a:xfrm>
            <a:off x="13096875" y="4540250"/>
            <a:ext cx="117475" cy="2365375"/>
          </a:xfrm>
          <a:prstGeom prst="bentConnector2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7" name="Straight Arrow Connector 705"/>
          <p:cNvCxnSpPr>
            <a:stCxn id="325" idx="3"/>
            <a:endCxn id="772" idx="0"/>
          </p:cNvCxnSpPr>
          <p:nvPr/>
        </p:nvCxnSpPr>
        <p:spPr>
          <a:xfrm>
            <a:off x="13096877" y="3640138"/>
            <a:ext cx="465138" cy="4205287"/>
          </a:xfrm>
          <a:prstGeom prst="bentConnector2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3" name="Straight Arrow Connector 792"/>
          <p:cNvCxnSpPr>
            <a:endCxn id="783" idx="0"/>
          </p:cNvCxnSpPr>
          <p:nvPr/>
        </p:nvCxnSpPr>
        <p:spPr>
          <a:xfrm rot="16200000" flipH="1">
            <a:off x="11491119" y="4756947"/>
            <a:ext cx="5576887" cy="549275"/>
          </a:xfrm>
          <a:prstGeom prst="bentConnector3">
            <a:avLst>
              <a:gd name="adj1" fmla="val 77783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4" name="Straight Arrow Connector 792"/>
          <p:cNvCxnSpPr>
            <a:stCxn id="125" idx="3"/>
            <a:endCxn id="786" idx="0"/>
          </p:cNvCxnSpPr>
          <p:nvPr/>
        </p:nvCxnSpPr>
        <p:spPr>
          <a:xfrm flipH="1">
            <a:off x="14938375" y="2243138"/>
            <a:ext cx="358775" cy="4664075"/>
          </a:xfrm>
          <a:prstGeom prst="bentConnector4">
            <a:avLst>
              <a:gd name="adj1" fmla="val -24830"/>
              <a:gd name="adj2" fmla="val 74939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6" name="Oval 865"/>
          <p:cNvSpPr/>
          <p:nvPr/>
        </p:nvSpPr>
        <p:spPr>
          <a:xfrm>
            <a:off x="647700" y="2651763"/>
            <a:ext cx="434340" cy="434340"/>
          </a:xfrm>
          <a:prstGeom prst="ellips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00" dirty="0">
              <a:solidFill>
                <a:sysClr val="windowText" lastClr="000000"/>
              </a:solidFill>
            </a:endParaRPr>
          </a:p>
        </p:txBody>
      </p:sp>
      <p:cxnSp>
        <p:nvCxnSpPr>
          <p:cNvPr id="867" name="Elbow Connector 866"/>
          <p:cNvCxnSpPr>
            <a:stCxn id="866" idx="4"/>
            <a:endCxn id="22" idx="1"/>
          </p:cNvCxnSpPr>
          <p:nvPr/>
        </p:nvCxnSpPr>
        <p:spPr>
          <a:xfrm rot="5400000">
            <a:off x="529672" y="3304147"/>
            <a:ext cx="553244" cy="117157"/>
          </a:xfrm>
          <a:prstGeom prst="bentConnector4">
            <a:avLst>
              <a:gd name="adj1" fmla="val 21090"/>
              <a:gd name="adj2" fmla="val 295123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Oval 289"/>
          <p:cNvSpPr/>
          <p:nvPr/>
        </p:nvSpPr>
        <p:spPr>
          <a:xfrm>
            <a:off x="14592300" y="1257300"/>
            <a:ext cx="468314" cy="471489"/>
          </a:xfrm>
          <a:prstGeom prst="ellipse">
            <a:avLst/>
          </a:prstGeom>
          <a:solidFill>
            <a:schemeClr val="bg2">
              <a:lumMod val="50000"/>
            </a:schemeClr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700" dirty="0">
                <a:solidFill>
                  <a:sysClr val="windowText" lastClr="000000"/>
                </a:solidFill>
              </a:rPr>
              <a:t>Konec projektu</a:t>
            </a:r>
            <a:endParaRPr lang="en-US" sz="700" dirty="0">
              <a:solidFill>
                <a:sysClr val="windowText" lastClr="000000"/>
              </a:solidFill>
            </a:endParaRPr>
          </a:p>
        </p:txBody>
      </p:sp>
      <p:cxnSp>
        <p:nvCxnSpPr>
          <p:cNvPr id="296" name="Elbow Connector 295"/>
          <p:cNvCxnSpPr>
            <a:stCxn id="125" idx="3"/>
            <a:endCxn id="290" idx="6"/>
          </p:cNvCxnSpPr>
          <p:nvPr/>
        </p:nvCxnSpPr>
        <p:spPr>
          <a:xfrm flipH="1" flipV="1">
            <a:off x="15060616" y="1493048"/>
            <a:ext cx="236537" cy="749299"/>
          </a:xfrm>
          <a:prstGeom prst="bentConnector3">
            <a:avLst>
              <a:gd name="adj1" fmla="val -79463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Obdélník 317"/>
          <p:cNvSpPr/>
          <p:nvPr/>
        </p:nvSpPr>
        <p:spPr>
          <a:xfrm>
            <a:off x="608061" y="2749779"/>
            <a:ext cx="551725" cy="215429"/>
          </a:xfrm>
          <a:prstGeom prst="rect">
            <a:avLst/>
          </a:prstGeom>
        </p:spPr>
        <p:txBody>
          <a:bodyPr wrap="none" lIns="91426" tIns="45713" rIns="91426" bIns="45713">
            <a:spAutoFit/>
          </a:bodyPr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" dirty="0">
                <a:solidFill>
                  <a:sysClr val="windowText" lastClr="000000"/>
                </a:solidFill>
              </a:rPr>
              <a:t>Začátek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95" name="Nadpis 1"/>
          <p:cNvSpPr>
            <a:spLocks noGrp="1"/>
          </p:cNvSpPr>
          <p:nvPr>
            <p:ph type="title"/>
          </p:nvPr>
        </p:nvSpPr>
        <p:spPr>
          <a:xfrm>
            <a:off x="9521420" y="91442"/>
            <a:ext cx="5863362" cy="200055"/>
          </a:xfrm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87"/>
          <p:cNvGrpSpPr>
            <a:grpSpLocks/>
          </p:cNvGrpSpPr>
          <p:nvPr/>
        </p:nvGrpSpPr>
        <p:grpSpPr bwMode="auto">
          <a:xfrm>
            <a:off x="1179516" y="8261356"/>
            <a:ext cx="1260000" cy="963926"/>
            <a:chOff x="2931613" y="5772036"/>
            <a:chExt cx="1260364" cy="963783"/>
          </a:xfrm>
        </p:grpSpPr>
        <p:sp>
          <p:nvSpPr>
            <p:cNvPr id="485" name="Folded Corner 484"/>
            <p:cNvSpPr/>
            <p:nvPr/>
          </p:nvSpPr>
          <p:spPr>
            <a:xfrm>
              <a:off x="3253969" y="5772036"/>
              <a:ext cx="452569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358" name="TextBox 486"/>
            <p:cNvSpPr txBox="1">
              <a:spLocks noChangeArrowheads="1"/>
            </p:cNvSpPr>
            <p:nvPr/>
          </p:nvSpPr>
          <p:spPr bwMode="auto">
            <a:xfrm>
              <a:off x="2931613" y="6347766"/>
              <a:ext cx="1260364" cy="388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1300" dirty="0">
                  <a:latin typeface="Technika Book" pitchFamily="2" charset="-18"/>
                </a:rPr>
                <a:t>Architektonický model</a:t>
              </a:r>
              <a:endParaRPr lang="en-US" sz="1300" dirty="0">
                <a:latin typeface="Technika Book" pitchFamily="2" charset="-18"/>
              </a:endParaRPr>
            </a:p>
          </p:txBody>
        </p:sp>
      </p:grpSp>
      <p:grpSp>
        <p:nvGrpSpPr>
          <p:cNvPr id="12291" name="Group 487"/>
          <p:cNvGrpSpPr>
            <a:grpSpLocks/>
          </p:cNvGrpSpPr>
          <p:nvPr/>
        </p:nvGrpSpPr>
        <p:grpSpPr bwMode="auto">
          <a:xfrm>
            <a:off x="8435976" y="8261353"/>
            <a:ext cx="1296000" cy="804863"/>
            <a:chOff x="2931608" y="5772036"/>
            <a:chExt cx="1296371" cy="804744"/>
          </a:xfrm>
        </p:grpSpPr>
        <p:sp>
          <p:nvSpPr>
            <p:cNvPr id="582" name="Folded Corner 581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356" name="TextBox 582"/>
            <p:cNvSpPr txBox="1">
              <a:spLocks noChangeArrowheads="1"/>
            </p:cNvSpPr>
            <p:nvPr/>
          </p:nvSpPr>
          <p:spPr bwMode="auto">
            <a:xfrm>
              <a:off x="2931608" y="6347769"/>
              <a:ext cx="1296371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1300" dirty="0">
                  <a:latin typeface="Technika Book" pitchFamily="2" charset="-18"/>
                </a:rPr>
                <a:t>Analytický statický model</a:t>
              </a:r>
              <a:endParaRPr lang="en-US" sz="1300" dirty="0">
                <a:latin typeface="Technika Book" pitchFamily="2" charset="-18"/>
              </a:endParaRPr>
            </a:p>
          </p:txBody>
        </p:sp>
      </p:grpSp>
      <p:grpSp>
        <p:nvGrpSpPr>
          <p:cNvPr id="12292" name="Group 487"/>
          <p:cNvGrpSpPr>
            <a:grpSpLocks/>
          </p:cNvGrpSpPr>
          <p:nvPr/>
        </p:nvGrpSpPr>
        <p:grpSpPr bwMode="auto">
          <a:xfrm>
            <a:off x="225429" y="690560"/>
            <a:ext cx="1584001" cy="936000"/>
            <a:chOff x="2931614" y="5771591"/>
            <a:chExt cx="1097279" cy="576178"/>
          </a:xfrm>
        </p:grpSpPr>
        <p:sp>
          <p:nvSpPr>
            <p:cNvPr id="817" name="Folded Corner 816"/>
            <p:cNvSpPr/>
            <p:nvPr/>
          </p:nvSpPr>
          <p:spPr>
            <a:xfrm>
              <a:off x="3253970" y="5771591"/>
              <a:ext cx="506103" cy="576178"/>
            </a:xfrm>
            <a:prstGeom prst="foldedCorner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latin typeface="Technika Book" pitchFamily="2" charset="-18"/>
              </a:endParaRPr>
            </a:p>
          </p:txBody>
        </p:sp>
        <p:sp>
          <p:nvSpPr>
            <p:cNvPr id="12354" name="TextBox 817"/>
            <p:cNvSpPr txBox="1">
              <a:spLocks noChangeArrowheads="1"/>
            </p:cNvSpPr>
            <p:nvPr/>
          </p:nvSpPr>
          <p:spPr bwMode="auto">
            <a:xfrm>
              <a:off x="2931614" y="5812230"/>
              <a:ext cx="1097279" cy="22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 anchor="ctr"/>
            <a:lstStyle/>
            <a:p>
              <a:pPr algn="ctr"/>
              <a:r>
                <a:rPr lang="cs-CZ" sz="1000" dirty="0">
                  <a:latin typeface="Technika Book" pitchFamily="2" charset="-18"/>
                </a:rPr>
                <a:t>Data o </a:t>
              </a:r>
            </a:p>
            <a:p>
              <a:pPr algn="ctr"/>
              <a:r>
                <a:rPr lang="cs-CZ" sz="1000" dirty="0">
                  <a:latin typeface="Technika Book" pitchFamily="2" charset="-18"/>
                </a:rPr>
                <a:t>podloží</a:t>
              </a:r>
              <a:endParaRPr lang="en-US" sz="1000" dirty="0">
                <a:latin typeface="Technika Book" pitchFamily="2" charset="-18"/>
              </a:endParaRPr>
            </a:p>
          </p:txBody>
        </p:sp>
      </p:grpSp>
      <p:grpSp>
        <p:nvGrpSpPr>
          <p:cNvPr id="12293" name="Group 487"/>
          <p:cNvGrpSpPr>
            <a:grpSpLocks/>
          </p:cNvGrpSpPr>
          <p:nvPr/>
        </p:nvGrpSpPr>
        <p:grpSpPr bwMode="auto">
          <a:xfrm>
            <a:off x="1552576" y="680400"/>
            <a:ext cx="1584001" cy="936000"/>
            <a:chOff x="2926540" y="5771591"/>
            <a:chExt cx="1097279" cy="576178"/>
          </a:xfrm>
        </p:grpSpPr>
        <p:sp>
          <p:nvSpPr>
            <p:cNvPr id="179" name="Folded Corner 178"/>
            <p:cNvSpPr/>
            <p:nvPr/>
          </p:nvSpPr>
          <p:spPr>
            <a:xfrm>
              <a:off x="3255088" y="5771591"/>
              <a:ext cx="480937" cy="576178"/>
            </a:xfrm>
            <a:prstGeom prst="foldedCorner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latin typeface="Technika Book" pitchFamily="2" charset="-18"/>
              </a:endParaRPr>
            </a:p>
          </p:txBody>
        </p:sp>
        <p:sp>
          <p:nvSpPr>
            <p:cNvPr id="12352" name="TextBox 179"/>
            <p:cNvSpPr txBox="1">
              <a:spLocks noChangeArrowheads="1"/>
            </p:cNvSpPr>
            <p:nvPr/>
          </p:nvSpPr>
          <p:spPr bwMode="auto">
            <a:xfrm>
              <a:off x="2926540" y="5802072"/>
              <a:ext cx="1097279" cy="22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 anchor="ctr"/>
            <a:lstStyle/>
            <a:p>
              <a:pPr algn="ctr"/>
              <a:r>
                <a:rPr lang="cs-CZ" sz="1000" dirty="0">
                  <a:latin typeface="Technika Book" pitchFamily="2" charset="-18"/>
                </a:rPr>
                <a:t>Zatížení </a:t>
              </a:r>
            </a:p>
            <a:p>
              <a:pPr algn="ctr"/>
              <a:r>
                <a:rPr lang="cs-CZ" sz="1000" dirty="0">
                  <a:latin typeface="Technika Book" pitchFamily="2" charset="-18"/>
                </a:rPr>
                <a:t>větrem</a:t>
              </a:r>
              <a:endParaRPr lang="en-US" sz="1000" dirty="0">
                <a:latin typeface="Technika Book" pitchFamily="2" charset="-18"/>
              </a:endParaRPr>
            </a:p>
          </p:txBody>
        </p:sp>
      </p:grpSp>
      <p:grpSp>
        <p:nvGrpSpPr>
          <p:cNvPr id="12294" name="Group 487"/>
          <p:cNvGrpSpPr>
            <a:grpSpLocks/>
          </p:cNvGrpSpPr>
          <p:nvPr/>
        </p:nvGrpSpPr>
        <p:grpSpPr bwMode="auto">
          <a:xfrm>
            <a:off x="13739813" y="8274050"/>
            <a:ext cx="1260000" cy="804863"/>
            <a:chOff x="2931611" y="5772036"/>
            <a:chExt cx="1260364" cy="804744"/>
          </a:xfrm>
        </p:grpSpPr>
        <p:sp>
          <p:nvSpPr>
            <p:cNvPr id="185" name="Folded Corner 184"/>
            <p:cNvSpPr/>
            <p:nvPr/>
          </p:nvSpPr>
          <p:spPr>
            <a:xfrm>
              <a:off x="3253969" y="5772036"/>
              <a:ext cx="452569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350" name="TextBox 185"/>
            <p:cNvSpPr txBox="1">
              <a:spLocks noChangeArrowheads="1"/>
            </p:cNvSpPr>
            <p:nvPr/>
          </p:nvSpPr>
          <p:spPr bwMode="auto">
            <a:xfrm>
              <a:off x="2931611" y="6347769"/>
              <a:ext cx="1260364" cy="229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1300" dirty="0">
                  <a:latin typeface="Technika Book" pitchFamily="2" charset="-18"/>
                </a:rPr>
                <a:t>Statický návrhový model</a:t>
              </a:r>
              <a:endParaRPr lang="en-US" sz="1300" dirty="0">
                <a:latin typeface="Technika Book" pitchFamily="2" charset="-18"/>
              </a:endParaRPr>
            </a:p>
          </p:txBody>
        </p:sp>
      </p:grpSp>
      <p:sp>
        <p:nvSpPr>
          <p:cNvPr id="866" name="Oval 865"/>
          <p:cNvSpPr/>
          <p:nvPr/>
        </p:nvSpPr>
        <p:spPr>
          <a:xfrm>
            <a:off x="14566250" y="4796420"/>
            <a:ext cx="732678" cy="7103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000" dirty="0">
                <a:solidFill>
                  <a:sysClr val="windowText" lastClr="000000"/>
                </a:solidFill>
                <a:latin typeface="Technika" pitchFamily="2" charset="-18"/>
              </a:rPr>
              <a:t>Konec procesu</a:t>
            </a:r>
            <a:endParaRPr lang="en-US" sz="1000" dirty="0">
              <a:solidFill>
                <a:sysClr val="windowText" lastClr="000000"/>
              </a:solidFill>
              <a:latin typeface="Technika" pitchFamily="2" charset="-18"/>
            </a:endParaRPr>
          </a:p>
        </p:txBody>
      </p:sp>
      <p:sp>
        <p:nvSpPr>
          <p:cNvPr id="575" name="Oval 574"/>
          <p:cNvSpPr/>
          <p:nvPr/>
        </p:nvSpPr>
        <p:spPr>
          <a:xfrm>
            <a:off x="443055" y="4775305"/>
            <a:ext cx="737564" cy="76392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000" dirty="0">
                <a:solidFill>
                  <a:sysClr val="windowText" lastClr="000000"/>
                </a:solidFill>
                <a:latin typeface="Technika" pitchFamily="2" charset="-18"/>
              </a:rPr>
              <a:t>Začátek procesu</a:t>
            </a:r>
            <a:endParaRPr lang="en-US" sz="1000" dirty="0">
              <a:solidFill>
                <a:sysClr val="windowText" lastClr="000000"/>
              </a:solidFill>
              <a:latin typeface="Technika" pitchFamily="2" charset="-18"/>
            </a:endParaRPr>
          </a:p>
        </p:txBody>
      </p:sp>
      <p:sp>
        <p:nvSpPr>
          <p:cNvPr id="232" name="Diamond 231"/>
          <p:cNvSpPr/>
          <p:nvPr/>
        </p:nvSpPr>
        <p:spPr>
          <a:xfrm>
            <a:off x="9354693" y="4780091"/>
            <a:ext cx="730250" cy="731837"/>
          </a:xfrm>
          <a:prstGeom prst="diamond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2853" rIns="0" bIns="182853" anchor="ctr">
            <a:normAutofit fontScale="25000" lnSpcReduction="20000"/>
          </a:bodyPr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Technika Book" pitchFamily="2" charset="-18"/>
            </a:endParaRPr>
          </a:p>
        </p:txBody>
      </p:sp>
      <p:grpSp>
        <p:nvGrpSpPr>
          <p:cNvPr id="12298" name="Group 27"/>
          <p:cNvGrpSpPr>
            <a:grpSpLocks/>
          </p:cNvGrpSpPr>
          <p:nvPr/>
        </p:nvGrpSpPr>
        <p:grpSpPr bwMode="auto">
          <a:xfrm>
            <a:off x="11095039" y="4613278"/>
            <a:ext cx="1152000" cy="1080000"/>
            <a:chOff x="3581400" y="533400"/>
            <a:chExt cx="1981206" cy="1118296"/>
          </a:xfrm>
          <a:solidFill>
            <a:schemeClr val="bg1">
              <a:lumMod val="85000"/>
            </a:schemeClr>
          </a:solidFill>
        </p:grpSpPr>
        <p:sp>
          <p:nvSpPr>
            <p:cNvPr id="22" name="Rectangle 21"/>
            <p:cNvSpPr/>
            <p:nvPr/>
          </p:nvSpPr>
          <p:spPr>
            <a:xfrm>
              <a:off x="3581400" y="533400"/>
              <a:ext cx="1981206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Technika Book" pitchFamily="2" charset="-18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81400" y="1252107"/>
              <a:ext cx="198120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000" dirty="0">
                  <a:latin typeface="Technika Book" pitchFamily="2" charset="-18"/>
                </a:rPr>
                <a:t>Statik</a:t>
              </a:r>
              <a:endParaRPr lang="en-US" sz="1000" dirty="0">
                <a:latin typeface="Technika Book" pitchFamily="2" charset="-18"/>
              </a:endParaRPr>
            </a:p>
          </p:txBody>
        </p:sp>
        <p:sp>
          <p:nvSpPr>
            <p:cNvPr id="12348" name="TextBox 26"/>
            <p:cNvSpPr txBox="1">
              <a:spLocks noChangeArrowheads="1"/>
            </p:cNvSpPr>
            <p:nvPr/>
          </p:nvSpPr>
          <p:spPr bwMode="auto">
            <a:xfrm>
              <a:off x="3581400" y="537483"/>
              <a:ext cx="1981199" cy="71410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8288" tIns="18288" rIns="18288" bIns="18288" anchor="ctr"/>
            <a:lstStyle/>
            <a:p>
              <a:pPr algn="ctr"/>
              <a:r>
                <a:rPr lang="cs-CZ" sz="1100" dirty="0">
                  <a:latin typeface="Technika Book" pitchFamily="2" charset="-18"/>
                </a:rPr>
                <a:t>Exportování do návrhového programu</a:t>
              </a:r>
              <a:endParaRPr lang="en-US" sz="1100" dirty="0">
                <a:latin typeface="Technika Book" pitchFamily="2" charset="-18"/>
              </a:endParaRPr>
            </a:p>
          </p:txBody>
        </p:sp>
      </p:grpSp>
      <p:grpSp>
        <p:nvGrpSpPr>
          <p:cNvPr id="12299" name="Group 88"/>
          <p:cNvGrpSpPr>
            <a:grpSpLocks/>
          </p:cNvGrpSpPr>
          <p:nvPr/>
        </p:nvGrpSpPr>
        <p:grpSpPr bwMode="auto">
          <a:xfrm>
            <a:off x="12944476" y="4624833"/>
            <a:ext cx="1152000" cy="1080000"/>
            <a:chOff x="3581400" y="533400"/>
            <a:chExt cx="1981206" cy="1118296"/>
          </a:xfrm>
          <a:solidFill>
            <a:schemeClr val="bg1">
              <a:lumMod val="85000"/>
            </a:schemeClr>
          </a:solidFill>
        </p:grpSpPr>
        <p:sp>
          <p:nvSpPr>
            <p:cNvPr id="90" name="Rectangle 89"/>
            <p:cNvSpPr/>
            <p:nvPr/>
          </p:nvSpPr>
          <p:spPr>
            <a:xfrm>
              <a:off x="3581400" y="533400"/>
              <a:ext cx="1981206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Technika Book" pitchFamily="2" charset="-18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581400" y="1252107"/>
              <a:ext cx="198120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000" dirty="0">
                  <a:latin typeface="Technika Book" pitchFamily="2" charset="-18"/>
                </a:rPr>
                <a:t>Statik</a:t>
              </a:r>
              <a:endParaRPr lang="en-US" sz="1000" dirty="0">
                <a:latin typeface="Technika Book" pitchFamily="2" charset="-18"/>
              </a:endParaRPr>
            </a:p>
          </p:txBody>
        </p:sp>
        <p:sp>
          <p:nvSpPr>
            <p:cNvPr id="12345" name="TextBox 94"/>
            <p:cNvSpPr txBox="1">
              <a:spLocks noChangeArrowheads="1"/>
            </p:cNvSpPr>
            <p:nvPr/>
          </p:nvSpPr>
          <p:spPr bwMode="auto">
            <a:xfrm>
              <a:off x="3581400" y="537485"/>
              <a:ext cx="1981199" cy="71410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8288" tIns="18288" rIns="18288" bIns="18288" anchor="ctr"/>
            <a:lstStyle/>
            <a:p>
              <a:pPr algn="ctr"/>
              <a:r>
                <a:rPr lang="cs-CZ" sz="1100" dirty="0">
                  <a:latin typeface="Technika Book" pitchFamily="2" charset="-18"/>
                </a:rPr>
                <a:t>Aktualizace statického návrhového modelu</a:t>
              </a:r>
              <a:endParaRPr lang="en-US" sz="1100" dirty="0">
                <a:latin typeface="Technika Book" pitchFamily="2" charset="-18"/>
              </a:endParaRPr>
            </a:p>
          </p:txBody>
        </p:sp>
      </p:grpSp>
      <p:grpSp>
        <p:nvGrpSpPr>
          <p:cNvPr id="12300" name="Group 88"/>
          <p:cNvGrpSpPr>
            <a:grpSpLocks/>
          </p:cNvGrpSpPr>
          <p:nvPr/>
        </p:nvGrpSpPr>
        <p:grpSpPr bwMode="auto">
          <a:xfrm>
            <a:off x="1938340" y="4613278"/>
            <a:ext cx="1152000" cy="1080000"/>
            <a:chOff x="3581400" y="533400"/>
            <a:chExt cx="1981206" cy="1118296"/>
          </a:xfrm>
          <a:solidFill>
            <a:schemeClr val="bg1">
              <a:lumMod val="85000"/>
            </a:schemeClr>
          </a:solidFill>
        </p:grpSpPr>
        <p:sp>
          <p:nvSpPr>
            <p:cNvPr id="211" name="Rectangle 210"/>
            <p:cNvSpPr/>
            <p:nvPr/>
          </p:nvSpPr>
          <p:spPr>
            <a:xfrm>
              <a:off x="3581400" y="533400"/>
              <a:ext cx="1981206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Technika Book" pitchFamily="2" charset="-18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3581400" y="1252107"/>
              <a:ext cx="198120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000" dirty="0">
                  <a:latin typeface="Technika Book" pitchFamily="2" charset="-18"/>
                </a:rPr>
                <a:t>Statik</a:t>
              </a: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12342" name="TextBox 212"/>
            <p:cNvSpPr txBox="1">
              <a:spLocks noChangeArrowheads="1"/>
            </p:cNvSpPr>
            <p:nvPr/>
          </p:nvSpPr>
          <p:spPr bwMode="auto">
            <a:xfrm>
              <a:off x="3581400" y="553212"/>
              <a:ext cx="1981199" cy="70000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8288" tIns="18288" rIns="18288" bIns="18288" anchor="ctr"/>
            <a:lstStyle/>
            <a:p>
              <a:pPr algn="ctr"/>
              <a:r>
                <a:rPr lang="cs-CZ" sz="1100" dirty="0">
                  <a:latin typeface="Technika Book" pitchFamily="2" charset="-18"/>
                </a:rPr>
                <a:t>Tvorba konstrukčního uspořádání</a:t>
              </a:r>
              <a:endParaRPr lang="en-US" sz="1100" dirty="0">
                <a:latin typeface="Technika Book" pitchFamily="2" charset="-18"/>
              </a:endParaRPr>
            </a:p>
          </p:txBody>
        </p:sp>
      </p:grpSp>
      <p:grpSp>
        <p:nvGrpSpPr>
          <p:cNvPr id="12301" name="Group 88"/>
          <p:cNvGrpSpPr>
            <a:grpSpLocks/>
          </p:cNvGrpSpPr>
          <p:nvPr/>
        </p:nvGrpSpPr>
        <p:grpSpPr bwMode="auto">
          <a:xfrm>
            <a:off x="3787775" y="4613278"/>
            <a:ext cx="1152000" cy="1080000"/>
            <a:chOff x="3581400" y="533400"/>
            <a:chExt cx="1981206" cy="1118296"/>
          </a:xfrm>
          <a:solidFill>
            <a:schemeClr val="bg1">
              <a:lumMod val="85000"/>
            </a:schemeClr>
          </a:solidFill>
        </p:grpSpPr>
        <p:sp>
          <p:nvSpPr>
            <p:cNvPr id="215" name="Rectangle 214"/>
            <p:cNvSpPr/>
            <p:nvPr/>
          </p:nvSpPr>
          <p:spPr>
            <a:xfrm>
              <a:off x="3581400" y="533400"/>
              <a:ext cx="1981206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Technika Book" pitchFamily="2" charset="-18"/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3581400" y="1252107"/>
              <a:ext cx="198120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000" dirty="0">
                  <a:latin typeface="Technika Book" pitchFamily="2" charset="-18"/>
                </a:rPr>
                <a:t>Statik</a:t>
              </a: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3581400" y="552825"/>
              <a:ext cx="1981206" cy="69928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100" dirty="0">
                  <a:latin typeface="Technika Book" pitchFamily="2" charset="-18"/>
                </a:rPr>
                <a:t>Tvorba předběžného modelu</a:t>
              </a:r>
              <a:endParaRPr lang="en-US" sz="1100" dirty="0">
                <a:latin typeface="Technika Book" pitchFamily="2" charset="-18"/>
              </a:endParaRPr>
            </a:p>
          </p:txBody>
        </p:sp>
      </p:grpSp>
      <p:grpSp>
        <p:nvGrpSpPr>
          <p:cNvPr id="12302" name="Group 88"/>
          <p:cNvGrpSpPr>
            <a:grpSpLocks/>
          </p:cNvGrpSpPr>
          <p:nvPr/>
        </p:nvGrpSpPr>
        <p:grpSpPr bwMode="auto">
          <a:xfrm>
            <a:off x="5637213" y="4613278"/>
            <a:ext cx="1152000" cy="1080000"/>
            <a:chOff x="3581400" y="533400"/>
            <a:chExt cx="1981206" cy="1118296"/>
          </a:xfrm>
          <a:solidFill>
            <a:schemeClr val="bg1">
              <a:lumMod val="85000"/>
            </a:schemeClr>
          </a:solidFill>
        </p:grpSpPr>
        <p:sp>
          <p:nvSpPr>
            <p:cNvPr id="238" name="Rectangle 237"/>
            <p:cNvSpPr/>
            <p:nvPr/>
          </p:nvSpPr>
          <p:spPr>
            <a:xfrm>
              <a:off x="3581400" y="533400"/>
              <a:ext cx="1981206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Technika Book" pitchFamily="2" charset="-18"/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3581400" y="1252107"/>
              <a:ext cx="198120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000" dirty="0">
                  <a:latin typeface="Technika Book" pitchFamily="2" charset="-18"/>
                </a:rPr>
                <a:t>Statik</a:t>
              </a:r>
              <a:endParaRPr lang="en-US" sz="800" dirty="0">
                <a:latin typeface="Technika Book" pitchFamily="2" charset="-18"/>
              </a:endParaRP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3581400" y="533400"/>
              <a:ext cx="1981206" cy="71870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100" dirty="0">
                  <a:latin typeface="Technika Book" pitchFamily="2" charset="-18"/>
                </a:rPr>
                <a:t>Exportování do analytického programu</a:t>
              </a:r>
              <a:endParaRPr lang="en-US" sz="1100" dirty="0">
                <a:latin typeface="Technika Book" pitchFamily="2" charset="-18"/>
              </a:endParaRPr>
            </a:p>
          </p:txBody>
        </p:sp>
      </p:grpSp>
      <p:grpSp>
        <p:nvGrpSpPr>
          <p:cNvPr id="12303" name="Group 88"/>
          <p:cNvGrpSpPr>
            <a:grpSpLocks/>
          </p:cNvGrpSpPr>
          <p:nvPr/>
        </p:nvGrpSpPr>
        <p:grpSpPr bwMode="auto">
          <a:xfrm>
            <a:off x="7486651" y="4613278"/>
            <a:ext cx="1152000" cy="1080000"/>
            <a:chOff x="3581400" y="533400"/>
            <a:chExt cx="1981206" cy="1118296"/>
          </a:xfrm>
          <a:solidFill>
            <a:schemeClr val="bg1">
              <a:lumMod val="85000"/>
            </a:schemeClr>
          </a:solidFill>
        </p:grpSpPr>
        <p:sp>
          <p:nvSpPr>
            <p:cNvPr id="242" name="Rectangle 241"/>
            <p:cNvSpPr/>
            <p:nvPr/>
          </p:nvSpPr>
          <p:spPr>
            <a:xfrm>
              <a:off x="3581400" y="533400"/>
              <a:ext cx="1981206" cy="11182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Technika Book" pitchFamily="2" charset="-18"/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3581400" y="1252107"/>
              <a:ext cx="1981206" cy="3995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18288" tIns="18288" rIns="18288" bIns="18288" anchor="ctr">
              <a:normAutofit/>
            </a:bodyPr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cs-CZ" sz="1000" dirty="0">
                  <a:latin typeface="Technika Book" pitchFamily="2" charset="-18"/>
                </a:rPr>
                <a:t>Statik</a:t>
              </a:r>
              <a:endParaRPr lang="en-US" sz="1000" dirty="0">
                <a:latin typeface="Technika Book" pitchFamily="2" charset="-18"/>
              </a:endParaRPr>
            </a:p>
          </p:txBody>
        </p:sp>
        <p:sp>
          <p:nvSpPr>
            <p:cNvPr id="12333" name="TextBox 243"/>
            <p:cNvSpPr txBox="1">
              <a:spLocks noChangeArrowheads="1"/>
            </p:cNvSpPr>
            <p:nvPr/>
          </p:nvSpPr>
          <p:spPr bwMode="auto">
            <a:xfrm>
              <a:off x="3581400" y="560666"/>
              <a:ext cx="1981199" cy="6852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8288" tIns="18288" rIns="18288" bIns="18288" anchor="ctr"/>
            <a:lstStyle/>
            <a:p>
              <a:pPr algn="ctr"/>
              <a:r>
                <a:rPr lang="cs-CZ" sz="1100" dirty="0">
                  <a:latin typeface="Technika Book" pitchFamily="2" charset="-18"/>
                </a:rPr>
                <a:t>Analýza modelu</a:t>
              </a:r>
              <a:endParaRPr lang="en-US" sz="1100" dirty="0">
                <a:latin typeface="Technika Book" pitchFamily="2" charset="-18"/>
              </a:endParaRPr>
            </a:p>
          </p:txBody>
        </p:sp>
      </p:grpSp>
      <p:cxnSp>
        <p:nvCxnSpPr>
          <p:cNvPr id="298" name="Elbow Connector 866"/>
          <p:cNvCxnSpPr>
            <a:stCxn id="575" idx="6"/>
            <a:endCxn id="211" idx="1"/>
          </p:cNvCxnSpPr>
          <p:nvPr/>
        </p:nvCxnSpPr>
        <p:spPr>
          <a:xfrm flipV="1">
            <a:off x="1180619" y="5153276"/>
            <a:ext cx="757722" cy="3994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Elbow Connector 866"/>
          <p:cNvCxnSpPr>
            <a:stCxn id="232" idx="0"/>
          </p:cNvCxnSpPr>
          <p:nvPr/>
        </p:nvCxnSpPr>
        <p:spPr>
          <a:xfrm rot="16200000" flipH="1" flipV="1">
            <a:off x="5468493" y="897068"/>
            <a:ext cx="368300" cy="8134349"/>
          </a:xfrm>
          <a:prstGeom prst="bentConnector4">
            <a:avLst>
              <a:gd name="adj1" fmla="val -251883"/>
              <a:gd name="adj2" fmla="val 100019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Arrow Connector 364"/>
          <p:cNvCxnSpPr/>
          <p:nvPr/>
        </p:nvCxnSpPr>
        <p:spPr>
          <a:xfrm rot="5400000">
            <a:off x="290577" y="3700273"/>
            <a:ext cx="2495300" cy="418593"/>
          </a:xfrm>
          <a:prstGeom prst="bentConnector3">
            <a:avLst>
              <a:gd name="adj1" fmla="val 38518"/>
            </a:avLst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7" name="TextBox 102"/>
          <p:cNvSpPr txBox="1">
            <a:spLocks noChangeArrowheads="1"/>
          </p:cNvSpPr>
          <p:nvPr/>
        </p:nvSpPr>
        <p:spPr bwMode="auto">
          <a:xfrm>
            <a:off x="10115550" y="4759326"/>
            <a:ext cx="26449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cs-CZ" sz="1100" dirty="0">
                <a:latin typeface="Technika" pitchFamily="2" charset="-18"/>
              </a:rPr>
              <a:t>Ano</a:t>
            </a:r>
            <a:endParaRPr lang="en-US" sz="1100" dirty="0">
              <a:latin typeface="Technika" pitchFamily="2" charset="-18"/>
            </a:endParaRPr>
          </a:p>
        </p:txBody>
      </p:sp>
      <p:sp>
        <p:nvSpPr>
          <p:cNvPr id="12308" name="TextBox 103"/>
          <p:cNvSpPr txBox="1">
            <a:spLocks noChangeArrowheads="1"/>
          </p:cNvSpPr>
          <p:nvPr/>
        </p:nvSpPr>
        <p:spPr bwMode="auto">
          <a:xfrm>
            <a:off x="9815512" y="4405315"/>
            <a:ext cx="18755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cs-CZ" sz="1100" dirty="0">
                <a:latin typeface="Technika" pitchFamily="2" charset="-18"/>
              </a:rPr>
              <a:t>Ne</a:t>
            </a:r>
            <a:endParaRPr lang="en-US" sz="1100" dirty="0">
              <a:latin typeface="Technika" pitchFamily="2" charset="-18"/>
            </a:endParaRPr>
          </a:p>
        </p:txBody>
      </p:sp>
      <p:grpSp>
        <p:nvGrpSpPr>
          <p:cNvPr id="12309" name="Group 487"/>
          <p:cNvGrpSpPr>
            <a:grpSpLocks/>
          </p:cNvGrpSpPr>
          <p:nvPr/>
        </p:nvGrpSpPr>
        <p:grpSpPr bwMode="auto">
          <a:xfrm>
            <a:off x="294643" y="1689418"/>
            <a:ext cx="1519867" cy="936000"/>
            <a:chOff x="2981123" y="5771596"/>
            <a:chExt cx="1052852" cy="576178"/>
          </a:xfrm>
        </p:grpSpPr>
        <p:sp>
          <p:nvSpPr>
            <p:cNvPr id="122" name="Folded Corner 121"/>
            <p:cNvSpPr/>
            <p:nvPr/>
          </p:nvSpPr>
          <p:spPr>
            <a:xfrm>
              <a:off x="3253970" y="5771596"/>
              <a:ext cx="510115" cy="576178"/>
            </a:xfrm>
            <a:prstGeom prst="foldedCorner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latin typeface="Technika Book" pitchFamily="2" charset="-18"/>
              </a:endParaRPr>
            </a:p>
          </p:txBody>
        </p:sp>
        <p:sp>
          <p:nvSpPr>
            <p:cNvPr id="12330" name="TextBox 122"/>
            <p:cNvSpPr txBox="1">
              <a:spLocks noChangeArrowheads="1"/>
            </p:cNvSpPr>
            <p:nvPr/>
          </p:nvSpPr>
          <p:spPr bwMode="auto">
            <a:xfrm>
              <a:off x="2981123" y="5817309"/>
              <a:ext cx="1052852" cy="22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 anchor="ctr"/>
            <a:lstStyle/>
            <a:p>
              <a:pPr algn="ctr"/>
              <a:r>
                <a:rPr lang="cs-CZ" sz="1000" dirty="0">
                  <a:latin typeface="Technika Book" pitchFamily="2" charset="-18"/>
                </a:rPr>
                <a:t>Seizmické </a:t>
              </a:r>
            </a:p>
            <a:p>
              <a:pPr algn="ctr"/>
              <a:r>
                <a:rPr lang="cs-CZ" sz="1000" dirty="0">
                  <a:latin typeface="Technika Book" pitchFamily="2" charset="-18"/>
                </a:rPr>
                <a:t>zatížení</a:t>
              </a:r>
              <a:endParaRPr lang="en-US" sz="1000" dirty="0">
                <a:latin typeface="Technika Book" pitchFamily="2" charset="-18"/>
              </a:endParaRPr>
            </a:p>
          </p:txBody>
        </p:sp>
      </p:grpSp>
      <p:grpSp>
        <p:nvGrpSpPr>
          <p:cNvPr id="12310" name="Group 487"/>
          <p:cNvGrpSpPr>
            <a:grpSpLocks/>
          </p:cNvGrpSpPr>
          <p:nvPr/>
        </p:nvGrpSpPr>
        <p:grpSpPr bwMode="auto">
          <a:xfrm>
            <a:off x="1537336" y="1679253"/>
            <a:ext cx="1584001" cy="936000"/>
            <a:chOff x="2921466" y="5771591"/>
            <a:chExt cx="1097279" cy="576178"/>
          </a:xfrm>
        </p:grpSpPr>
        <p:sp>
          <p:nvSpPr>
            <p:cNvPr id="126" name="Folded Corner 125"/>
            <p:cNvSpPr/>
            <p:nvPr/>
          </p:nvSpPr>
          <p:spPr>
            <a:xfrm>
              <a:off x="3255089" y="5771591"/>
              <a:ext cx="482833" cy="576178"/>
            </a:xfrm>
            <a:prstGeom prst="foldedCorner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latin typeface="Technika Book" pitchFamily="2" charset="-18"/>
              </a:endParaRPr>
            </a:p>
          </p:txBody>
        </p:sp>
        <p:sp>
          <p:nvSpPr>
            <p:cNvPr id="12328" name="TextBox 128"/>
            <p:cNvSpPr txBox="1">
              <a:spLocks noChangeArrowheads="1"/>
            </p:cNvSpPr>
            <p:nvPr/>
          </p:nvSpPr>
          <p:spPr bwMode="auto">
            <a:xfrm>
              <a:off x="2921466" y="5807151"/>
              <a:ext cx="1097279" cy="22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 anchor="ctr"/>
            <a:lstStyle/>
            <a:p>
              <a:pPr algn="ctr"/>
              <a:r>
                <a:rPr lang="cs-CZ" sz="1000" dirty="0">
                  <a:latin typeface="Technika Book" pitchFamily="2" charset="-18"/>
                </a:rPr>
                <a:t>Zatížení </a:t>
              </a:r>
            </a:p>
            <a:p>
              <a:pPr algn="ctr"/>
              <a:r>
                <a:rPr lang="cs-CZ" sz="1000" dirty="0">
                  <a:latin typeface="Technika Book" pitchFamily="2" charset="-18"/>
                </a:rPr>
                <a:t>sněhem</a:t>
              </a:r>
              <a:endParaRPr lang="en-US" sz="1000" dirty="0">
                <a:latin typeface="Technika Book" pitchFamily="2" charset="-18"/>
              </a:endParaRPr>
            </a:p>
          </p:txBody>
        </p:sp>
      </p:grpSp>
      <p:grpSp>
        <p:nvGrpSpPr>
          <p:cNvPr id="12311" name="Group 487"/>
          <p:cNvGrpSpPr>
            <a:grpSpLocks/>
          </p:cNvGrpSpPr>
          <p:nvPr/>
        </p:nvGrpSpPr>
        <p:grpSpPr bwMode="auto">
          <a:xfrm>
            <a:off x="4375233" y="8261349"/>
            <a:ext cx="1458411" cy="928950"/>
            <a:chOff x="2772896" y="5772036"/>
            <a:chExt cx="1458829" cy="928813"/>
          </a:xfrm>
        </p:grpSpPr>
        <p:sp>
          <p:nvSpPr>
            <p:cNvPr id="134" name="Folded Corner 133"/>
            <p:cNvSpPr/>
            <p:nvPr/>
          </p:nvSpPr>
          <p:spPr>
            <a:xfrm>
              <a:off x="3253970" y="5772036"/>
              <a:ext cx="452567" cy="576178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326" name="TextBox 134"/>
            <p:cNvSpPr txBox="1">
              <a:spLocks noChangeArrowheads="1"/>
            </p:cNvSpPr>
            <p:nvPr/>
          </p:nvSpPr>
          <p:spPr bwMode="auto">
            <a:xfrm>
              <a:off x="2772896" y="6347771"/>
              <a:ext cx="1458829" cy="353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/>
            <a:lstStyle/>
            <a:p>
              <a:pPr algn="ctr"/>
              <a:r>
                <a:rPr lang="cs-CZ" sz="1300" dirty="0">
                  <a:latin typeface="Technika Book" pitchFamily="2" charset="-18"/>
                </a:rPr>
                <a:t>Předběžný statický návrhový model</a:t>
              </a:r>
              <a:endParaRPr lang="en-US" sz="1300" dirty="0">
                <a:latin typeface="Technika Book" pitchFamily="2" charset="-18"/>
              </a:endParaRPr>
            </a:p>
          </p:txBody>
        </p:sp>
      </p:grpSp>
      <p:cxnSp>
        <p:nvCxnSpPr>
          <p:cNvPr id="138" name="Elbow Connector 866"/>
          <p:cNvCxnSpPr>
            <a:stCxn id="211" idx="3"/>
            <a:endCxn id="215" idx="1"/>
          </p:cNvCxnSpPr>
          <p:nvPr/>
        </p:nvCxnSpPr>
        <p:spPr>
          <a:xfrm>
            <a:off x="3090340" y="5153276"/>
            <a:ext cx="697435" cy="0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Elbow Connector 866"/>
          <p:cNvCxnSpPr>
            <a:stCxn id="232" idx="3"/>
            <a:endCxn id="22" idx="1"/>
          </p:cNvCxnSpPr>
          <p:nvPr/>
        </p:nvCxnSpPr>
        <p:spPr>
          <a:xfrm>
            <a:off x="10084943" y="5146010"/>
            <a:ext cx="1010096" cy="7266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Elbow Connector 866"/>
          <p:cNvCxnSpPr>
            <a:stCxn id="22" idx="3"/>
          </p:cNvCxnSpPr>
          <p:nvPr/>
        </p:nvCxnSpPr>
        <p:spPr>
          <a:xfrm flipV="1">
            <a:off x="12247041" y="5145024"/>
            <a:ext cx="694769" cy="8252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Elbow Connector 866"/>
          <p:cNvCxnSpPr>
            <a:stCxn id="90" idx="3"/>
            <a:endCxn id="866" idx="2"/>
          </p:cNvCxnSpPr>
          <p:nvPr/>
        </p:nvCxnSpPr>
        <p:spPr>
          <a:xfrm flipV="1">
            <a:off x="14096476" y="5151570"/>
            <a:ext cx="469774" cy="13263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Elbow Connector 866"/>
          <p:cNvCxnSpPr>
            <a:stCxn id="242" idx="3"/>
            <a:endCxn id="232" idx="1"/>
          </p:cNvCxnSpPr>
          <p:nvPr/>
        </p:nvCxnSpPr>
        <p:spPr>
          <a:xfrm flipV="1">
            <a:off x="8638651" y="5146010"/>
            <a:ext cx="716042" cy="7266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Elbow Connector 866"/>
          <p:cNvCxnSpPr>
            <a:stCxn id="238" idx="3"/>
            <a:endCxn id="242" idx="1"/>
          </p:cNvCxnSpPr>
          <p:nvPr/>
        </p:nvCxnSpPr>
        <p:spPr>
          <a:xfrm>
            <a:off x="6789216" y="5153276"/>
            <a:ext cx="697437" cy="0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866"/>
          <p:cNvCxnSpPr>
            <a:stCxn id="215" idx="3"/>
            <a:endCxn id="238" idx="1"/>
          </p:cNvCxnSpPr>
          <p:nvPr/>
        </p:nvCxnSpPr>
        <p:spPr>
          <a:xfrm>
            <a:off x="4939775" y="5153276"/>
            <a:ext cx="697440" cy="0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Rectangle 164"/>
          <p:cNvSpPr/>
          <p:nvPr/>
        </p:nvSpPr>
        <p:spPr>
          <a:xfrm>
            <a:off x="533401" y="608015"/>
            <a:ext cx="3749040" cy="20513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echnika Book" pitchFamily="2" charset="-18"/>
            </a:endParaRPr>
          </a:p>
        </p:txBody>
      </p:sp>
      <p:cxnSp>
        <p:nvCxnSpPr>
          <p:cNvPr id="168" name="Straight Arrow Connector 167"/>
          <p:cNvCxnSpPr>
            <a:stCxn id="485" idx="0"/>
          </p:cNvCxnSpPr>
          <p:nvPr/>
        </p:nvCxnSpPr>
        <p:spPr>
          <a:xfrm flipH="1" flipV="1">
            <a:off x="1688592" y="5151123"/>
            <a:ext cx="39404" cy="3110231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>
            <a:endCxn id="134" idx="0"/>
          </p:cNvCxnSpPr>
          <p:nvPr/>
        </p:nvCxnSpPr>
        <p:spPr>
          <a:xfrm flipH="1">
            <a:off x="5082385" y="5151123"/>
            <a:ext cx="7776" cy="3110231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>
            <a:endCxn id="582" idx="0"/>
          </p:cNvCxnSpPr>
          <p:nvPr/>
        </p:nvCxnSpPr>
        <p:spPr>
          <a:xfrm flipH="1">
            <a:off x="8984459" y="5157218"/>
            <a:ext cx="1046" cy="3104135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>
            <a:endCxn id="185" idx="0"/>
          </p:cNvCxnSpPr>
          <p:nvPr/>
        </p:nvCxnSpPr>
        <p:spPr>
          <a:xfrm>
            <a:off x="14276832" y="5163314"/>
            <a:ext cx="11462" cy="3110738"/>
          </a:xfrm>
          <a:prstGeom prst="straightConnector1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Nadpis 70"/>
          <p:cNvSpPr>
            <a:spLocks noGrp="1"/>
          </p:cNvSpPr>
          <p:nvPr>
            <p:ph type="title"/>
          </p:nvPr>
        </p:nvSpPr>
        <p:spPr>
          <a:xfrm>
            <a:off x="4184876" y="114302"/>
            <a:ext cx="7315200" cy="200055"/>
          </a:xfrm>
        </p:spPr>
        <p:txBody>
          <a:bodyPr/>
          <a:lstStyle/>
          <a:p>
            <a:r>
              <a:rPr lang="cs-CZ" dirty="0" smtClean="0"/>
              <a:t>	Statická analýza</a:t>
            </a:r>
            <a:endParaRPr lang="cs-CZ" dirty="0"/>
          </a:p>
        </p:txBody>
      </p:sp>
      <p:grpSp>
        <p:nvGrpSpPr>
          <p:cNvPr id="73" name="Group 487"/>
          <p:cNvGrpSpPr>
            <a:grpSpLocks/>
          </p:cNvGrpSpPr>
          <p:nvPr/>
        </p:nvGrpSpPr>
        <p:grpSpPr bwMode="auto">
          <a:xfrm>
            <a:off x="2902586" y="682938"/>
            <a:ext cx="1584001" cy="936000"/>
            <a:chOff x="2926540" y="5771591"/>
            <a:chExt cx="1097279" cy="576178"/>
          </a:xfrm>
        </p:grpSpPr>
        <p:sp>
          <p:nvSpPr>
            <p:cNvPr id="74" name="Folded Corner 178"/>
            <p:cNvSpPr/>
            <p:nvPr/>
          </p:nvSpPr>
          <p:spPr>
            <a:xfrm>
              <a:off x="3255089" y="5771591"/>
              <a:ext cx="516346" cy="576178"/>
            </a:xfrm>
            <a:prstGeom prst="foldedCorner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latin typeface="Technika Book" pitchFamily="2" charset="-18"/>
              </a:endParaRPr>
            </a:p>
          </p:txBody>
        </p:sp>
        <p:sp>
          <p:nvSpPr>
            <p:cNvPr id="75" name="TextBox 179"/>
            <p:cNvSpPr txBox="1">
              <a:spLocks noChangeArrowheads="1"/>
            </p:cNvSpPr>
            <p:nvPr/>
          </p:nvSpPr>
          <p:spPr bwMode="auto">
            <a:xfrm>
              <a:off x="2926540" y="5802072"/>
              <a:ext cx="1097279" cy="22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 anchor="ctr"/>
            <a:lstStyle/>
            <a:p>
              <a:pPr algn="ctr"/>
              <a:r>
                <a:rPr lang="cs-CZ" sz="1000" dirty="0">
                  <a:latin typeface="Technika Book" pitchFamily="2" charset="-18"/>
                </a:rPr>
                <a:t>Užitné</a:t>
              </a:r>
            </a:p>
            <a:p>
              <a:pPr algn="ctr"/>
              <a:r>
                <a:rPr lang="cs-CZ" sz="1000" dirty="0">
                  <a:latin typeface="Technika Book" pitchFamily="2" charset="-18"/>
                </a:rPr>
                <a:t>zatížení</a:t>
              </a:r>
            </a:p>
          </p:txBody>
        </p:sp>
      </p:grpSp>
      <p:grpSp>
        <p:nvGrpSpPr>
          <p:cNvPr id="76" name="Group 487"/>
          <p:cNvGrpSpPr>
            <a:grpSpLocks/>
          </p:cNvGrpSpPr>
          <p:nvPr/>
        </p:nvGrpSpPr>
        <p:grpSpPr bwMode="auto">
          <a:xfrm>
            <a:off x="3017521" y="1660838"/>
            <a:ext cx="1499546" cy="936000"/>
            <a:chOff x="3007879" y="5771591"/>
            <a:chExt cx="1038775" cy="576178"/>
          </a:xfrm>
        </p:grpSpPr>
        <p:sp>
          <p:nvSpPr>
            <p:cNvPr id="77" name="Folded Corner 178"/>
            <p:cNvSpPr/>
            <p:nvPr/>
          </p:nvSpPr>
          <p:spPr>
            <a:xfrm>
              <a:off x="3255089" y="5771591"/>
              <a:ext cx="520733" cy="576178"/>
            </a:xfrm>
            <a:prstGeom prst="foldedCorner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6270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latin typeface="Technika Book" pitchFamily="2" charset="-18"/>
              </a:endParaRPr>
            </a:p>
          </p:txBody>
        </p:sp>
        <p:sp>
          <p:nvSpPr>
            <p:cNvPr id="78" name="TextBox 179"/>
            <p:cNvSpPr txBox="1">
              <a:spLocks noChangeArrowheads="1"/>
            </p:cNvSpPr>
            <p:nvPr/>
          </p:nvSpPr>
          <p:spPr bwMode="auto">
            <a:xfrm>
              <a:off x="3007879" y="5802072"/>
              <a:ext cx="1038775" cy="22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0" rIns="45720" bIns="0" anchor="ctr"/>
            <a:lstStyle/>
            <a:p>
              <a:pPr algn="ctr"/>
              <a:r>
                <a:rPr lang="cs-CZ" sz="1000" dirty="0">
                  <a:latin typeface="Technika Book" pitchFamily="2" charset="-18"/>
                </a:rPr>
                <a:t>Požadavky </a:t>
              </a:r>
            </a:p>
            <a:p>
              <a:pPr algn="ctr"/>
              <a:r>
                <a:rPr lang="cs-CZ" sz="1000" dirty="0">
                  <a:latin typeface="Technika Book" pitchFamily="2" charset="-18"/>
                </a:rPr>
                <a:t>architekta</a:t>
              </a:r>
            </a:p>
          </p:txBody>
        </p:sp>
      </p:grpSp>
      <p:sp>
        <p:nvSpPr>
          <p:cNvPr id="87" name="Obdélník 86"/>
          <p:cNvSpPr/>
          <p:nvPr/>
        </p:nvSpPr>
        <p:spPr>
          <a:xfrm>
            <a:off x="9220402" y="5562283"/>
            <a:ext cx="1078285" cy="1092593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pPr algn="ctr" defTabSz="1462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300" dirty="0">
                <a:solidFill>
                  <a:sysClr val="windowText" lastClr="000000"/>
                </a:solidFill>
                <a:latin typeface="Technika Book" pitchFamily="2" charset="-18"/>
              </a:rPr>
              <a:t>Je staveniště vhodné pro vytvořený návrh?</a:t>
            </a:r>
            <a:endParaRPr lang="en-US" sz="1300" dirty="0">
              <a:solidFill>
                <a:sysClr val="windowText" lastClr="000000"/>
              </a:solidFill>
              <a:latin typeface="Technika Book" pitchFamily="2" charset="-1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pa úrovně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1">
              <a:lumMod val="85000"/>
              <a:lumOff val="15000"/>
            </a:schemeClr>
          </a:solidFill>
          <a:headEnd type="arrow" w="med" len="med"/>
          <a:tailEnd type="triangle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apa úrovně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1">
              <a:lumMod val="85000"/>
              <a:lumOff val="15000"/>
            </a:schemeClr>
          </a:solidFill>
          <a:headEnd type="arrow" w="med" len="med"/>
          <a:tailEnd type="triangle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5907</TotalTime>
  <Words>307</Words>
  <Application>Microsoft Office PowerPoint</Application>
  <PresentationFormat>Vlastní</PresentationFormat>
  <Paragraphs>153</Paragraphs>
  <Slides>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2</vt:i4>
      </vt:variant>
    </vt:vector>
  </HeadingPairs>
  <TitlesOfParts>
    <vt:vector size="4" baseType="lpstr">
      <vt:lpstr>Mapa úrovně 1</vt:lpstr>
      <vt:lpstr>Mapa úrovně 2</vt:lpstr>
      <vt:lpstr>Snímek 1</vt:lpstr>
      <vt:lpstr> Statická analýza</vt:lpstr>
    </vt:vector>
  </TitlesOfParts>
  <Company>HDR,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Ota</dc:creator>
  <cp:lastModifiedBy>Ota</cp:lastModifiedBy>
  <cp:revision>241</cp:revision>
  <dcterms:created xsi:type="dcterms:W3CDTF">2010-02-05T21:25:50Z</dcterms:created>
  <dcterms:modified xsi:type="dcterms:W3CDTF">2017-01-04T13:58:40Z</dcterms:modified>
</cp:coreProperties>
</file>