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notesSlides/notesSlide43.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256" r:id="rId2"/>
    <p:sldId id="257" r:id="rId3"/>
    <p:sldId id="258" r:id="rId4"/>
    <p:sldId id="287" r:id="rId5"/>
    <p:sldId id="259" r:id="rId6"/>
    <p:sldId id="260" r:id="rId7"/>
    <p:sldId id="261" r:id="rId8"/>
    <p:sldId id="288" r:id="rId9"/>
    <p:sldId id="262" r:id="rId10"/>
    <p:sldId id="263" r:id="rId11"/>
    <p:sldId id="264" r:id="rId12"/>
    <p:sldId id="289" r:id="rId13"/>
    <p:sldId id="265" r:id="rId14"/>
    <p:sldId id="266" r:id="rId15"/>
    <p:sldId id="267" r:id="rId16"/>
    <p:sldId id="268" r:id="rId17"/>
    <p:sldId id="269" r:id="rId18"/>
    <p:sldId id="270" r:id="rId19"/>
    <p:sldId id="290" r:id="rId20"/>
    <p:sldId id="271" r:id="rId21"/>
    <p:sldId id="291" r:id="rId22"/>
    <p:sldId id="299" r:id="rId23"/>
    <p:sldId id="292" r:id="rId24"/>
    <p:sldId id="272" r:id="rId25"/>
    <p:sldId id="300" r:id="rId26"/>
    <p:sldId id="293" r:id="rId27"/>
    <p:sldId id="273" r:id="rId28"/>
    <p:sldId id="274" r:id="rId29"/>
    <p:sldId id="275" r:id="rId30"/>
    <p:sldId id="276" r:id="rId31"/>
    <p:sldId id="294" r:id="rId32"/>
    <p:sldId id="277" r:id="rId33"/>
    <p:sldId id="278" r:id="rId34"/>
    <p:sldId id="296" r:id="rId35"/>
    <p:sldId id="279" r:id="rId36"/>
    <p:sldId id="280" r:id="rId37"/>
    <p:sldId id="281" r:id="rId38"/>
    <p:sldId id="295" r:id="rId39"/>
    <p:sldId id="282" r:id="rId40"/>
    <p:sldId id="297" r:id="rId41"/>
    <p:sldId id="283" r:id="rId42"/>
    <p:sldId id="285" r:id="rId43"/>
    <p:sldId id="298" r:id="rId44"/>
    <p:sldId id="286" r:id="rId45"/>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000" autoAdjust="0"/>
  </p:normalViewPr>
  <p:slideViewPr>
    <p:cSldViewPr>
      <p:cViewPr varScale="1">
        <p:scale>
          <a:sx n="70" d="100"/>
          <a:sy n="70" d="100"/>
        </p:scale>
        <p:origin x="-116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DE3234-473D-486F-B40F-6D8D780B86EE}" type="datetimeFigureOut">
              <a:rPr lang="cs-CZ" smtClean="0"/>
              <a:pPr/>
              <a:t>1.6.2016</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B5C610-C01A-41DA-890B-7D4494FF5C3D}" type="slidenum">
              <a:rPr lang="cs-CZ" smtClean="0"/>
              <a:pPr/>
              <a:t>‹#›</a:t>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a:t>
            </a:fld>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a:t>
            </a:fld>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a:t>
            </a:fld>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4</a:t>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5</a:t>
            </a:fld>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6</a:t>
            </a:fld>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7</a:t>
            </a:fld>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8</a:t>
            </a:fld>
            <a:endParaRPr 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9</a:t>
            </a:fld>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tx1"/>
                </a:solidFill>
                <a:latin typeface="+mn-lt"/>
                <a:ea typeface="+mn-ea"/>
                <a:cs typeface="+mn-cs"/>
              </a:rPr>
              <a:t>Následující popis ukáže postupy při testování systému 1. Přepneme testovací spínač (3) z pozice NORM do pozice SYS 2 napájeného elektromagnetickým ventilem (9) v systému 1. To může nastat pouze v případě, když relé (4) systému 2 dodává energii, protože byl uzavřen tlakový spínač (5) a nepoklesl tlak v systému 2. Elektromagnetický ventil (9) ovládá uzavírací ventil. Uzavírací ventil uzavře tlakovou větev systému 1, která je propojena s elektromotory. Výsledné snížení tlaku působí na tlakový spínač (10). Tento výpadek v napájení relé (11) v systému 1 zapříčiní varovné hlášení HYD PRESS, to se objeví na displeji pro systém 1 (8). Přepnutí testovacího snímače z pozice NORM do pozice SYS 1 tedy zapříčiní varovné hlášení HYD PRESS na displeji pro systém 2 (7) a naopak přepnutí z pozice NORM do pozice SYS 2 zapříčiní varovné hlášení HYD PRESS na displeji pro systém 1 (8).</a:t>
            </a:r>
          </a:p>
          <a:p>
            <a:endParaRPr lang="cs-CZ" dirty="0"/>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10</a:t>
            </a:fld>
            <a:endParaRPr 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11</a:t>
            </a:fld>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12</a:t>
            </a:fld>
            <a:endParaRPr 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13</a:t>
            </a:fld>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14</a:t>
            </a:fld>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15</a:t>
            </a:fld>
            <a:endParaRPr lang="cs-CZ"/>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16</a:t>
            </a:fld>
            <a:endParaRPr lang="cs-CZ"/>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Systémy jsou propojeny následovně, vstupní ovládací páky (5) jsou ovládány společně a hlavní pracovní písty (12) jsou propojeny společnou pístnicí (14). Pracovní tlak je dodáván tlakovými vstupy (P1 nebo P2) a přes zpětné ventily (6) je veden do řídící (1) a tlakové větve. Filtr (7) zachycuje hrubé nečistoty, škrticí klapka (8) redukuje průtok uvnitř ovládací větve. Uzavírací ventil (9) je aktivován tlakem v ovládací větvi, tím se obtokový ventil (10) postupně uzavírá a tlak je veden k ovládacímu šoupátku (3) </a:t>
            </a:r>
            <a:r>
              <a:rPr lang="cs-CZ" sz="1200" kern="1200" dirty="0" err="1" smtClean="0">
                <a:solidFill>
                  <a:schemeClr val="tx1"/>
                </a:solidFill>
                <a:latin typeface="+mn-lt"/>
                <a:ea typeface="+mn-ea"/>
                <a:cs typeface="+mn-cs"/>
              </a:rPr>
              <a:t>servoventilu</a:t>
            </a:r>
            <a:r>
              <a:rPr lang="cs-CZ" sz="1200" kern="1200" dirty="0" smtClean="0">
                <a:solidFill>
                  <a:schemeClr val="tx1"/>
                </a:solidFill>
                <a:latin typeface="+mn-lt"/>
                <a:ea typeface="+mn-ea"/>
                <a:cs typeface="+mn-cs"/>
              </a:rPr>
              <a:t> (4). Po signálu z ovládací páky usměrní </a:t>
            </a:r>
            <a:r>
              <a:rPr lang="cs-CZ" sz="1200" kern="1200" dirty="0" err="1" smtClean="0">
                <a:solidFill>
                  <a:schemeClr val="tx1"/>
                </a:solidFill>
                <a:latin typeface="+mn-lt"/>
                <a:ea typeface="+mn-ea"/>
                <a:cs typeface="+mn-cs"/>
              </a:rPr>
              <a:t>servoventil</a:t>
            </a:r>
            <a:r>
              <a:rPr lang="cs-CZ" sz="1200" kern="1200" dirty="0" smtClean="0">
                <a:solidFill>
                  <a:schemeClr val="tx1"/>
                </a:solidFill>
                <a:latin typeface="+mn-lt"/>
                <a:ea typeface="+mn-ea"/>
                <a:cs typeface="+mn-cs"/>
              </a:rPr>
              <a:t> pracovní tlak nebo zpětnou větev k posilovači (11). Podle směru vstupu pohybuje pracovní tlak pístem v posilovači. Odváděná hydraulická kapalina je vedena přes výstupy (R1 nebo R2) zpět do hydraulického systému s odpovídajícím tlakem. Vstupní ovládací páka </a:t>
            </a:r>
            <a:r>
              <a:rPr lang="cs-CZ" sz="1200" kern="1200" dirty="0" err="1" smtClean="0">
                <a:solidFill>
                  <a:schemeClr val="tx1"/>
                </a:solidFill>
                <a:latin typeface="+mn-lt"/>
                <a:ea typeface="+mn-ea"/>
                <a:cs typeface="+mn-cs"/>
              </a:rPr>
              <a:t>servoventilu</a:t>
            </a:r>
            <a:r>
              <a:rPr lang="cs-CZ" sz="1200" kern="1200" dirty="0" smtClean="0">
                <a:solidFill>
                  <a:schemeClr val="tx1"/>
                </a:solidFill>
                <a:latin typeface="+mn-lt"/>
                <a:ea typeface="+mn-ea"/>
                <a:cs typeface="+mn-cs"/>
              </a:rPr>
              <a:t> je propojena s pístnicí pracovního pístu pomocí ovládacího táhla (13). Při pohybu pracovního pístu se přesouvá příslušná ovládací část </a:t>
            </a:r>
            <a:r>
              <a:rPr lang="cs-CZ" sz="1200" kern="1200" dirty="0" err="1" smtClean="0">
                <a:solidFill>
                  <a:schemeClr val="tx1"/>
                </a:solidFill>
                <a:latin typeface="+mn-lt"/>
                <a:ea typeface="+mn-ea"/>
                <a:cs typeface="+mn-cs"/>
              </a:rPr>
              <a:t>servoventilu</a:t>
            </a:r>
            <a:r>
              <a:rPr lang="cs-CZ" sz="1200" kern="1200" dirty="0" smtClean="0">
                <a:solidFill>
                  <a:schemeClr val="tx1"/>
                </a:solidFill>
                <a:latin typeface="+mn-lt"/>
                <a:ea typeface="+mn-ea"/>
                <a:cs typeface="+mn-cs"/>
              </a:rPr>
              <a:t> ve stejném směru. Výsledkem je, že se </a:t>
            </a:r>
            <a:r>
              <a:rPr lang="cs-CZ" sz="1200" kern="1200" dirty="0" err="1" smtClean="0">
                <a:solidFill>
                  <a:schemeClr val="tx1"/>
                </a:solidFill>
                <a:latin typeface="+mn-lt"/>
                <a:ea typeface="+mn-ea"/>
                <a:cs typeface="+mn-cs"/>
              </a:rPr>
              <a:t>servoventil</a:t>
            </a:r>
            <a:r>
              <a:rPr lang="cs-CZ" sz="1200" kern="1200" dirty="0" smtClean="0">
                <a:solidFill>
                  <a:schemeClr val="tx1"/>
                </a:solidFill>
                <a:latin typeface="+mn-lt"/>
                <a:ea typeface="+mn-ea"/>
                <a:cs typeface="+mn-cs"/>
              </a:rPr>
              <a:t> uzavře jakmile pracovní píst dosáhne požadované pozice. Pohyb pracovního pístu se zastaví a zůstane ve své pozici dokud nedostane nový řídící vstupní impuls.</a:t>
            </a:r>
            <a:endParaRPr lang="cs-CZ" dirty="0"/>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17</a:t>
            </a:fld>
            <a:endParaRPr 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18</a:t>
            </a:fld>
            <a:endParaRPr lang="cs-CZ"/>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19</a:t>
            </a:fld>
            <a:endParaRPr 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20</a:t>
            </a:fld>
            <a:endParaRPr lang="cs-CZ"/>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21</a:t>
            </a:fld>
            <a:endParaRPr 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22</a:t>
            </a:fld>
            <a:endParaRPr lang="cs-CZ"/>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23</a:t>
            </a:fld>
            <a:endParaRPr lang="cs-CZ"/>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24</a:t>
            </a:fld>
            <a:endParaRPr lang="cs-CZ"/>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25</a:t>
            </a:fld>
            <a:endParaRPr lang="cs-CZ"/>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26</a:t>
            </a:fld>
            <a:endParaRPr lang="cs-CZ"/>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27</a:t>
            </a:fld>
            <a:endParaRPr lang="cs-CZ"/>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28</a:t>
            </a:fld>
            <a:endParaRPr lang="cs-CZ"/>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29</a:t>
            </a:fld>
            <a:endParaRPr lang="cs-CZ"/>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Pracovní tlak získaný z přívodní větve tlakového systému 2 je přiveden do ovládací větve 2 a tlakové větve přes tlakový vstup (P). Filtr (14) zachycuje hrubé nečistoty, škrticí klapka (13) omezuje průtok uvnitř ovládací větve. Tlak v ovládací větvi aktivuje uzavírací ventil (12). Současně se otevře obtokový ventil (11) a pracovní tlak se rovněž dostane do ovládací komory (4) </a:t>
            </a:r>
            <a:r>
              <a:rPr lang="cs-CZ" sz="1200" kern="1200" dirty="0" err="1" smtClean="0">
                <a:solidFill>
                  <a:schemeClr val="tx1"/>
                </a:solidFill>
                <a:latin typeface="+mn-lt"/>
                <a:ea typeface="+mn-ea"/>
                <a:cs typeface="+mn-cs"/>
              </a:rPr>
              <a:t>servoventilu</a:t>
            </a:r>
            <a:r>
              <a:rPr lang="cs-CZ" sz="1200" kern="1200" dirty="0" smtClean="0">
                <a:solidFill>
                  <a:schemeClr val="tx1"/>
                </a:solidFill>
                <a:latin typeface="+mn-lt"/>
                <a:ea typeface="+mn-ea"/>
                <a:cs typeface="+mn-cs"/>
              </a:rPr>
              <a:t> (5). Jestliže je ovládací vstup vyvolán hlavní řídicí pákou, </a:t>
            </a:r>
            <a:r>
              <a:rPr lang="cs-CZ" sz="1200" kern="1200" dirty="0" err="1" smtClean="0">
                <a:solidFill>
                  <a:schemeClr val="tx1"/>
                </a:solidFill>
                <a:latin typeface="+mn-lt"/>
                <a:ea typeface="+mn-ea"/>
                <a:cs typeface="+mn-cs"/>
              </a:rPr>
              <a:t>servoventil</a:t>
            </a:r>
            <a:r>
              <a:rPr lang="cs-CZ" sz="1200" kern="1200" dirty="0" smtClean="0">
                <a:solidFill>
                  <a:schemeClr val="tx1"/>
                </a:solidFill>
                <a:latin typeface="+mn-lt"/>
                <a:ea typeface="+mn-ea"/>
                <a:cs typeface="+mn-cs"/>
              </a:rPr>
              <a:t> nasměruje pracovní tlak nebo zpětný tok kapaliny do vstupů hlavního pracovního válce (10). Vlivem pracovního tlaku se píst (9) pohybuje uvnitř pracovního válce (10). Vlivem pracovního tlaku se píst (9) pohybuje uvnitř pracovního válce podle směru vstupu. Odváděná hydraulická kapalina se vrací přes výstup (R) do tlakového systému 2. Systém se dá odvzdušnit pomocí odvzdušňovacího ventilu (1). Hlavní ovládací páka </a:t>
            </a:r>
            <a:r>
              <a:rPr lang="cs-CZ" sz="1200" kern="1200" dirty="0" err="1" smtClean="0">
                <a:solidFill>
                  <a:schemeClr val="tx1"/>
                </a:solidFill>
                <a:latin typeface="+mn-lt"/>
                <a:ea typeface="+mn-ea"/>
                <a:cs typeface="+mn-cs"/>
              </a:rPr>
              <a:t>servoventilu</a:t>
            </a:r>
            <a:r>
              <a:rPr lang="cs-CZ" sz="1200" kern="1200" dirty="0" smtClean="0">
                <a:solidFill>
                  <a:schemeClr val="tx1"/>
                </a:solidFill>
                <a:latin typeface="+mn-lt"/>
                <a:ea typeface="+mn-ea"/>
                <a:cs typeface="+mn-cs"/>
              </a:rPr>
              <a:t> je spojena s pístnicí (8) pístu přes ovládací páku (7). Pohyb pracovního pístu přestavuje komory </a:t>
            </a:r>
            <a:r>
              <a:rPr lang="cs-CZ" sz="1200" kern="1200" dirty="0" err="1" smtClean="0">
                <a:solidFill>
                  <a:schemeClr val="tx1"/>
                </a:solidFill>
                <a:latin typeface="+mn-lt"/>
                <a:ea typeface="+mn-ea"/>
                <a:cs typeface="+mn-cs"/>
              </a:rPr>
              <a:t>servoventilu</a:t>
            </a:r>
            <a:r>
              <a:rPr lang="cs-CZ" sz="1200" kern="1200" dirty="0" smtClean="0">
                <a:solidFill>
                  <a:schemeClr val="tx1"/>
                </a:solidFill>
                <a:latin typeface="+mn-lt"/>
                <a:ea typeface="+mn-ea"/>
                <a:cs typeface="+mn-cs"/>
              </a:rPr>
              <a:t> ve stejném směru. Výsledkem je uzavření </a:t>
            </a:r>
            <a:r>
              <a:rPr lang="cs-CZ" sz="1200" kern="1200" dirty="0" err="1" smtClean="0">
                <a:solidFill>
                  <a:schemeClr val="tx1"/>
                </a:solidFill>
                <a:latin typeface="+mn-lt"/>
                <a:ea typeface="+mn-ea"/>
                <a:cs typeface="+mn-cs"/>
              </a:rPr>
              <a:t>servoventilu</a:t>
            </a:r>
            <a:r>
              <a:rPr lang="cs-CZ" sz="1200" kern="1200" dirty="0" smtClean="0">
                <a:solidFill>
                  <a:schemeClr val="tx1"/>
                </a:solidFill>
                <a:latin typeface="+mn-lt"/>
                <a:ea typeface="+mn-ea"/>
                <a:cs typeface="+mn-cs"/>
              </a:rPr>
              <a:t>, jakmile je dosaženo požadované pozice pístu. Pohyb pístu se zastaví a je v této pozici držen dokud není proveden nový ovládací vstup. Pokud klesne tlak v systému 2, dojde k uzavření uzavíracího ventilu a současně se aktivuje obtokový ventil. Obtokový ventil propojí obě komory hlavního pracovního válce. V tomto případě lze pohyb pístu ovládat pouze mechanicky. Komora ventilu je opatřena pružinou a je součástí ovládací komory. Jestliže je tato komora zablokována, může být posunuta proti síle pružiny. Tím se docílí přímého propojení ovládací větve a zpětné větve. Jestliže poklesne tlak v ovládací větvi, otevře se uzavírací ventil a obtokový ventil z obou stran pracovního válce.</a:t>
            </a:r>
            <a:endParaRPr lang="cs-CZ" dirty="0"/>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30</a:t>
            </a:fld>
            <a:endParaRPr lang="cs-CZ"/>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31</a:t>
            </a:fld>
            <a:endParaRPr lang="cs-CZ"/>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32</a:t>
            </a:fld>
            <a:endParaRPr lang="cs-CZ"/>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33</a:t>
            </a:fld>
            <a:endParaRPr lang="cs-CZ"/>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34</a:t>
            </a:fld>
            <a:endParaRPr lang="cs-CZ"/>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35</a:t>
            </a:fld>
            <a:endParaRPr lang="cs-CZ"/>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36</a:t>
            </a:fld>
            <a:endParaRPr lang="cs-CZ"/>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37</a:t>
            </a:fld>
            <a:endParaRPr lang="cs-CZ"/>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38</a:t>
            </a:fld>
            <a:endParaRPr lang="cs-CZ"/>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39</a:t>
            </a:fld>
            <a:endParaRPr lang="cs-CZ"/>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40</a:t>
            </a:fld>
            <a:endParaRPr lang="cs-CZ"/>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41</a:t>
            </a:fld>
            <a:endParaRPr lang="cs-CZ"/>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42</a:t>
            </a:fld>
            <a:endParaRPr lang="cs-CZ"/>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43</a:t>
            </a:fld>
            <a:endParaRPr lang="cs-CZ"/>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85B5C610-C01A-41DA-890B-7D4494FF5C3D}" type="slidenum">
              <a:rPr lang="cs-CZ" smtClean="0"/>
              <a:pPr/>
              <a:t>44</a:t>
            </a:fld>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9" name="Nadpis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cs-CZ" smtClean="0"/>
              <a:t>Klepnutím lze upravit styl předlohy nadpisů.</a:t>
            </a:r>
            <a:endParaRPr kumimoji="0" lang="en-US"/>
          </a:p>
        </p:txBody>
      </p:sp>
      <p:sp>
        <p:nvSpPr>
          <p:cNvPr id="17" name="Podnadpis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cs-CZ" smtClean="0"/>
              <a:t>Klepnutím lze upravit styl předlohy podnadpisů.</a:t>
            </a:r>
            <a:endParaRPr kumimoji="0" lang="en-US"/>
          </a:p>
        </p:txBody>
      </p:sp>
      <p:sp>
        <p:nvSpPr>
          <p:cNvPr id="30" name="Zástupný symbol pro datum 29"/>
          <p:cNvSpPr>
            <a:spLocks noGrp="1"/>
          </p:cNvSpPr>
          <p:nvPr>
            <p:ph type="dt" sz="half" idx="10"/>
          </p:nvPr>
        </p:nvSpPr>
        <p:spPr/>
        <p:txBody>
          <a:bodyPr/>
          <a:lstStyle/>
          <a:p>
            <a:fld id="{7FB48D00-7D4D-4CA1-BB38-721706D544F5}" type="datetimeFigureOut">
              <a:rPr lang="cs-CZ" smtClean="0"/>
              <a:pPr/>
              <a:t>1.6.2016</a:t>
            </a:fld>
            <a:endParaRPr lang="cs-CZ"/>
          </a:p>
        </p:txBody>
      </p:sp>
      <p:sp>
        <p:nvSpPr>
          <p:cNvPr id="19" name="Zástupný symbol pro zápatí 18"/>
          <p:cNvSpPr>
            <a:spLocks noGrp="1"/>
          </p:cNvSpPr>
          <p:nvPr>
            <p:ph type="ftr" sz="quarter" idx="11"/>
          </p:nvPr>
        </p:nvSpPr>
        <p:spPr/>
        <p:txBody>
          <a:bodyPr/>
          <a:lstStyle/>
          <a:p>
            <a:endParaRPr lang="cs-CZ"/>
          </a:p>
        </p:txBody>
      </p:sp>
      <p:sp>
        <p:nvSpPr>
          <p:cNvPr id="27" name="Zástupný symbol pro číslo snímku 26"/>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Klepnutím lze upravit styl předlohy nadpisů.</a:t>
            </a:r>
            <a:endParaRPr kumimoji="0" lang="en-US"/>
          </a:p>
        </p:txBody>
      </p:sp>
      <p:sp>
        <p:nvSpPr>
          <p:cNvPr id="3" name="Zástupný symbol pro obsah 2"/>
          <p:cNvSpPr>
            <a:spLocks noGrp="1"/>
          </p:cNvSpPr>
          <p:nvPr>
            <p:ph idx="1"/>
          </p:nvPr>
        </p:nvSpPr>
        <p:spPr/>
        <p:txBody>
          <a:body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7FB48D00-7D4D-4CA1-BB38-721706D544F5}" type="datetimeFigureOut">
              <a:rPr lang="cs-CZ" smtClean="0"/>
              <a:pPr/>
              <a:t>1.6.2016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cs-CZ" smtClean="0"/>
              <a:t>Klepnutím lze upravit styl předlohy nadpisů.</a:t>
            </a:r>
            <a:endParaRPr kumimoji="0" lang="en-US"/>
          </a:p>
        </p:txBody>
      </p:sp>
      <p:sp>
        <p:nvSpPr>
          <p:cNvPr id="3" name="Zástupný symbol pro text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cs-CZ" smtClean="0"/>
              <a:t>Klepnutím lze upravit styly předlohy textu.</a:t>
            </a:r>
          </a:p>
        </p:txBody>
      </p:sp>
      <p:sp>
        <p:nvSpPr>
          <p:cNvPr id="4" name="Zástupný symbol pro datum 3"/>
          <p:cNvSpPr>
            <a:spLocks noGrp="1"/>
          </p:cNvSpPr>
          <p:nvPr>
            <p:ph type="dt" sz="half" idx="10"/>
          </p:nvPr>
        </p:nvSpPr>
        <p:spPr/>
        <p:txBody>
          <a:bodyPr/>
          <a:lstStyle/>
          <a:p>
            <a:fld id="{7FB48D00-7D4D-4CA1-BB38-721706D544F5}" type="datetimeFigureOut">
              <a:rPr lang="cs-CZ" smtClean="0"/>
              <a:pPr/>
              <a:t>1.6.2016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a:xfrm>
            <a:off x="457200" y="704088"/>
            <a:ext cx="8229600" cy="1143000"/>
          </a:xfrm>
        </p:spPr>
        <p:txBody>
          <a:bodyPr/>
          <a:lstStyle/>
          <a:p>
            <a:r>
              <a:rPr kumimoji="0" lang="cs-CZ" smtClean="0"/>
              <a:t>Klepnutím lze upravit styl předlohy nadpisů.</a:t>
            </a:r>
            <a:endParaRPr kumimoji="0" lang="en-US"/>
          </a:p>
        </p:txBody>
      </p:sp>
      <p:sp>
        <p:nvSpPr>
          <p:cNvPr id="3" name="Zástupný symbol pro obsah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obsah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5" name="Zástupný symbol pro datum 4"/>
          <p:cNvSpPr>
            <a:spLocks noGrp="1"/>
          </p:cNvSpPr>
          <p:nvPr>
            <p:ph type="dt" sz="half" idx="10"/>
          </p:nvPr>
        </p:nvSpPr>
        <p:spPr/>
        <p:txBody>
          <a:bodyPr/>
          <a:lstStyle/>
          <a:p>
            <a:fld id="{7FB48D00-7D4D-4CA1-BB38-721706D544F5}" type="datetimeFigureOut">
              <a:rPr lang="cs-CZ" smtClean="0"/>
              <a:pPr/>
              <a:t>1.6.2016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704088"/>
            <a:ext cx="8229600" cy="1143000"/>
          </a:xfrm>
        </p:spPr>
        <p:txBody>
          <a:bodyPr tIns="45720" anchor="b"/>
          <a:lstStyle>
            <a:lvl1pPr>
              <a:defRPr/>
            </a:lvl1pPr>
          </a:lstStyle>
          <a:p>
            <a:r>
              <a:rPr kumimoji="0" lang="cs-CZ" smtClean="0"/>
              <a:t>Klepnutím lze upravit styl předlohy nadpisů.</a:t>
            </a:r>
            <a:endParaRPr kumimoji="0" lang="en-US"/>
          </a:p>
        </p:txBody>
      </p:sp>
      <p:sp>
        <p:nvSpPr>
          <p:cNvPr id="3" name="Zástupný symbol pro text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cs-CZ" smtClean="0"/>
              <a:t>Klepnutím lze upravit styly předlohy textu.</a:t>
            </a:r>
          </a:p>
        </p:txBody>
      </p:sp>
      <p:sp>
        <p:nvSpPr>
          <p:cNvPr id="4" name="Zástupný symbol pro text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cs-CZ" smtClean="0"/>
              <a:t>Klepnutím lze upravit styly předlohy textu.</a:t>
            </a:r>
          </a:p>
        </p:txBody>
      </p:sp>
      <p:sp>
        <p:nvSpPr>
          <p:cNvPr id="5" name="Zástupný symbol pro obsah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6" name="Zástupný symbol pro obsah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7" name="Zástupný symbol pro datum 6"/>
          <p:cNvSpPr>
            <a:spLocks noGrp="1"/>
          </p:cNvSpPr>
          <p:nvPr>
            <p:ph type="dt" sz="half" idx="10"/>
          </p:nvPr>
        </p:nvSpPr>
        <p:spPr/>
        <p:txBody>
          <a:bodyPr/>
          <a:lstStyle/>
          <a:p>
            <a:fld id="{7FB48D00-7D4D-4CA1-BB38-721706D544F5}" type="datetimeFigureOut">
              <a:rPr lang="cs-CZ" smtClean="0"/>
              <a:pPr/>
              <a:t>1.6.2016</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cs-CZ" smtClean="0"/>
              <a:t>Klepnutím lze upravit styl předlohy nadpisů.</a:t>
            </a:r>
            <a:endParaRPr kumimoji="0" lang="en-US"/>
          </a:p>
        </p:txBody>
      </p:sp>
      <p:sp>
        <p:nvSpPr>
          <p:cNvPr id="3" name="Zástupný symbol pro datum 2"/>
          <p:cNvSpPr>
            <a:spLocks noGrp="1"/>
          </p:cNvSpPr>
          <p:nvPr>
            <p:ph type="dt" sz="half" idx="10"/>
          </p:nvPr>
        </p:nvSpPr>
        <p:spPr/>
        <p:txBody>
          <a:bodyPr/>
          <a:lstStyle/>
          <a:p>
            <a:fld id="{7FB48D00-7D4D-4CA1-BB38-721706D544F5}" type="datetimeFigureOut">
              <a:rPr lang="cs-CZ" smtClean="0"/>
              <a:pPr/>
              <a:t>1.6.2016</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7FB48D00-7D4D-4CA1-BB38-721706D544F5}" type="datetimeFigureOut">
              <a:rPr lang="cs-CZ" smtClean="0"/>
              <a:pPr/>
              <a:t>1.6.2016</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cs-CZ" smtClean="0"/>
              <a:t>Klepnutím lze upravit styl předlohy nadpisů.</a:t>
            </a:r>
            <a:endParaRPr kumimoji="0" lang="en-US"/>
          </a:p>
        </p:txBody>
      </p:sp>
      <p:sp>
        <p:nvSpPr>
          <p:cNvPr id="3" name="Zástupný symbol pro text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cs-CZ" smtClean="0"/>
              <a:t>Klepnutím lze upravit styly předlohy textu.</a:t>
            </a:r>
          </a:p>
        </p:txBody>
      </p:sp>
      <p:sp>
        <p:nvSpPr>
          <p:cNvPr id="4" name="Zástupný symbol pro obsah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5" name="Zástupný symbol pro datum 4"/>
          <p:cNvSpPr>
            <a:spLocks noGrp="1"/>
          </p:cNvSpPr>
          <p:nvPr>
            <p:ph type="dt" sz="half" idx="10"/>
          </p:nvPr>
        </p:nvSpPr>
        <p:spPr/>
        <p:txBody>
          <a:bodyPr/>
          <a:lstStyle/>
          <a:p>
            <a:fld id="{7FB48D00-7D4D-4CA1-BB38-721706D544F5}" type="datetimeFigureOut">
              <a:rPr lang="cs-CZ" smtClean="0"/>
              <a:pPr/>
              <a:t>1.6.2016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9" name="Obdélník s odříznutým a zakulaceným jedním rohem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Pravoúhlý trojúhelník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Nadpis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cs-CZ" smtClean="0"/>
              <a:t>Klepnutím lze upravit styl předlohy nadpisů.</a:t>
            </a:r>
            <a:endParaRPr kumimoji="0" lang="en-US"/>
          </a:p>
        </p:txBody>
      </p:sp>
      <p:sp>
        <p:nvSpPr>
          <p:cNvPr id="4" name="Zástupný symbol pro text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cs-CZ" smtClean="0"/>
              <a:t>Klepnutím lze upravit styly předlohy textu.</a:t>
            </a:r>
          </a:p>
        </p:txBody>
      </p:sp>
      <p:sp>
        <p:nvSpPr>
          <p:cNvPr id="5" name="Zástupný symbol pro datum 4"/>
          <p:cNvSpPr>
            <a:spLocks noGrp="1"/>
          </p:cNvSpPr>
          <p:nvPr>
            <p:ph type="dt" sz="half" idx="10"/>
          </p:nvPr>
        </p:nvSpPr>
        <p:spPr/>
        <p:txBody>
          <a:bodyPr/>
          <a:lstStyle/>
          <a:p>
            <a:fld id="{7FB48D00-7D4D-4CA1-BB38-721706D544F5}" type="datetimeFigureOut">
              <a:rPr lang="cs-CZ" smtClean="0"/>
              <a:pPr/>
              <a:t>1.6.2016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a:xfrm>
            <a:off x="8077200" y="6356350"/>
            <a:ext cx="609600" cy="365125"/>
          </a:xfrm>
        </p:spPr>
        <p:txBody>
          <a:bodyPr/>
          <a:lstStyle/>
          <a:p>
            <a:fld id="{1B7744D8-1F39-4F08-9913-6E3FBAB8E211}" type="slidenum">
              <a:rPr lang="cs-CZ" smtClean="0"/>
              <a:pPr/>
              <a:t>‹#›</a:t>
            </a:fld>
            <a:endParaRPr lang="cs-CZ"/>
          </a:p>
        </p:txBody>
      </p:sp>
      <p:sp>
        <p:nvSpPr>
          <p:cNvPr id="3" name="Zástupný symbol pro obrázek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cs-CZ" smtClean="0"/>
              <a:t>Klepnutím na ikonu přidáte obrázek.</a:t>
            </a:r>
            <a:endParaRPr kumimoji="0" lang="en-US" dirty="0"/>
          </a:p>
        </p:txBody>
      </p:sp>
      <p:sp>
        <p:nvSpPr>
          <p:cNvPr id="10" name="Volný tvar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Volný tvar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Klepnutím lze upravit styl předlohy nadpisů.</a:t>
            </a:r>
            <a:endParaRPr kumimoji="0" lang="en-US"/>
          </a:p>
        </p:txBody>
      </p:sp>
      <p:sp>
        <p:nvSpPr>
          <p:cNvPr id="3" name="Zástupný symbol pro svislý text 2"/>
          <p:cNvSpPr>
            <a:spLocks noGrp="1"/>
          </p:cNvSpPr>
          <p:nvPr>
            <p:ph type="body" orient="vert" idx="1"/>
          </p:nvPr>
        </p:nvSpPr>
        <p:spPr/>
        <p:txBody>
          <a:bodyPr vert="eaVer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7FB48D00-7D4D-4CA1-BB38-721706D544F5}" type="datetimeFigureOut">
              <a:rPr lang="cs-CZ" smtClean="0"/>
              <a:pPr/>
              <a:t>1.6.2016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914401"/>
            <a:ext cx="2057400" cy="5211763"/>
          </a:xfrm>
        </p:spPr>
        <p:txBody>
          <a:bodyPr vert="eaVert"/>
          <a:lstStyle/>
          <a:p>
            <a:r>
              <a:rPr kumimoji="0" lang="cs-CZ" smtClean="0"/>
              <a:t>Klepnutím lze upravit styl předlohy nadpisů.</a:t>
            </a:r>
            <a:endParaRPr kumimoji="0" lang="en-US"/>
          </a:p>
        </p:txBody>
      </p:sp>
      <p:sp>
        <p:nvSpPr>
          <p:cNvPr id="3" name="Zástupný symbol pro svislý text 2"/>
          <p:cNvSpPr>
            <a:spLocks noGrp="1"/>
          </p:cNvSpPr>
          <p:nvPr>
            <p:ph type="body" orient="vert" idx="1"/>
          </p:nvPr>
        </p:nvSpPr>
        <p:spPr>
          <a:xfrm>
            <a:off x="457200" y="914401"/>
            <a:ext cx="6019800" cy="5211763"/>
          </a:xfrm>
        </p:spPr>
        <p:txBody>
          <a:bodyPr vert="eaVer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7FB48D00-7D4D-4CA1-BB38-721706D544F5}" type="datetimeFigureOut">
              <a:rPr lang="cs-CZ" smtClean="0"/>
              <a:pPr/>
              <a:t>1.6.2016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B7744D8-1F39-4F08-9913-6E3FBAB8E211}"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Volný tvar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Volný tvar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Zástupný symbol pro nadpis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cs-CZ" smtClean="0"/>
              <a:t>Klepnutím lze upravit styl předlohy nadpisů.</a:t>
            </a:r>
            <a:endParaRPr kumimoji="0" lang="en-US"/>
          </a:p>
        </p:txBody>
      </p:sp>
      <p:sp>
        <p:nvSpPr>
          <p:cNvPr id="30" name="Zástupný symbol pro text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cs-CZ" smtClean="0"/>
              <a:t>Klepnutím lze upravit styly předlohy textu.</a:t>
            </a:r>
          </a:p>
          <a:p>
            <a:pPr lvl="1" eaLnBrk="1" latinLnBrk="0" hangingPunct="1"/>
            <a:r>
              <a:rPr kumimoji="0" lang="cs-CZ" smtClean="0"/>
              <a:t>Druhá úroveň</a:t>
            </a:r>
          </a:p>
          <a:p>
            <a:pPr lvl="2" eaLnBrk="1" latinLnBrk="0" hangingPunct="1"/>
            <a:r>
              <a:rPr kumimoji="0" lang="cs-CZ" smtClean="0"/>
              <a:t>Třetí úroveň</a:t>
            </a:r>
          </a:p>
          <a:p>
            <a:pPr lvl="3" eaLnBrk="1" latinLnBrk="0" hangingPunct="1"/>
            <a:r>
              <a:rPr kumimoji="0" lang="cs-CZ" smtClean="0"/>
              <a:t>Čtvrtá úroveň</a:t>
            </a:r>
          </a:p>
          <a:p>
            <a:pPr lvl="4" eaLnBrk="1" latinLnBrk="0" hangingPunct="1"/>
            <a:r>
              <a:rPr kumimoji="0" lang="cs-CZ" smtClean="0"/>
              <a:t>Pátá úroveň</a:t>
            </a:r>
            <a:endParaRPr kumimoji="0" lang="en-US"/>
          </a:p>
        </p:txBody>
      </p:sp>
      <p:sp>
        <p:nvSpPr>
          <p:cNvPr id="10" name="Zástupný symbol pro datum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FB48D00-7D4D-4CA1-BB38-721706D544F5}" type="datetimeFigureOut">
              <a:rPr lang="cs-CZ" smtClean="0"/>
              <a:pPr/>
              <a:t>1.6.2016</a:t>
            </a:fld>
            <a:endParaRPr lang="cs-CZ"/>
          </a:p>
        </p:txBody>
      </p:sp>
      <p:sp>
        <p:nvSpPr>
          <p:cNvPr id="22" name="Zástupný symbol pro zápatí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cs-CZ"/>
          </a:p>
        </p:txBody>
      </p:sp>
      <p:sp>
        <p:nvSpPr>
          <p:cNvPr id="18" name="Zástupný symbol pro číslo snímku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B7744D8-1F39-4F08-9913-6E3FBAB8E211}" type="slidenum">
              <a:rPr lang="cs-CZ" smtClean="0"/>
              <a:pPr/>
              <a:t>‹#›</a:t>
            </a:fld>
            <a:endParaRPr lang="cs-CZ"/>
          </a:p>
        </p:txBody>
      </p:sp>
      <p:grpSp>
        <p:nvGrpSpPr>
          <p:cNvPr id="2" name="Skupina 1"/>
          <p:cNvGrpSpPr/>
          <p:nvPr/>
        </p:nvGrpSpPr>
        <p:grpSpPr>
          <a:xfrm>
            <a:off x="-19017" y="202408"/>
            <a:ext cx="9180548" cy="649224"/>
            <a:chOff x="-19045" y="216550"/>
            <a:chExt cx="9180548" cy="649224"/>
          </a:xfrm>
        </p:grpSpPr>
        <p:sp>
          <p:nvSpPr>
            <p:cNvPr id="12" name="Volný tvar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Volný tvar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slide" Target="slide32.xml"/><Relationship Id="rId3" Type="http://schemas.openxmlformats.org/officeDocument/2006/relationships/slide" Target="slide3.xml"/><Relationship Id="rId7" Type="http://schemas.openxmlformats.org/officeDocument/2006/relationships/slide" Target="slide28.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16.xml"/><Relationship Id="rId5" Type="http://schemas.openxmlformats.org/officeDocument/2006/relationships/slide" Target="slide11.xml"/><Relationship Id="rId4" Type="http://schemas.openxmlformats.org/officeDocument/2006/relationships/slide" Target="slide10.xml"/><Relationship Id="rId9" Type="http://schemas.openxmlformats.org/officeDocument/2006/relationships/slide" Target="slide42.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533400" y="2276872"/>
            <a:ext cx="7851648" cy="1512168"/>
          </a:xfrm>
        </p:spPr>
        <p:txBody>
          <a:bodyPr/>
          <a:lstStyle/>
          <a:p>
            <a:pPr algn="ctr"/>
            <a:r>
              <a:rPr lang="cs-CZ" dirty="0" smtClean="0"/>
              <a:t>Hydraulická soustava</a:t>
            </a:r>
            <a:endParaRPr lang="cs-CZ" dirty="0"/>
          </a:p>
        </p:txBody>
      </p:sp>
      <p:sp>
        <p:nvSpPr>
          <p:cNvPr id="3" name="Podnadpis 2"/>
          <p:cNvSpPr>
            <a:spLocks noGrp="1"/>
          </p:cNvSpPr>
          <p:nvPr>
            <p:ph type="subTitle" idx="1"/>
          </p:nvPr>
        </p:nvSpPr>
        <p:spPr>
          <a:xfrm>
            <a:off x="533400" y="3212976"/>
            <a:ext cx="7854696" cy="1768160"/>
          </a:xfrm>
        </p:spPr>
        <p:txBody>
          <a:bodyPr/>
          <a:lstStyle/>
          <a:p>
            <a:endParaRPr lang="cs-CZ" dirty="0" smtClean="0"/>
          </a:p>
          <a:p>
            <a:endParaRPr lang="cs-CZ" dirty="0" smtClean="0"/>
          </a:p>
          <a:p>
            <a:r>
              <a:rPr lang="cs-CZ" dirty="0" smtClean="0"/>
              <a:t>Hydraulická soustava vrtulníku EC 135</a:t>
            </a:r>
            <a:endParaRPr lang="cs-CZ" dirty="0"/>
          </a:p>
        </p:txBody>
      </p:sp>
      <p:pic>
        <p:nvPicPr>
          <p:cNvPr id="4" name="Obrázek 3" descr="čvut uld.jpg"/>
          <p:cNvPicPr>
            <a:picLocks noChangeAspect="1"/>
          </p:cNvPicPr>
          <p:nvPr/>
        </p:nvPicPr>
        <p:blipFill>
          <a:blip r:embed="rId3" cstate="print"/>
          <a:stretch>
            <a:fillRect/>
          </a:stretch>
        </p:blipFill>
        <p:spPr>
          <a:xfrm>
            <a:off x="1043608" y="692696"/>
            <a:ext cx="1440160" cy="1378439"/>
          </a:xfrm>
          <a:prstGeom prst="rect">
            <a:avLst/>
          </a:prstGeom>
        </p:spPr>
      </p:pic>
      <p:pic>
        <p:nvPicPr>
          <p:cNvPr id="5" name="Obrázek 4" descr="DSALOGO2.png"/>
          <p:cNvPicPr>
            <a:picLocks noChangeAspect="1"/>
          </p:cNvPicPr>
          <p:nvPr/>
        </p:nvPicPr>
        <p:blipFill>
          <a:blip r:embed="rId4" cstate="print"/>
          <a:stretch>
            <a:fillRect/>
          </a:stretch>
        </p:blipFill>
        <p:spPr>
          <a:xfrm>
            <a:off x="5004048" y="836712"/>
            <a:ext cx="3960440" cy="1013302"/>
          </a:xfrm>
          <a:prstGeom prst="rect">
            <a:avLst/>
          </a:prstGeom>
        </p:spPr>
      </p:pic>
      <p:sp>
        <p:nvSpPr>
          <p:cNvPr id="6" name="Obdélník 5"/>
          <p:cNvSpPr/>
          <p:nvPr/>
        </p:nvSpPr>
        <p:spPr>
          <a:xfrm>
            <a:off x="4932040" y="5229493"/>
            <a:ext cx="4032448" cy="1200329"/>
          </a:xfrm>
          <a:prstGeom prst="rect">
            <a:avLst/>
          </a:prstGeom>
        </p:spPr>
        <p:txBody>
          <a:bodyPr wrap="square">
            <a:spAutoFit/>
          </a:bodyPr>
          <a:lstStyle/>
          <a:p>
            <a:r>
              <a:rPr lang="cs-CZ" dirty="0" smtClean="0">
                <a:latin typeface="Arial" panose="020B0604020202020204" pitchFamily="34" charset="0"/>
                <a:cs typeface="Arial" panose="020B0604020202020204" pitchFamily="34" charset="0"/>
              </a:rPr>
              <a:t>Poslední aktualizace: 17.5.2016</a:t>
            </a:r>
          </a:p>
          <a:p>
            <a:r>
              <a:rPr lang="cs-CZ" dirty="0" smtClean="0">
                <a:latin typeface="Arial" panose="020B0604020202020204" pitchFamily="34" charset="0"/>
                <a:cs typeface="Arial" panose="020B0604020202020204" pitchFamily="34" charset="0"/>
              </a:rPr>
              <a:t>Verze: 1.0</a:t>
            </a:r>
          </a:p>
          <a:p>
            <a:endParaRPr lang="cs-CZ" dirty="0" smtClean="0">
              <a:latin typeface="Arial" panose="020B0604020202020204" pitchFamily="34" charset="0"/>
              <a:cs typeface="Arial" panose="020B0604020202020204" pitchFamily="34" charset="0"/>
            </a:endParaRPr>
          </a:p>
          <a:p>
            <a:r>
              <a:rPr lang="cs-CZ" dirty="0" smtClean="0">
                <a:latin typeface="Arial" panose="020B0604020202020204" pitchFamily="34" charset="0"/>
                <a:cs typeface="Arial" panose="020B0604020202020204" pitchFamily="34" charset="0"/>
              </a:rPr>
              <a:t>© Použití pouze se svolením autora.</a:t>
            </a:r>
          </a:p>
        </p:txBody>
      </p:sp>
      <p:sp>
        <p:nvSpPr>
          <p:cNvPr id="7" name="Obdélník 6"/>
          <p:cNvSpPr/>
          <p:nvPr/>
        </p:nvSpPr>
        <p:spPr>
          <a:xfrm>
            <a:off x="251520" y="2204864"/>
            <a:ext cx="3456384" cy="369332"/>
          </a:xfrm>
          <a:prstGeom prst="rect">
            <a:avLst/>
          </a:prstGeom>
        </p:spPr>
        <p:txBody>
          <a:bodyPr wrap="square">
            <a:spAutoFit/>
          </a:bodyPr>
          <a:lstStyle/>
          <a:p>
            <a:r>
              <a:rPr lang="cs-CZ" dirty="0" smtClean="0"/>
              <a:t>ČVUT FD, Ústav letecké dopravy</a:t>
            </a:r>
            <a:endParaRPr lang="cs-CZ"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Hydraulický systém vrtulníku </a:t>
            </a:r>
            <a:br>
              <a:rPr lang="cs-CZ" dirty="0" smtClean="0"/>
            </a:br>
            <a:r>
              <a:rPr lang="cs-CZ" dirty="0" smtClean="0"/>
              <a:t>EC 135</a:t>
            </a:r>
            <a:endParaRPr lang="cs-CZ" dirty="0"/>
          </a:p>
        </p:txBody>
      </p:sp>
      <p:sp>
        <p:nvSpPr>
          <p:cNvPr id="3" name="Zástupný symbol pro obsah 2"/>
          <p:cNvSpPr>
            <a:spLocks noGrp="1"/>
          </p:cNvSpPr>
          <p:nvPr>
            <p:ph idx="1"/>
          </p:nvPr>
        </p:nvSpPr>
        <p:spPr/>
        <p:txBody>
          <a:bodyPr/>
          <a:lstStyle/>
          <a:p>
            <a:pPr>
              <a:buNone/>
            </a:pPr>
            <a:endParaRPr lang="cs-CZ" dirty="0"/>
          </a:p>
        </p:txBody>
      </p:sp>
      <p:sp>
        <p:nvSpPr>
          <p:cNvPr id="4" name="Tlačítko akce: Vlastní 3">
            <a:hlinkClick r:id="rId3" action="ppaction://hlinksldjump" highlightClick="1"/>
          </p:cNvPr>
          <p:cNvSpPr/>
          <p:nvPr/>
        </p:nvSpPr>
        <p:spPr>
          <a:xfrm>
            <a:off x="467544" y="1916832"/>
            <a:ext cx="8208912" cy="576064"/>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Indikační a testovací systém.</a:t>
            </a:r>
            <a:endParaRPr lang="cs-CZ" dirty="0"/>
          </a:p>
        </p:txBody>
      </p:sp>
      <p:sp>
        <p:nvSpPr>
          <p:cNvPr id="5" name="Tlačítko akce: Vlastní 4">
            <a:hlinkClick r:id="rId4" action="ppaction://hlinksldjump" highlightClick="1"/>
          </p:cNvPr>
          <p:cNvSpPr/>
          <p:nvPr/>
        </p:nvSpPr>
        <p:spPr>
          <a:xfrm>
            <a:off x="467544" y="2564904"/>
            <a:ext cx="8208912" cy="504056"/>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Schéma indikačního a testovacího systému.</a:t>
            </a:r>
            <a:endParaRPr lang="cs-CZ" dirty="0"/>
          </a:p>
        </p:txBody>
      </p:sp>
      <p:sp>
        <p:nvSpPr>
          <p:cNvPr id="6" name="Tlačítko akce: Vlastní 5">
            <a:hlinkClick r:id="rId5" action="ppaction://hlinksldjump" highlightClick="1"/>
          </p:cNvPr>
          <p:cNvSpPr/>
          <p:nvPr/>
        </p:nvSpPr>
        <p:spPr>
          <a:xfrm>
            <a:off x="467544" y="3140968"/>
            <a:ext cx="8208912" cy="504056"/>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Umístění indikačního a testovacího systému.</a:t>
            </a:r>
            <a:endParaRPr lang="cs-CZ" dirty="0"/>
          </a:p>
        </p:txBody>
      </p:sp>
      <p:sp>
        <p:nvSpPr>
          <p:cNvPr id="7" name="Tlačítko akce: Vlastní 6">
            <a:hlinkClick r:id="rId6" action="ppaction://hlinksldjump" highlightClick="1"/>
          </p:cNvPr>
          <p:cNvSpPr/>
          <p:nvPr/>
        </p:nvSpPr>
        <p:spPr>
          <a:xfrm>
            <a:off x="467544" y="3717032"/>
            <a:ext cx="8208912" cy="504056"/>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Pohon hlavního rotoru.</a:t>
            </a:r>
            <a:endParaRPr lang="cs-CZ" dirty="0"/>
          </a:p>
        </p:txBody>
      </p:sp>
      <p:sp>
        <p:nvSpPr>
          <p:cNvPr id="8" name="Tlačítko akce: Vlastní 7">
            <a:hlinkClick r:id="rId7" action="ppaction://hlinksldjump" highlightClick="1"/>
          </p:cNvPr>
          <p:cNvSpPr/>
          <p:nvPr/>
        </p:nvSpPr>
        <p:spPr>
          <a:xfrm>
            <a:off x="467544" y="4293096"/>
            <a:ext cx="8208912" cy="504056"/>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Pohon </a:t>
            </a:r>
            <a:r>
              <a:rPr lang="cs-CZ" dirty="0" err="1" smtClean="0"/>
              <a:t>Fenestronu</a:t>
            </a:r>
            <a:r>
              <a:rPr lang="cs-CZ" dirty="0" smtClean="0"/>
              <a:t>.</a:t>
            </a:r>
            <a:endParaRPr lang="cs-CZ" dirty="0"/>
          </a:p>
        </p:txBody>
      </p:sp>
      <p:sp>
        <p:nvSpPr>
          <p:cNvPr id="9" name="Tlačítko akce: Vlastní 8">
            <a:hlinkClick r:id="rId8" action="ppaction://hlinksldjump" highlightClick="1"/>
          </p:cNvPr>
          <p:cNvSpPr/>
          <p:nvPr/>
        </p:nvSpPr>
        <p:spPr>
          <a:xfrm>
            <a:off x="467544" y="4869160"/>
            <a:ext cx="8208912" cy="504056"/>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Výměna hydraulické kapaliny.</a:t>
            </a:r>
            <a:endParaRPr lang="cs-CZ" dirty="0"/>
          </a:p>
        </p:txBody>
      </p:sp>
      <p:sp>
        <p:nvSpPr>
          <p:cNvPr id="10" name="Tlačítko akce: Vlastní 9">
            <a:hlinkClick r:id="rId9" action="ppaction://hlinksldjump" highlightClick="1"/>
          </p:cNvPr>
          <p:cNvSpPr/>
          <p:nvPr/>
        </p:nvSpPr>
        <p:spPr>
          <a:xfrm>
            <a:off x="467544" y="5445224"/>
            <a:ext cx="8208912" cy="576064"/>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smtClean="0"/>
              <a:t>Ochrana hydraulického systému před korozí.</a:t>
            </a:r>
            <a:endParaRPr lang="cs-CZ"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Indikační a testovací systém</a:t>
            </a:r>
            <a:endParaRPr lang="cs-CZ" dirty="0"/>
          </a:p>
        </p:txBody>
      </p:sp>
      <p:sp>
        <p:nvSpPr>
          <p:cNvPr id="3" name="Zástupný symbol pro obsah 2"/>
          <p:cNvSpPr>
            <a:spLocks noGrp="1"/>
          </p:cNvSpPr>
          <p:nvPr>
            <p:ph idx="1"/>
          </p:nvPr>
        </p:nvSpPr>
        <p:spPr/>
        <p:txBody>
          <a:bodyPr>
            <a:normAutofit/>
          </a:bodyPr>
          <a:lstStyle/>
          <a:p>
            <a:endParaRPr lang="cs-CZ" dirty="0" smtClean="0"/>
          </a:p>
          <a:p>
            <a:r>
              <a:rPr lang="cs-CZ" dirty="0" smtClean="0"/>
              <a:t>Indikační systém varuje piloty v případě, že poklesne tlak v jednom ze systémů pro dodávku tlaku pod:</a:t>
            </a:r>
          </a:p>
          <a:p>
            <a:pPr>
              <a:buFont typeface="Wingdings" pitchFamily="2" charset="2"/>
              <a:buChar char="Ø"/>
            </a:pPr>
            <a:r>
              <a:rPr lang="cs-CZ" dirty="0" smtClean="0"/>
              <a:t>6900kPa (69 bar, 1000psi).</a:t>
            </a:r>
          </a:p>
          <a:p>
            <a:endParaRPr lang="cs-CZ" dirty="0" smtClean="0"/>
          </a:p>
          <a:p>
            <a:r>
              <a:rPr lang="cs-CZ" dirty="0" smtClean="0"/>
              <a:t>Zobrazí se varovné hlášení:</a:t>
            </a:r>
          </a:p>
          <a:p>
            <a:pPr>
              <a:buFont typeface="Wingdings" pitchFamily="2" charset="2"/>
              <a:buChar char="Ø"/>
            </a:pPr>
            <a:r>
              <a:rPr lang="cs-CZ" dirty="0" smtClean="0"/>
              <a:t> HYD PRESS (Na levém displeji pro systém 1 nebo na pravém displeji pro systém 2.)</a:t>
            </a:r>
          </a:p>
          <a:p>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Indikační a testovací systém</a:t>
            </a:r>
            <a:endParaRPr lang="cs-CZ" dirty="0"/>
          </a:p>
        </p:txBody>
      </p:sp>
      <p:sp>
        <p:nvSpPr>
          <p:cNvPr id="3" name="Zástupný symbol pro obsah 2"/>
          <p:cNvSpPr>
            <a:spLocks noGrp="1"/>
          </p:cNvSpPr>
          <p:nvPr>
            <p:ph idx="1"/>
          </p:nvPr>
        </p:nvSpPr>
        <p:spPr/>
        <p:txBody>
          <a:bodyPr>
            <a:normAutofit fontScale="85000" lnSpcReduction="20000"/>
          </a:bodyPr>
          <a:lstStyle/>
          <a:p>
            <a:r>
              <a:rPr lang="cs-CZ" dirty="0" smtClean="0"/>
              <a:t>Součásti testovacího a indikačního systému jsou:</a:t>
            </a:r>
          </a:p>
          <a:p>
            <a:pPr>
              <a:buFont typeface="Wingdings" pitchFamily="2" charset="2"/>
              <a:buChar char="Ø"/>
            </a:pPr>
            <a:r>
              <a:rPr lang="cs-CZ" dirty="0" smtClean="0"/>
              <a:t>tlakový spínač 1 (103DH)</a:t>
            </a:r>
          </a:p>
          <a:p>
            <a:pPr>
              <a:buFont typeface="Wingdings" pitchFamily="2" charset="2"/>
              <a:buChar char="Ø"/>
            </a:pPr>
            <a:r>
              <a:rPr lang="cs-CZ" dirty="0" smtClean="0"/>
              <a:t>tlakový spínač 2 (203DH)</a:t>
            </a:r>
          </a:p>
          <a:p>
            <a:pPr>
              <a:buFont typeface="Wingdings" pitchFamily="2" charset="2"/>
              <a:buChar char="Ø"/>
            </a:pPr>
            <a:r>
              <a:rPr lang="cs-CZ" dirty="0" smtClean="0"/>
              <a:t>elektromagnetický ventil pro systém 1 (102DH)</a:t>
            </a:r>
          </a:p>
          <a:p>
            <a:pPr>
              <a:buFont typeface="Wingdings" pitchFamily="2" charset="2"/>
              <a:buChar char="Ø"/>
            </a:pPr>
            <a:r>
              <a:rPr lang="cs-CZ" dirty="0" smtClean="0"/>
              <a:t>elektromagnetický ventil pro systém 2 (202DH)</a:t>
            </a:r>
          </a:p>
          <a:p>
            <a:pPr>
              <a:buFont typeface="Wingdings" pitchFamily="2" charset="2"/>
              <a:buChar char="Ø"/>
            </a:pPr>
            <a:r>
              <a:rPr lang="cs-CZ" dirty="0" smtClean="0"/>
              <a:t>uzavírací ventil pro systém 1</a:t>
            </a:r>
          </a:p>
          <a:p>
            <a:pPr>
              <a:buFont typeface="Wingdings" pitchFamily="2" charset="2"/>
              <a:buChar char="Ø"/>
            </a:pPr>
            <a:r>
              <a:rPr lang="cs-CZ" dirty="0" smtClean="0"/>
              <a:t>uzavírací ventil pro systém 2</a:t>
            </a:r>
          </a:p>
          <a:p>
            <a:pPr>
              <a:buFont typeface="Wingdings" pitchFamily="2" charset="2"/>
              <a:buChar char="Ø"/>
            </a:pPr>
            <a:r>
              <a:rPr lang="cs-CZ" dirty="0" smtClean="0"/>
              <a:t>testovací spínač HHYD TEST (1DH)</a:t>
            </a:r>
          </a:p>
          <a:p>
            <a:pPr>
              <a:buFont typeface="Wingdings" pitchFamily="2" charset="2"/>
              <a:buChar char="Ø"/>
            </a:pPr>
            <a:r>
              <a:rPr lang="cs-CZ" dirty="0" smtClean="0"/>
              <a:t>jistič HYD-P SYS 1 (100DH)</a:t>
            </a:r>
          </a:p>
          <a:p>
            <a:pPr>
              <a:buFont typeface="Wingdings" pitchFamily="2" charset="2"/>
              <a:buChar char="Ø"/>
            </a:pPr>
            <a:r>
              <a:rPr lang="cs-CZ" dirty="0" smtClean="0"/>
              <a:t>jistič HYD-P SYS 2 (200DH)</a:t>
            </a:r>
          </a:p>
          <a:p>
            <a:pPr>
              <a:buFont typeface="Wingdings" pitchFamily="2" charset="2"/>
              <a:buChar char="Ø"/>
            </a:pPr>
            <a:r>
              <a:rPr lang="cs-CZ" dirty="0" smtClean="0"/>
              <a:t>relé pro systém 1 (101DH)</a:t>
            </a:r>
          </a:p>
          <a:p>
            <a:pPr>
              <a:buFont typeface="Wingdings" pitchFamily="2" charset="2"/>
              <a:buChar char="Ø"/>
            </a:pPr>
            <a:r>
              <a:rPr lang="cs-CZ" dirty="0" smtClean="0"/>
              <a:t>relé pro systém 2 (201DH)</a:t>
            </a:r>
          </a:p>
          <a:p>
            <a:pPr>
              <a:buFont typeface="Wingdings" pitchFamily="2" charset="2"/>
              <a:buChar char="Ø"/>
            </a:pPr>
            <a:r>
              <a:rPr lang="cs-CZ" dirty="0" smtClean="0"/>
              <a:t>displeji CDS (15VE) nebo CAD (25VE).</a:t>
            </a:r>
          </a:p>
          <a:p>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Indikační a testovací systém</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smtClean="0"/>
              <a:t>Indikační systém převádí hydraulický tlak v obou systémech do indikace. </a:t>
            </a:r>
          </a:p>
          <a:p>
            <a:r>
              <a:rPr lang="cs-CZ" dirty="0" smtClean="0"/>
              <a:t>V případě poklesu tlaku elektrický signál tlakového spínače aktivuje na displeji varování o chybě v systému.</a:t>
            </a:r>
          </a:p>
          <a:p>
            <a:r>
              <a:rPr lang="cs-CZ" dirty="0" smtClean="0"/>
              <a:t>Při testování indikačního systému se sníží tlak v okruhu přes uzavírací ventil.</a:t>
            </a:r>
          </a:p>
          <a:p>
            <a:r>
              <a:rPr lang="cs-CZ" dirty="0" smtClean="0"/>
              <a:t>V případě, že systém pracuje správně, vyšle signál o poklesu tlaku.</a:t>
            </a:r>
          </a:p>
          <a:p>
            <a:r>
              <a:rPr lang="cs-CZ" dirty="0" smtClean="0"/>
              <a:t>Při testu přepneme ovládací přepínač HYD TEST do pozice SYS 2 a výsledné </a:t>
            </a:r>
            <a:r>
              <a:rPr lang="cs-CZ" dirty="0" smtClean="0"/>
              <a:t>varování:</a:t>
            </a:r>
          </a:p>
          <a:p>
            <a:pPr>
              <a:buFont typeface="Wingdings" pitchFamily="2" charset="2"/>
              <a:buChar char="Ø"/>
            </a:pPr>
            <a:r>
              <a:rPr lang="cs-CZ" dirty="0" smtClean="0"/>
              <a:t>HYD </a:t>
            </a:r>
            <a:r>
              <a:rPr lang="cs-CZ" dirty="0" smtClean="0"/>
              <a:t>PRESS je zobrazeno na displeji systému </a:t>
            </a:r>
            <a:r>
              <a:rPr lang="cs-CZ" dirty="0" smtClean="0"/>
              <a:t>1</a:t>
            </a:r>
            <a:endParaRPr lang="cs-CZ" dirty="0" smtClean="0"/>
          </a:p>
          <a:p>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Indikační a testovací systém</a:t>
            </a:r>
            <a:endParaRPr lang="cs-CZ" dirty="0"/>
          </a:p>
        </p:txBody>
      </p:sp>
      <p:graphicFrame>
        <p:nvGraphicFramePr>
          <p:cNvPr id="4" name="Zástupný symbol pro obsah 3"/>
          <p:cNvGraphicFramePr>
            <a:graphicFrameLocks noGrp="1"/>
          </p:cNvGraphicFramePr>
          <p:nvPr>
            <p:ph idx="1"/>
          </p:nvPr>
        </p:nvGraphicFramePr>
        <p:xfrm>
          <a:off x="457200" y="2276871"/>
          <a:ext cx="8291264" cy="3024334"/>
        </p:xfrm>
        <a:graphic>
          <a:graphicData uri="http://schemas.openxmlformats.org/drawingml/2006/table">
            <a:tbl>
              <a:tblPr firstRow="1" bandRow="1">
                <a:tableStyleId>{5C22544A-7EE6-4342-B048-85BDC9FD1C3A}</a:tableStyleId>
              </a:tblPr>
              <a:tblGrid>
                <a:gridCol w="4145632"/>
                <a:gridCol w="4145632"/>
              </a:tblGrid>
              <a:tr h="662992">
                <a:tc gridSpan="2">
                  <a:txBody>
                    <a:bodyPr/>
                    <a:lstStyle/>
                    <a:p>
                      <a:pPr algn="ctr">
                        <a:lnSpc>
                          <a:spcPct val="150000"/>
                        </a:lnSpc>
                        <a:spcAft>
                          <a:spcPts val="600"/>
                        </a:spcAft>
                      </a:pPr>
                      <a:r>
                        <a:rPr lang="cs-CZ" sz="1800" dirty="0">
                          <a:latin typeface="Arial"/>
                          <a:ea typeface="Calibri"/>
                          <a:cs typeface="Times New Roman"/>
                        </a:rPr>
                        <a:t>Ovládání tlakového spínače</a:t>
                      </a:r>
                    </a:p>
                  </a:txBody>
                  <a:tcPr marL="68580" marR="68580" marT="0" marB="0" anchor="b"/>
                </a:tc>
                <a:tc hMerge="1">
                  <a:txBody>
                    <a:bodyPr/>
                    <a:lstStyle/>
                    <a:p>
                      <a:endParaRPr lang="cs-CZ"/>
                    </a:p>
                  </a:txBody>
                  <a:tcPr/>
                </a:tc>
              </a:tr>
              <a:tr h="662992">
                <a:tc>
                  <a:txBody>
                    <a:bodyPr/>
                    <a:lstStyle/>
                    <a:p>
                      <a:pPr algn="ctr">
                        <a:lnSpc>
                          <a:spcPct val="150000"/>
                        </a:lnSpc>
                        <a:spcAft>
                          <a:spcPts val="600"/>
                        </a:spcAft>
                      </a:pPr>
                      <a:r>
                        <a:rPr lang="cs-CZ" sz="1800" dirty="0">
                          <a:latin typeface="Arial"/>
                          <a:ea typeface="Calibri"/>
                          <a:cs typeface="Times New Roman"/>
                        </a:rPr>
                        <a:t>Otevře se, při nárůstu tlaku na</a:t>
                      </a:r>
                    </a:p>
                  </a:txBody>
                  <a:tcPr marL="68580" marR="68580" marT="0" marB="0" anchor="b"/>
                </a:tc>
                <a:tc>
                  <a:txBody>
                    <a:bodyPr/>
                    <a:lstStyle/>
                    <a:p>
                      <a:pPr algn="ctr">
                        <a:lnSpc>
                          <a:spcPct val="150000"/>
                        </a:lnSpc>
                        <a:spcAft>
                          <a:spcPts val="600"/>
                        </a:spcAft>
                      </a:pPr>
                      <a:r>
                        <a:rPr lang="cs-CZ" sz="1800">
                          <a:latin typeface="Arial"/>
                          <a:ea typeface="Calibri"/>
                          <a:cs typeface="Times New Roman"/>
                        </a:rPr>
                        <a:t>max. 8270 kPa (82,7 bar, 1200 psi)</a:t>
                      </a:r>
                    </a:p>
                  </a:txBody>
                  <a:tcPr marL="68580" marR="68580" marT="0" marB="0" anchor="b"/>
                </a:tc>
              </a:tr>
              <a:tr h="1035358">
                <a:tc>
                  <a:txBody>
                    <a:bodyPr/>
                    <a:lstStyle/>
                    <a:p>
                      <a:pPr algn="ctr">
                        <a:lnSpc>
                          <a:spcPct val="150000"/>
                        </a:lnSpc>
                        <a:spcAft>
                          <a:spcPts val="600"/>
                        </a:spcAft>
                      </a:pPr>
                      <a:r>
                        <a:rPr lang="cs-CZ" sz="1800">
                          <a:latin typeface="Arial"/>
                          <a:ea typeface="Calibri"/>
                          <a:cs typeface="Times New Roman"/>
                        </a:rPr>
                        <a:t>Uzavře se, při poklesu tlaku na</a:t>
                      </a:r>
                    </a:p>
                  </a:txBody>
                  <a:tcPr marL="68580" marR="68580" marT="0" marB="0" anchor="b"/>
                </a:tc>
                <a:tc>
                  <a:txBody>
                    <a:bodyPr/>
                    <a:lstStyle/>
                    <a:p>
                      <a:pPr algn="ctr">
                        <a:lnSpc>
                          <a:spcPct val="150000"/>
                        </a:lnSpc>
                        <a:spcAft>
                          <a:spcPts val="600"/>
                        </a:spcAft>
                      </a:pPr>
                      <a:r>
                        <a:rPr lang="cs-CZ" sz="1800" dirty="0">
                          <a:latin typeface="Arial"/>
                          <a:ea typeface="Calibri"/>
                          <a:cs typeface="Times New Roman"/>
                        </a:rPr>
                        <a:t>6900 +/- 340 </a:t>
                      </a:r>
                      <a:r>
                        <a:rPr lang="cs-CZ" sz="1800" dirty="0" err="1">
                          <a:latin typeface="Arial"/>
                          <a:ea typeface="Calibri"/>
                          <a:cs typeface="Times New Roman"/>
                        </a:rPr>
                        <a:t>kPa</a:t>
                      </a:r>
                      <a:r>
                        <a:rPr lang="cs-CZ" sz="1800" dirty="0">
                          <a:latin typeface="Arial"/>
                          <a:ea typeface="Calibri"/>
                          <a:cs typeface="Times New Roman"/>
                        </a:rPr>
                        <a:t> (690+/- 3,4 bar,</a:t>
                      </a:r>
                    </a:p>
                    <a:p>
                      <a:pPr algn="ctr">
                        <a:lnSpc>
                          <a:spcPct val="150000"/>
                        </a:lnSpc>
                        <a:spcAft>
                          <a:spcPts val="600"/>
                        </a:spcAft>
                      </a:pPr>
                      <a:r>
                        <a:rPr lang="cs-CZ" sz="1800" dirty="0">
                          <a:latin typeface="Arial"/>
                          <a:ea typeface="Calibri"/>
                          <a:cs typeface="Times New Roman"/>
                        </a:rPr>
                        <a:t>1000+/- 50psi)</a:t>
                      </a:r>
                    </a:p>
                  </a:txBody>
                  <a:tcPr marL="68580" marR="68580" marT="0" marB="0" anchor="b"/>
                </a:tc>
              </a:tr>
              <a:tr h="662992">
                <a:tc>
                  <a:txBody>
                    <a:bodyPr/>
                    <a:lstStyle/>
                    <a:p>
                      <a:pPr algn="ctr">
                        <a:lnSpc>
                          <a:spcPct val="150000"/>
                        </a:lnSpc>
                        <a:spcAft>
                          <a:spcPts val="600"/>
                        </a:spcAft>
                      </a:pPr>
                      <a:r>
                        <a:rPr lang="cs-CZ" sz="1800">
                          <a:latin typeface="Arial"/>
                          <a:ea typeface="Calibri"/>
                          <a:cs typeface="Times New Roman"/>
                        </a:rPr>
                        <a:t>Napájení</a:t>
                      </a:r>
                    </a:p>
                  </a:txBody>
                  <a:tcPr marL="68580" marR="68580" marT="0" marB="0" anchor="b"/>
                </a:tc>
                <a:tc>
                  <a:txBody>
                    <a:bodyPr/>
                    <a:lstStyle/>
                    <a:p>
                      <a:pPr algn="ctr">
                        <a:lnSpc>
                          <a:spcPct val="150000"/>
                        </a:lnSpc>
                        <a:spcAft>
                          <a:spcPts val="600"/>
                        </a:spcAft>
                      </a:pPr>
                      <a:r>
                        <a:rPr lang="cs-CZ" sz="1800" dirty="0">
                          <a:latin typeface="Arial"/>
                          <a:ea typeface="Calibri"/>
                          <a:cs typeface="Times New Roman"/>
                        </a:rPr>
                        <a:t>28 V DC</a:t>
                      </a:r>
                    </a:p>
                  </a:txBody>
                  <a:tcPr marL="68580" marR="68580" marT="0" marB="0" anchor="b"/>
                </a:tc>
              </a:tr>
            </a:tbl>
          </a:graphicData>
        </a:graphic>
      </p:graphicFrame>
      <p:sp>
        <p:nvSpPr>
          <p:cNvPr id="5" name="Tlačítko akce: Domů 4">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Indikační systém</a:t>
            </a:r>
            <a:endParaRPr lang="cs-CZ" dirty="0"/>
          </a:p>
        </p:txBody>
      </p:sp>
      <p:sp>
        <p:nvSpPr>
          <p:cNvPr id="3" name="Zástupný symbol pro obsah 2"/>
          <p:cNvSpPr>
            <a:spLocks noGrp="1"/>
          </p:cNvSpPr>
          <p:nvPr>
            <p:ph idx="1"/>
          </p:nvPr>
        </p:nvSpPr>
        <p:spPr/>
        <p:txBody>
          <a:bodyPr>
            <a:normAutofit lnSpcReduction="10000"/>
          </a:bodyPr>
          <a:lstStyle/>
          <a:p>
            <a:r>
              <a:rPr lang="cs-CZ" dirty="0" smtClean="0"/>
              <a:t>Každý systém má svůj tlakový spínač a je monitorován tlak v obou systémech.</a:t>
            </a:r>
          </a:p>
          <a:p>
            <a:r>
              <a:rPr lang="cs-CZ" dirty="0" smtClean="0"/>
              <a:t>Energie je dodávána přes sběrnici PP 10E respektive PP 20E a obvod je chráněn jističi.</a:t>
            </a:r>
          </a:p>
          <a:p>
            <a:endParaRPr lang="cs-CZ" dirty="0" smtClean="0"/>
          </a:p>
          <a:p>
            <a:r>
              <a:rPr lang="cs-CZ" dirty="0" smtClean="0"/>
              <a:t>Při zvýšení tlaku v systému na:</a:t>
            </a:r>
          </a:p>
          <a:p>
            <a:pPr>
              <a:buFont typeface="Wingdings" pitchFamily="2" charset="2"/>
              <a:buChar char="Ø"/>
            </a:pPr>
            <a:r>
              <a:rPr lang="cs-CZ" dirty="0" smtClean="0"/>
              <a:t>8 300kPa (83 bar, 1 200 psi) tlakový spínač uzavře příslušné relé a bude pod napětím.</a:t>
            </a:r>
          </a:p>
          <a:p>
            <a:pPr>
              <a:buFont typeface="Wingdings" pitchFamily="2" charset="2"/>
              <a:buChar char="Ø"/>
            </a:pPr>
            <a:endParaRPr lang="cs-CZ" dirty="0" smtClean="0"/>
          </a:p>
          <a:p>
            <a:r>
              <a:rPr lang="cs-CZ" dirty="0" smtClean="0"/>
              <a:t>Zde není varovné hlášení.</a:t>
            </a:r>
          </a:p>
          <a:p>
            <a:pPr>
              <a:buNone/>
            </a:pPr>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Indikační systém</a:t>
            </a:r>
            <a:endParaRPr lang="cs-CZ" dirty="0"/>
          </a:p>
        </p:txBody>
      </p:sp>
      <p:sp>
        <p:nvSpPr>
          <p:cNvPr id="3" name="Zástupný symbol pro obsah 2"/>
          <p:cNvSpPr>
            <a:spLocks noGrp="1"/>
          </p:cNvSpPr>
          <p:nvPr>
            <p:ph idx="1"/>
          </p:nvPr>
        </p:nvSpPr>
        <p:spPr/>
        <p:txBody>
          <a:bodyPr>
            <a:normAutofit/>
          </a:bodyPr>
          <a:lstStyle/>
          <a:p>
            <a:endParaRPr lang="cs-CZ" dirty="0" smtClean="0"/>
          </a:p>
          <a:p>
            <a:r>
              <a:rPr lang="cs-CZ" dirty="0" smtClean="0"/>
              <a:t>Když tlak opět poklesne pod:</a:t>
            </a:r>
          </a:p>
          <a:p>
            <a:pPr>
              <a:buFont typeface="Wingdings" pitchFamily="2" charset="2"/>
              <a:buChar char="Ø"/>
            </a:pPr>
            <a:r>
              <a:rPr lang="cs-CZ" dirty="0" smtClean="0"/>
              <a:t>6 900kPa (69 bar, 1 000 psi) otevřou se tlakové spínače a energie k relé není dodávána.</a:t>
            </a:r>
          </a:p>
          <a:p>
            <a:pPr>
              <a:buFont typeface="Wingdings" pitchFamily="2" charset="2"/>
              <a:buChar char="Ø"/>
            </a:pPr>
            <a:endParaRPr lang="cs-CZ" dirty="0" smtClean="0"/>
          </a:p>
          <a:p>
            <a:r>
              <a:rPr lang="cs-CZ" dirty="0" smtClean="0"/>
              <a:t>Varování indikuje na displeji hlášení</a:t>
            </a:r>
          </a:p>
          <a:p>
            <a:pPr>
              <a:buFont typeface="Wingdings" pitchFamily="2" charset="2"/>
              <a:buChar char="Ø"/>
            </a:pPr>
            <a:r>
              <a:rPr lang="cs-CZ" dirty="0" smtClean="0"/>
              <a:t>HYD PRESS příslušného systému, pro systém 1 nebo systém 2.</a:t>
            </a:r>
          </a:p>
          <a:p>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Testovací systém</a:t>
            </a:r>
            <a:endParaRPr lang="cs-CZ" dirty="0"/>
          </a:p>
        </p:txBody>
      </p:sp>
      <p:sp>
        <p:nvSpPr>
          <p:cNvPr id="3" name="Zástupný symbol pro obsah 2"/>
          <p:cNvSpPr>
            <a:spLocks noGrp="1"/>
          </p:cNvSpPr>
          <p:nvPr>
            <p:ph idx="1"/>
          </p:nvPr>
        </p:nvSpPr>
        <p:spPr/>
        <p:txBody>
          <a:bodyPr>
            <a:normAutofit/>
          </a:bodyPr>
          <a:lstStyle/>
          <a:p>
            <a:endParaRPr lang="cs-CZ" dirty="0" smtClean="0"/>
          </a:p>
          <a:p>
            <a:r>
              <a:rPr lang="cs-CZ" dirty="0" smtClean="0"/>
              <a:t>Testovací spínač má tři pozice:</a:t>
            </a:r>
          </a:p>
          <a:p>
            <a:pPr>
              <a:buFont typeface="Wingdings" pitchFamily="2" charset="2"/>
              <a:buChar char="Ø"/>
            </a:pPr>
            <a:r>
              <a:rPr lang="cs-CZ" dirty="0" smtClean="0"/>
              <a:t>NORM (střední pozice, při klasické funkci systému)</a:t>
            </a:r>
          </a:p>
          <a:p>
            <a:pPr>
              <a:buFont typeface="Wingdings" pitchFamily="2" charset="2"/>
              <a:buChar char="Ø"/>
            </a:pPr>
            <a:r>
              <a:rPr lang="cs-CZ" dirty="0" smtClean="0"/>
              <a:t>SYS 1</a:t>
            </a:r>
          </a:p>
          <a:p>
            <a:pPr>
              <a:buFont typeface="Wingdings" pitchFamily="2" charset="2"/>
              <a:buChar char="Ø"/>
            </a:pPr>
            <a:r>
              <a:rPr lang="cs-CZ" dirty="0" smtClean="0"/>
              <a:t>SYS 2</a:t>
            </a:r>
          </a:p>
          <a:p>
            <a:pPr>
              <a:buFont typeface="Wingdings" pitchFamily="2" charset="2"/>
              <a:buChar char="Ø"/>
            </a:pPr>
            <a:endParaRPr lang="cs-CZ" dirty="0" smtClean="0"/>
          </a:p>
          <a:p>
            <a:r>
              <a:rPr lang="cs-CZ" dirty="0" smtClean="0"/>
              <a:t>Pozice SYS 1 a SYS 2 jsou jištěny jistící pružinou a používány pouze při testování systému.</a:t>
            </a:r>
          </a:p>
          <a:p>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Schéma indikačního a testovacího systému</a:t>
            </a:r>
            <a:endParaRPr lang="cs-CZ" dirty="0"/>
          </a:p>
        </p:txBody>
      </p:sp>
      <p:sp>
        <p:nvSpPr>
          <p:cNvPr id="3" name="Zástupný symbol pro obsah 2"/>
          <p:cNvSpPr>
            <a:spLocks noGrp="1"/>
          </p:cNvSpPr>
          <p:nvPr>
            <p:ph idx="1"/>
          </p:nvPr>
        </p:nvSpPr>
        <p:spPr/>
        <p:txBody>
          <a:bodyPr>
            <a:normAutofit/>
          </a:bodyPr>
          <a:lstStyle/>
          <a:p>
            <a:pPr algn="just">
              <a:buNone/>
            </a:pPr>
            <a:endParaRPr lang="cs-CZ" sz="1400" i="1" dirty="0" smtClean="0"/>
          </a:p>
          <a:p>
            <a:pPr algn="just">
              <a:buNone/>
            </a:pPr>
            <a:endParaRPr lang="cs-CZ" sz="1400" i="1" dirty="0" smtClean="0"/>
          </a:p>
          <a:p>
            <a:pPr algn="just">
              <a:buNone/>
            </a:pPr>
            <a:endParaRPr lang="cs-CZ" sz="1400" i="1" dirty="0" smtClean="0"/>
          </a:p>
          <a:p>
            <a:pPr algn="just">
              <a:buNone/>
            </a:pPr>
            <a:endParaRPr lang="cs-CZ" sz="1400" i="1" dirty="0" smtClean="0"/>
          </a:p>
          <a:p>
            <a:pPr algn="just">
              <a:buNone/>
            </a:pPr>
            <a:endParaRPr lang="cs-CZ" sz="1400" i="1" dirty="0" smtClean="0"/>
          </a:p>
          <a:p>
            <a:pPr algn="just">
              <a:buNone/>
            </a:pPr>
            <a:endParaRPr lang="cs-CZ" sz="1400" i="1" dirty="0" smtClean="0"/>
          </a:p>
          <a:p>
            <a:pPr algn="just">
              <a:buNone/>
            </a:pPr>
            <a:endParaRPr lang="cs-CZ" sz="1400" i="1" dirty="0" smtClean="0"/>
          </a:p>
          <a:p>
            <a:pPr algn="just">
              <a:buNone/>
            </a:pPr>
            <a:endParaRPr lang="cs-CZ" sz="1400" i="1" dirty="0" smtClean="0"/>
          </a:p>
          <a:p>
            <a:pPr algn="just">
              <a:buNone/>
            </a:pPr>
            <a:endParaRPr lang="cs-CZ" sz="1400" i="1" dirty="0" smtClean="0"/>
          </a:p>
          <a:p>
            <a:pPr algn="just">
              <a:buNone/>
            </a:pPr>
            <a:endParaRPr lang="cs-CZ" sz="1400" i="1" dirty="0" smtClean="0"/>
          </a:p>
          <a:p>
            <a:pPr algn="just">
              <a:buNone/>
            </a:pPr>
            <a:endParaRPr lang="cs-CZ" sz="1400" i="1" dirty="0" smtClean="0"/>
          </a:p>
          <a:p>
            <a:pPr algn="just">
              <a:buNone/>
            </a:pPr>
            <a:endParaRPr lang="cs-CZ" sz="1400" i="1" dirty="0" smtClean="0"/>
          </a:p>
          <a:p>
            <a:pPr algn="just">
              <a:buNone/>
            </a:pPr>
            <a:endParaRPr lang="cs-CZ" sz="1400" i="1" dirty="0" smtClean="0"/>
          </a:p>
          <a:p>
            <a:pPr algn="just">
              <a:buNone/>
            </a:pPr>
            <a:endParaRPr lang="cs-CZ" sz="1400" i="1" dirty="0" smtClean="0"/>
          </a:p>
          <a:p>
            <a:pPr algn="just">
              <a:buNone/>
            </a:pPr>
            <a:endParaRPr lang="cs-CZ" sz="1400" i="1" dirty="0" smtClean="0"/>
          </a:p>
          <a:p>
            <a:pPr algn="just">
              <a:buNone/>
            </a:pPr>
            <a:r>
              <a:rPr lang="cs-CZ" sz="1400" i="1" dirty="0" smtClean="0"/>
              <a:t>	jistič (1), sběrnice (2), testovací spínač (3), relé (4,11), tlakový spínač (5,10), elektromagnetický ventil (6,9), display pro systém 2 (7), display pro systém 1 (8)</a:t>
            </a:r>
            <a:endParaRPr lang="cs-CZ" sz="1400" dirty="0"/>
          </a:p>
        </p:txBody>
      </p:sp>
      <p:pic>
        <p:nvPicPr>
          <p:cNvPr id="5" name="Obrázek 4" descr="indi schéma.jpg"/>
          <p:cNvPicPr>
            <a:picLocks noChangeAspect="1"/>
          </p:cNvPicPr>
          <p:nvPr/>
        </p:nvPicPr>
        <p:blipFill>
          <a:blip r:embed="rId3" cstate="print"/>
          <a:stretch>
            <a:fillRect/>
          </a:stretch>
        </p:blipFill>
        <p:spPr>
          <a:xfrm>
            <a:off x="2987824" y="1844824"/>
            <a:ext cx="3168352" cy="3779570"/>
          </a:xfrm>
          <a:prstGeom prst="rect">
            <a:avLst/>
          </a:prstGeom>
        </p:spPr>
      </p:pic>
      <p:sp>
        <p:nvSpPr>
          <p:cNvPr id="6" name="Tlačítko akce: Domů 5">
            <a:hlinkClick r:id="rId4"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Umístění indikačního a testovacího systému</a:t>
            </a:r>
            <a:endParaRPr lang="cs-CZ" dirty="0"/>
          </a:p>
        </p:txBody>
      </p:sp>
      <p:sp>
        <p:nvSpPr>
          <p:cNvPr id="3" name="Zástupný symbol pro obsah 2"/>
          <p:cNvSpPr>
            <a:spLocks noGrp="1"/>
          </p:cNvSpPr>
          <p:nvPr>
            <p:ph idx="1"/>
          </p:nvPr>
        </p:nvSpPr>
        <p:spPr/>
        <p:txBody>
          <a:bodyPr>
            <a:normAutofit lnSpcReduction="10000"/>
          </a:bodyPr>
          <a:lstStyle/>
          <a:p>
            <a:r>
              <a:rPr lang="cs-CZ" dirty="0" smtClean="0"/>
              <a:t>Komponenty indikačního a testovacího systému jsou umístěny na obou systémech dodávky tlaku, nacházejí se:</a:t>
            </a:r>
          </a:p>
          <a:p>
            <a:pPr>
              <a:buFont typeface="Wingdings" pitchFamily="2" charset="2"/>
              <a:buChar char="Ø"/>
            </a:pPr>
            <a:r>
              <a:rPr lang="cs-CZ" dirty="0" smtClean="0"/>
              <a:t>na přední straně hlavní převodovky </a:t>
            </a:r>
          </a:p>
          <a:p>
            <a:pPr>
              <a:buFont typeface="Wingdings" pitchFamily="2" charset="2"/>
              <a:buChar char="Ø"/>
            </a:pPr>
            <a:r>
              <a:rPr lang="cs-CZ" dirty="0" smtClean="0"/>
              <a:t>v kokpitu</a:t>
            </a:r>
          </a:p>
          <a:p>
            <a:pPr>
              <a:buNone/>
            </a:pPr>
            <a:endParaRPr lang="cs-CZ" dirty="0" smtClean="0"/>
          </a:p>
          <a:p>
            <a:r>
              <a:rPr lang="cs-CZ" b="1" dirty="0" smtClean="0"/>
              <a:t>Tlakový spínač</a:t>
            </a:r>
            <a:endParaRPr lang="cs-CZ" dirty="0" smtClean="0"/>
          </a:p>
          <a:p>
            <a:pPr>
              <a:buNone/>
            </a:pPr>
            <a:r>
              <a:rPr lang="cs-CZ" dirty="0" smtClean="0"/>
              <a:t>	Tlakový spínač je umístěn na bloku ventilů, který je připojený na přední straně </a:t>
            </a:r>
            <a:r>
              <a:rPr lang="cs-CZ" dirty="0" smtClean="0"/>
              <a:t>nádrže.</a:t>
            </a:r>
          </a:p>
          <a:p>
            <a:pPr>
              <a:buFont typeface="Wingdings" pitchFamily="2" charset="2"/>
              <a:buChar char="Ø"/>
            </a:pPr>
            <a:r>
              <a:rPr lang="cs-CZ" dirty="0" smtClean="0"/>
              <a:t>Oba </a:t>
            </a:r>
            <a:r>
              <a:rPr lang="cs-CZ" dirty="0" smtClean="0"/>
              <a:t>systémy mají tlakový spínač.</a:t>
            </a:r>
          </a:p>
          <a:p>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Umístění indikačního a testovacího systému</a:t>
            </a:r>
            <a:endParaRPr lang="cs-CZ" dirty="0"/>
          </a:p>
        </p:txBody>
      </p:sp>
      <p:sp>
        <p:nvSpPr>
          <p:cNvPr id="3" name="Zástupný symbol pro obsah 2"/>
          <p:cNvSpPr>
            <a:spLocks noGrp="1"/>
          </p:cNvSpPr>
          <p:nvPr>
            <p:ph idx="1"/>
          </p:nvPr>
        </p:nvSpPr>
        <p:spPr/>
        <p:txBody>
          <a:bodyPr>
            <a:normAutofit fontScale="92500"/>
          </a:bodyPr>
          <a:lstStyle/>
          <a:p>
            <a:r>
              <a:rPr lang="cs-CZ" b="1" dirty="0" smtClean="0"/>
              <a:t>Elektromagnetický ventil</a:t>
            </a:r>
            <a:endParaRPr lang="cs-CZ" dirty="0" smtClean="0"/>
          </a:p>
          <a:p>
            <a:pPr>
              <a:buNone/>
            </a:pPr>
            <a:r>
              <a:rPr lang="cs-CZ" dirty="0" smtClean="0"/>
              <a:t>	Elektromagnetický ventil je umístěn na horní straně bloku ventilů. Oba systémy mají elektromagnetický ventil.</a:t>
            </a:r>
          </a:p>
          <a:p>
            <a:pPr>
              <a:buNone/>
            </a:pPr>
            <a:endParaRPr lang="cs-CZ" dirty="0" smtClean="0"/>
          </a:p>
          <a:p>
            <a:r>
              <a:rPr lang="cs-CZ" b="1" dirty="0" smtClean="0"/>
              <a:t>Uzavírací ventil</a:t>
            </a:r>
            <a:endParaRPr lang="cs-CZ" dirty="0" smtClean="0"/>
          </a:p>
          <a:p>
            <a:pPr>
              <a:buNone/>
            </a:pPr>
            <a:r>
              <a:rPr lang="cs-CZ" dirty="0" smtClean="0"/>
              <a:t>	Uzavírací ventil je součástí bloku ventilů.</a:t>
            </a:r>
          </a:p>
          <a:p>
            <a:pPr>
              <a:buNone/>
            </a:pPr>
            <a:endParaRPr lang="cs-CZ" dirty="0" smtClean="0"/>
          </a:p>
          <a:p>
            <a:r>
              <a:rPr lang="cs-CZ" b="1" dirty="0" smtClean="0"/>
              <a:t>Displeje systému</a:t>
            </a:r>
            <a:endParaRPr lang="cs-CZ" dirty="0" smtClean="0"/>
          </a:p>
          <a:p>
            <a:pPr>
              <a:buNone/>
            </a:pPr>
            <a:r>
              <a:rPr lang="cs-CZ" dirty="0" smtClean="0"/>
              <a:t>	Displeje systému jsou umístěny ve středu palubní desky na přístrojové desce.</a:t>
            </a:r>
          </a:p>
          <a:p>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Umístění indikačního a testovacího systému</a:t>
            </a:r>
            <a:endParaRPr lang="cs-CZ" dirty="0"/>
          </a:p>
        </p:txBody>
      </p:sp>
      <p:sp>
        <p:nvSpPr>
          <p:cNvPr id="3" name="Zástupný symbol pro obsah 2"/>
          <p:cNvSpPr>
            <a:spLocks noGrp="1"/>
          </p:cNvSpPr>
          <p:nvPr>
            <p:ph idx="1"/>
          </p:nvPr>
        </p:nvSpPr>
        <p:spPr/>
        <p:txBody>
          <a:bodyPr>
            <a:normAutofit/>
          </a:bodyPr>
          <a:lstStyle/>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r>
              <a:rPr lang="cs-CZ" sz="1400" dirty="0" smtClean="0"/>
              <a:t>	elektromagnetický ventil (1), blok ventilů (2), nádrž hydraulické kapaliny (3), tlakový spínač (4), display (5)</a:t>
            </a:r>
            <a:endParaRPr lang="cs-CZ" sz="1400" dirty="0"/>
          </a:p>
        </p:txBody>
      </p:sp>
      <p:pic>
        <p:nvPicPr>
          <p:cNvPr id="4" name="Obrázek 3" descr="Locations - indicating and testing system 1.jpg"/>
          <p:cNvPicPr>
            <a:picLocks noChangeAspect="1"/>
          </p:cNvPicPr>
          <p:nvPr/>
        </p:nvPicPr>
        <p:blipFill>
          <a:blip r:embed="rId3" cstate="print"/>
          <a:stretch>
            <a:fillRect/>
          </a:stretch>
        </p:blipFill>
        <p:spPr>
          <a:xfrm>
            <a:off x="2555776" y="1124744"/>
            <a:ext cx="4003837" cy="4676180"/>
          </a:xfrm>
          <a:prstGeom prst="rect">
            <a:avLst/>
          </a:prstGeom>
        </p:spPr>
      </p:pic>
      <p:sp>
        <p:nvSpPr>
          <p:cNvPr id="5" name="Tlačítko akce: Domů 4">
            <a:hlinkClick r:id="rId4"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Umístění indikačního a testovacího</a:t>
            </a:r>
            <a:endParaRPr lang="cs-CZ" dirty="0"/>
          </a:p>
        </p:txBody>
      </p:sp>
      <p:sp>
        <p:nvSpPr>
          <p:cNvPr id="3" name="Zástupný symbol pro obsah 2"/>
          <p:cNvSpPr>
            <a:spLocks noGrp="1"/>
          </p:cNvSpPr>
          <p:nvPr>
            <p:ph idx="1"/>
          </p:nvPr>
        </p:nvSpPr>
        <p:spPr/>
        <p:txBody>
          <a:bodyPr>
            <a:normAutofit fontScale="85000" lnSpcReduction="20000"/>
          </a:bodyPr>
          <a:lstStyle/>
          <a:p>
            <a:r>
              <a:rPr lang="cs-CZ" b="1" dirty="0" smtClean="0"/>
              <a:t>Testovací spínač</a:t>
            </a:r>
            <a:endParaRPr lang="cs-CZ" dirty="0" smtClean="0"/>
          </a:p>
          <a:p>
            <a:pPr>
              <a:buNone/>
            </a:pPr>
            <a:r>
              <a:rPr lang="cs-CZ" dirty="0" smtClean="0"/>
              <a:t>	Testovací spínač HYD TEST je umístěn na stropním panelu v kokpitu.</a:t>
            </a:r>
          </a:p>
          <a:p>
            <a:pPr>
              <a:buNone/>
            </a:pPr>
            <a:endParaRPr lang="cs-CZ" dirty="0" smtClean="0"/>
          </a:p>
          <a:p>
            <a:r>
              <a:rPr lang="cs-CZ" b="1" dirty="0" smtClean="0"/>
              <a:t>Jistič</a:t>
            </a:r>
            <a:endParaRPr lang="cs-CZ" dirty="0" smtClean="0"/>
          </a:p>
          <a:p>
            <a:pPr>
              <a:buNone/>
            </a:pPr>
            <a:r>
              <a:rPr lang="cs-CZ" dirty="0" smtClean="0"/>
              <a:t>	Jističe HYD-P SYS 1 pro systém 1 a jističe HYD-P SYS 2 pro systém 2 jsou umístěny na stropním panelu.</a:t>
            </a:r>
          </a:p>
          <a:p>
            <a:pPr>
              <a:buNone/>
            </a:pPr>
            <a:endParaRPr lang="cs-CZ" dirty="0" smtClean="0"/>
          </a:p>
          <a:p>
            <a:r>
              <a:rPr lang="cs-CZ" b="1" dirty="0" smtClean="0"/>
              <a:t>Relé</a:t>
            </a:r>
            <a:endParaRPr lang="cs-CZ" dirty="0" smtClean="0"/>
          </a:p>
          <a:p>
            <a:pPr>
              <a:buFont typeface="Wingdings" pitchFamily="2" charset="2"/>
              <a:buChar char="Ø"/>
            </a:pPr>
            <a:r>
              <a:rPr lang="cs-CZ" dirty="0" smtClean="0"/>
              <a:t>P</a:t>
            </a:r>
            <a:r>
              <a:rPr lang="cs-CZ" dirty="0" smtClean="0"/>
              <a:t>ro </a:t>
            </a:r>
            <a:r>
              <a:rPr lang="cs-CZ" dirty="0" smtClean="0"/>
              <a:t>systém 1 je umístěno vzadu na horní levé části stropního </a:t>
            </a:r>
            <a:r>
              <a:rPr lang="cs-CZ" dirty="0" smtClean="0"/>
              <a:t>panelu.</a:t>
            </a:r>
          </a:p>
          <a:p>
            <a:pPr>
              <a:buFont typeface="Wingdings" pitchFamily="2" charset="2"/>
              <a:buChar char="Ø"/>
            </a:pPr>
            <a:r>
              <a:rPr lang="cs-CZ" dirty="0" smtClean="0"/>
              <a:t>P</a:t>
            </a:r>
            <a:r>
              <a:rPr lang="cs-CZ" dirty="0" smtClean="0"/>
              <a:t>ro </a:t>
            </a:r>
            <a:r>
              <a:rPr lang="cs-CZ" dirty="0" smtClean="0"/>
              <a:t>systém 2 je umístěno vzadu na horní pravé časti stropního panelu.</a:t>
            </a:r>
          </a:p>
          <a:p>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Umístění indikačního a testovacího</a:t>
            </a:r>
            <a:endParaRPr lang="cs-CZ" dirty="0"/>
          </a:p>
        </p:txBody>
      </p:sp>
      <p:sp>
        <p:nvSpPr>
          <p:cNvPr id="3" name="Zástupný symbol pro obsah 2"/>
          <p:cNvSpPr>
            <a:spLocks noGrp="1"/>
          </p:cNvSpPr>
          <p:nvPr>
            <p:ph idx="1"/>
          </p:nvPr>
        </p:nvSpPr>
        <p:spPr/>
        <p:txBody>
          <a:bodyPr>
            <a:normAutofit/>
          </a:bodyPr>
          <a:lstStyle/>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r>
              <a:rPr lang="cs-CZ" sz="1400" dirty="0" smtClean="0"/>
              <a:t>	relé systému 1 (1), stropní panel (2), jistič pro systém 2 (3), testovací spínač (4), jistič pro systém 1 (5), relé systému 2 (6)</a:t>
            </a:r>
            <a:endParaRPr lang="cs-CZ" sz="1400" dirty="0"/>
          </a:p>
        </p:txBody>
      </p:sp>
      <p:pic>
        <p:nvPicPr>
          <p:cNvPr id="4" name="Obrázek 3" descr="Locations - indicating and testing system 2.jpg"/>
          <p:cNvPicPr>
            <a:picLocks noChangeAspect="1"/>
          </p:cNvPicPr>
          <p:nvPr/>
        </p:nvPicPr>
        <p:blipFill>
          <a:blip r:embed="rId3" cstate="print"/>
          <a:stretch>
            <a:fillRect/>
          </a:stretch>
        </p:blipFill>
        <p:spPr>
          <a:xfrm>
            <a:off x="2915816" y="1844824"/>
            <a:ext cx="2880320" cy="3930094"/>
          </a:xfrm>
          <a:prstGeom prst="rect">
            <a:avLst/>
          </a:prstGeom>
        </p:spPr>
      </p:pic>
      <p:sp>
        <p:nvSpPr>
          <p:cNvPr id="5" name="Tlačítko akce: Domů 4">
            <a:hlinkClick r:id="rId4"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Pohon hlavního rotoru</a:t>
            </a:r>
            <a:endParaRPr lang="cs-CZ" dirty="0"/>
          </a:p>
        </p:txBody>
      </p:sp>
      <p:sp>
        <p:nvSpPr>
          <p:cNvPr id="3" name="Zástupný symbol pro obsah 2"/>
          <p:cNvSpPr>
            <a:spLocks noGrp="1"/>
          </p:cNvSpPr>
          <p:nvPr>
            <p:ph idx="1"/>
          </p:nvPr>
        </p:nvSpPr>
        <p:spPr/>
        <p:txBody>
          <a:bodyPr>
            <a:normAutofit/>
          </a:bodyPr>
          <a:lstStyle/>
          <a:p>
            <a:endParaRPr lang="cs-CZ" dirty="0" smtClean="0"/>
          </a:p>
          <a:p>
            <a:r>
              <a:rPr lang="cs-CZ" dirty="0" smtClean="0"/>
              <a:t>Činnost pohonu hlavního rotoru kombinuje jednotlivé funkční </a:t>
            </a:r>
            <a:r>
              <a:rPr lang="cs-CZ" dirty="0" smtClean="0"/>
              <a:t>činnosti:</a:t>
            </a:r>
          </a:p>
          <a:p>
            <a:pPr>
              <a:buFont typeface="Wingdings" pitchFamily="2" charset="2"/>
              <a:buChar char="Ø"/>
            </a:pPr>
            <a:r>
              <a:rPr lang="cs-CZ" dirty="0" smtClean="0"/>
              <a:t>Nezávislých </a:t>
            </a:r>
            <a:r>
              <a:rPr lang="cs-CZ" dirty="0" smtClean="0"/>
              <a:t>mechanicko-hydraulických pohonů MHA.</a:t>
            </a:r>
          </a:p>
          <a:p>
            <a:endParaRPr lang="cs-CZ" dirty="0" smtClean="0"/>
          </a:p>
          <a:p>
            <a:r>
              <a:rPr lang="cs-CZ" dirty="0" smtClean="0"/>
              <a:t>MHA sestává ze dvou nezávislých systémů s totožnými funkcemi.</a:t>
            </a:r>
          </a:p>
          <a:p>
            <a:pPr>
              <a:buNone/>
            </a:pPr>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Pohon hlavního rotoru</a:t>
            </a:r>
            <a:endParaRPr lang="cs-CZ" dirty="0"/>
          </a:p>
        </p:txBody>
      </p:sp>
      <p:sp>
        <p:nvSpPr>
          <p:cNvPr id="3" name="Zástupný symbol pro obsah 2"/>
          <p:cNvSpPr>
            <a:spLocks noGrp="1"/>
          </p:cNvSpPr>
          <p:nvPr>
            <p:ph idx="1"/>
          </p:nvPr>
        </p:nvSpPr>
        <p:spPr/>
        <p:txBody>
          <a:bodyPr>
            <a:normAutofit/>
          </a:bodyPr>
          <a:lstStyle/>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r>
              <a:rPr lang="cs-CZ" sz="1400" i="1" dirty="0" smtClean="0"/>
              <a:t>	řídící větev (1), pružinový rozvaděč (2), šoupátko (3), </a:t>
            </a:r>
            <a:r>
              <a:rPr lang="cs-CZ" sz="1400" i="1" dirty="0" err="1" smtClean="0"/>
              <a:t>servoventil</a:t>
            </a:r>
            <a:r>
              <a:rPr lang="cs-CZ" sz="1400" i="1" dirty="0" smtClean="0"/>
              <a:t> (4), ovládací páka (5), zpětný ventil (6), filtr (7), škrticí klapka (8), uzavírací ventil (9), obtokový ventil (10), posilovač (11), pracovní píst (12), táhlo (13), pístnice (14), tlakový vstup systému 1 (P1), tlakový výstup systému 1 (R1), tlakový vstup systému 2 (P2), tlakový výstup systému 2 (R2), měření tlaku v systému (C1M, C2M)</a:t>
            </a:r>
            <a:endParaRPr lang="cs-CZ" sz="1400" dirty="0"/>
          </a:p>
        </p:txBody>
      </p:sp>
      <p:pic>
        <p:nvPicPr>
          <p:cNvPr id="4" name="Obrázek 3" descr="actuator MHA.jpg"/>
          <p:cNvPicPr>
            <a:picLocks noChangeAspect="1"/>
          </p:cNvPicPr>
          <p:nvPr/>
        </p:nvPicPr>
        <p:blipFill>
          <a:blip r:embed="rId3" cstate="print"/>
          <a:stretch>
            <a:fillRect/>
          </a:stretch>
        </p:blipFill>
        <p:spPr>
          <a:xfrm>
            <a:off x="2627784" y="1772816"/>
            <a:ext cx="3816424" cy="3444090"/>
          </a:xfrm>
          <a:prstGeom prst="rect">
            <a:avLst/>
          </a:prstGeom>
        </p:spPr>
      </p:pic>
      <p:sp>
        <p:nvSpPr>
          <p:cNvPr id="5" name="Tlačítko akce: Domů 4">
            <a:hlinkClick r:id="rId4"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Pohon hlavního rotoru</a:t>
            </a:r>
            <a:endParaRPr lang="cs-CZ" dirty="0"/>
          </a:p>
        </p:txBody>
      </p:sp>
      <p:sp>
        <p:nvSpPr>
          <p:cNvPr id="3" name="Zástupný symbol pro obsah 2"/>
          <p:cNvSpPr>
            <a:spLocks noGrp="1"/>
          </p:cNvSpPr>
          <p:nvPr>
            <p:ph idx="1"/>
          </p:nvPr>
        </p:nvSpPr>
        <p:spPr/>
        <p:txBody>
          <a:bodyPr>
            <a:normAutofit/>
          </a:bodyPr>
          <a:lstStyle/>
          <a:p>
            <a:r>
              <a:rPr lang="cs-CZ" dirty="0" smtClean="0"/>
              <a:t>Pokud v systému poklesne tlak, uzavře se uzavírací ventil a současně se aktivuje obtokový ventil.</a:t>
            </a:r>
          </a:p>
          <a:p>
            <a:endParaRPr lang="cs-CZ" dirty="0" smtClean="0"/>
          </a:p>
          <a:p>
            <a:r>
              <a:rPr lang="cs-CZ" dirty="0" smtClean="0"/>
              <a:t>V důsledku toho se propojí obě pístní komory pracovního válce.</a:t>
            </a:r>
          </a:p>
          <a:p>
            <a:endParaRPr lang="cs-CZ" dirty="0" smtClean="0"/>
          </a:p>
          <a:p>
            <a:r>
              <a:rPr lang="cs-CZ" dirty="0" smtClean="0"/>
              <a:t>Tímto způsobem může pracovní píst druhého funkčního systému pohybovat pístem nefunkčního systému.</a:t>
            </a:r>
          </a:p>
          <a:p>
            <a:pPr>
              <a:buNone/>
            </a:pPr>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Pohon hlavního rotoru</a:t>
            </a:r>
            <a:endParaRPr lang="cs-CZ" dirty="0"/>
          </a:p>
        </p:txBody>
      </p:sp>
      <p:sp>
        <p:nvSpPr>
          <p:cNvPr id="3" name="Zástupný symbol pro obsah 2"/>
          <p:cNvSpPr>
            <a:spLocks noGrp="1"/>
          </p:cNvSpPr>
          <p:nvPr>
            <p:ph idx="1"/>
          </p:nvPr>
        </p:nvSpPr>
        <p:spPr/>
        <p:txBody>
          <a:bodyPr>
            <a:normAutofit fontScale="92500"/>
          </a:bodyPr>
          <a:lstStyle/>
          <a:p>
            <a:r>
              <a:rPr lang="cs-CZ" dirty="0" smtClean="0"/>
              <a:t>Pružinový rozvaděč je součástí ovládacích částí </a:t>
            </a:r>
            <a:r>
              <a:rPr lang="cs-CZ" dirty="0" err="1" smtClean="0"/>
              <a:t>servoventilu</a:t>
            </a:r>
            <a:r>
              <a:rPr lang="cs-CZ" dirty="0" smtClean="0"/>
              <a:t>.</a:t>
            </a:r>
          </a:p>
          <a:p>
            <a:endParaRPr lang="cs-CZ" dirty="0" smtClean="0"/>
          </a:p>
          <a:p>
            <a:r>
              <a:rPr lang="cs-CZ" dirty="0" smtClean="0"/>
              <a:t>Pokud se tato ovládací část zablokuje, rozvaděč se posune proti síle pružiny.</a:t>
            </a:r>
          </a:p>
          <a:p>
            <a:endParaRPr lang="cs-CZ" dirty="0" smtClean="0"/>
          </a:p>
          <a:p>
            <a:r>
              <a:rPr lang="cs-CZ" dirty="0" smtClean="0"/>
              <a:t>Tím se ovládací větev přímo propojí se zpětnou.</a:t>
            </a:r>
          </a:p>
          <a:p>
            <a:endParaRPr lang="cs-CZ" dirty="0" smtClean="0"/>
          </a:p>
          <a:p>
            <a:r>
              <a:rPr lang="cs-CZ" dirty="0" smtClean="0"/>
              <a:t>Jestliže poklesne tlak v ovládací větvi, otevře se uzavírací ventil a obtokový ventil z obou stran pracovního válce.</a:t>
            </a:r>
          </a:p>
          <a:p>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Pohon hlavního rotoru</a:t>
            </a:r>
            <a:endParaRPr lang="cs-CZ" dirty="0"/>
          </a:p>
        </p:txBody>
      </p:sp>
      <p:sp>
        <p:nvSpPr>
          <p:cNvPr id="3" name="Zástupný symbol pro obsah 2"/>
          <p:cNvSpPr>
            <a:spLocks noGrp="1"/>
          </p:cNvSpPr>
          <p:nvPr>
            <p:ph idx="1"/>
          </p:nvPr>
        </p:nvSpPr>
        <p:spPr/>
        <p:txBody>
          <a:bodyPr>
            <a:normAutofit/>
          </a:bodyPr>
          <a:lstStyle/>
          <a:p>
            <a:r>
              <a:rPr lang="cs-CZ" dirty="0" smtClean="0"/>
              <a:t>Systém je možné doplnit o  3-</a:t>
            </a:r>
            <a:r>
              <a:rPr lang="cs-CZ" dirty="0" err="1" smtClean="0"/>
              <a:t>osý</a:t>
            </a:r>
            <a:r>
              <a:rPr lang="cs-CZ" dirty="0" smtClean="0"/>
              <a:t> stabilizačním systémem:</a:t>
            </a:r>
          </a:p>
          <a:p>
            <a:pPr>
              <a:buFont typeface="Wingdings" pitchFamily="2" charset="2"/>
              <a:buChar char="Ø"/>
            </a:pPr>
            <a:r>
              <a:rPr lang="cs-CZ" dirty="0" smtClean="0"/>
              <a:t>SAS - volitelné vybavení</a:t>
            </a:r>
          </a:p>
          <a:p>
            <a:pPr>
              <a:buFont typeface="Wingdings" pitchFamily="2" charset="2"/>
              <a:buChar char="Ø"/>
            </a:pPr>
            <a:endParaRPr lang="cs-CZ" dirty="0" smtClean="0"/>
          </a:p>
          <a:p>
            <a:r>
              <a:rPr lang="cs-CZ" dirty="0" smtClean="0"/>
              <a:t>Ten kontroluje podélné a cyklické pohyby, je vedle MHA systému 1 navíc kontrolováno mechanické ovládání vstupů </a:t>
            </a:r>
            <a:r>
              <a:rPr lang="cs-CZ" dirty="0" err="1" smtClean="0"/>
              <a:t>elektro</a:t>
            </a:r>
            <a:r>
              <a:rPr lang="cs-CZ" dirty="0" smtClean="0"/>
              <a:t>-hydraulického systému EHA. </a:t>
            </a:r>
          </a:p>
          <a:p>
            <a:r>
              <a:rPr lang="cs-CZ" dirty="0" smtClean="0"/>
              <a:t>Vzhledem ke společné kontrole vstupních ovládacích pák MHA jsou kontrolní systémy EHA přenášeny i do MHA. </a:t>
            </a:r>
          </a:p>
          <a:p>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Pohon hlavního rotoru</a:t>
            </a:r>
            <a:endParaRPr lang="cs-CZ" dirty="0"/>
          </a:p>
        </p:txBody>
      </p:sp>
      <p:sp>
        <p:nvSpPr>
          <p:cNvPr id="3" name="Zástupný symbol pro obsah 2"/>
          <p:cNvSpPr>
            <a:spLocks noGrp="1"/>
          </p:cNvSpPr>
          <p:nvPr>
            <p:ph idx="1"/>
          </p:nvPr>
        </p:nvSpPr>
        <p:spPr/>
        <p:txBody>
          <a:bodyPr>
            <a:normAutofit fontScale="92500" lnSpcReduction="10000"/>
          </a:bodyPr>
          <a:lstStyle/>
          <a:p>
            <a:endParaRPr lang="cs-CZ" dirty="0" smtClean="0"/>
          </a:p>
          <a:p>
            <a:r>
              <a:rPr lang="cs-CZ" dirty="0" smtClean="0"/>
              <a:t>Hlavní funkce MHA je shodná s funkcí v základní verzi.</a:t>
            </a:r>
          </a:p>
          <a:p>
            <a:endParaRPr lang="cs-CZ" dirty="0" smtClean="0"/>
          </a:p>
          <a:p>
            <a:r>
              <a:rPr lang="cs-CZ" dirty="0" smtClean="0"/>
              <a:t>Navíc k základní verzi je ovládání </a:t>
            </a:r>
            <a:r>
              <a:rPr lang="cs-CZ" dirty="0" err="1" smtClean="0"/>
              <a:t>servoventilu</a:t>
            </a:r>
            <a:r>
              <a:rPr lang="cs-CZ" dirty="0" smtClean="0"/>
              <a:t> v systému 1 účinnější díky kontrole vstupů SAS pomocí hydraulicky ovládaného válce.</a:t>
            </a:r>
          </a:p>
          <a:p>
            <a:endParaRPr lang="cs-CZ" dirty="0" smtClean="0"/>
          </a:p>
          <a:p>
            <a:r>
              <a:rPr lang="cs-CZ" dirty="0" smtClean="0"/>
              <a:t>Pracovní tlak dodávaný systémem 1 je </a:t>
            </a:r>
            <a:r>
              <a:rPr lang="cs-CZ" dirty="0" smtClean="0"/>
              <a:t>rozveden přes tlakový vstup a elektromagnetický ventil </a:t>
            </a:r>
            <a:r>
              <a:rPr lang="cs-CZ" dirty="0" smtClean="0"/>
              <a:t>do:</a:t>
            </a:r>
          </a:p>
          <a:p>
            <a:pPr>
              <a:buFont typeface="Wingdings" pitchFamily="2" charset="2"/>
              <a:buChar char="Ø"/>
            </a:pPr>
            <a:r>
              <a:rPr lang="cs-CZ" dirty="0" smtClean="0"/>
              <a:t>ovládací větve</a:t>
            </a:r>
          </a:p>
          <a:p>
            <a:pPr>
              <a:buFont typeface="Wingdings" pitchFamily="2" charset="2"/>
              <a:buChar char="Ø"/>
            </a:pPr>
            <a:r>
              <a:rPr lang="cs-CZ" dirty="0" smtClean="0"/>
              <a:t>tlakové </a:t>
            </a:r>
            <a:r>
              <a:rPr lang="cs-CZ" dirty="0" smtClean="0"/>
              <a:t>větve </a:t>
            </a:r>
          </a:p>
          <a:p>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Pohon hlavního rotoru</a:t>
            </a:r>
            <a:endParaRPr lang="cs-CZ" dirty="0"/>
          </a:p>
        </p:txBody>
      </p:sp>
      <p:sp>
        <p:nvSpPr>
          <p:cNvPr id="3" name="Zástupný symbol pro obsah 2"/>
          <p:cNvSpPr>
            <a:spLocks noGrp="1"/>
          </p:cNvSpPr>
          <p:nvPr>
            <p:ph idx="1"/>
          </p:nvPr>
        </p:nvSpPr>
        <p:spPr/>
        <p:txBody>
          <a:bodyPr>
            <a:normAutofit lnSpcReduction="10000"/>
          </a:bodyPr>
          <a:lstStyle/>
          <a:p>
            <a:endParaRPr lang="cs-CZ" dirty="0" smtClean="0"/>
          </a:p>
          <a:p>
            <a:r>
              <a:rPr lang="cs-CZ" dirty="0" smtClean="0"/>
              <a:t>Filtr zachycuje hrubé nečistoty a škrticí klapka upravuje průtok uvnitř ovládací větvě.</a:t>
            </a:r>
          </a:p>
          <a:p>
            <a:endParaRPr lang="cs-CZ" dirty="0" smtClean="0"/>
          </a:p>
          <a:p>
            <a:r>
              <a:rPr lang="cs-CZ" dirty="0" smtClean="0"/>
              <a:t>Tlak v ovládací větvi určuje polohu obtokového ventilu.</a:t>
            </a:r>
          </a:p>
          <a:p>
            <a:endParaRPr lang="cs-CZ" dirty="0" smtClean="0"/>
          </a:p>
          <a:p>
            <a:r>
              <a:rPr lang="cs-CZ" dirty="0" smtClean="0"/>
              <a:t>Pokud je obtokový ventil </a:t>
            </a:r>
            <a:r>
              <a:rPr lang="cs-CZ" dirty="0" smtClean="0"/>
              <a:t>otevřen:</a:t>
            </a:r>
          </a:p>
          <a:p>
            <a:pPr>
              <a:buFont typeface="Wingdings" pitchFamily="2" charset="2"/>
              <a:buChar char="Ø"/>
            </a:pPr>
            <a:r>
              <a:rPr lang="cs-CZ" dirty="0" err="1" smtClean="0"/>
              <a:t>Elektro</a:t>
            </a:r>
            <a:r>
              <a:rPr lang="cs-CZ" dirty="0" smtClean="0"/>
              <a:t>-</a:t>
            </a:r>
            <a:r>
              <a:rPr lang="cs-CZ" dirty="0" err="1" smtClean="0"/>
              <a:t>servoventil</a:t>
            </a:r>
            <a:r>
              <a:rPr lang="cs-CZ" dirty="0" smtClean="0"/>
              <a:t> </a:t>
            </a:r>
            <a:r>
              <a:rPr lang="cs-CZ" dirty="0" smtClean="0"/>
              <a:t>ovládá pohyb pístu pracovním tlakem.</a:t>
            </a:r>
          </a:p>
          <a:p>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Pohon hlavního rotoru</a:t>
            </a:r>
            <a:endParaRPr lang="cs-CZ" dirty="0"/>
          </a:p>
        </p:txBody>
      </p:sp>
      <p:sp>
        <p:nvSpPr>
          <p:cNvPr id="3" name="Zástupný symbol pro obsah 2"/>
          <p:cNvSpPr>
            <a:spLocks noGrp="1"/>
          </p:cNvSpPr>
          <p:nvPr>
            <p:ph idx="1"/>
          </p:nvPr>
        </p:nvSpPr>
        <p:spPr/>
        <p:txBody>
          <a:bodyPr>
            <a:normAutofit/>
          </a:bodyPr>
          <a:lstStyle/>
          <a:p>
            <a:r>
              <a:rPr lang="cs-CZ" dirty="0" smtClean="0"/>
              <a:t>Pohonný mechanismus rotoru.</a:t>
            </a:r>
          </a:p>
          <a:p>
            <a:endParaRPr lang="cs-CZ" dirty="0" smtClean="0"/>
          </a:p>
          <a:p>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5" name="Obrázek 4" descr="P1060257"/>
          <p:cNvPicPr/>
          <p:nvPr/>
        </p:nvPicPr>
        <p:blipFill>
          <a:blip r:embed="rId4" cstate="print"/>
          <a:srcRect/>
          <a:stretch>
            <a:fillRect/>
          </a:stretch>
        </p:blipFill>
        <p:spPr bwMode="auto">
          <a:xfrm>
            <a:off x="1979712" y="2492896"/>
            <a:ext cx="5184576" cy="3816424"/>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Pohon hlavního rotoru</a:t>
            </a:r>
            <a:endParaRPr lang="cs-CZ" dirty="0"/>
          </a:p>
        </p:txBody>
      </p:sp>
      <p:sp>
        <p:nvSpPr>
          <p:cNvPr id="3" name="Zástupný symbol pro obsah 2"/>
          <p:cNvSpPr>
            <a:spLocks noGrp="1"/>
          </p:cNvSpPr>
          <p:nvPr>
            <p:ph idx="1"/>
          </p:nvPr>
        </p:nvSpPr>
        <p:spPr/>
        <p:txBody>
          <a:bodyPr>
            <a:normAutofit lnSpcReduction="10000"/>
          </a:bodyPr>
          <a:lstStyle/>
          <a:p>
            <a:r>
              <a:rPr lang="cs-CZ" dirty="0" smtClean="0"/>
              <a:t>V případě, kdy je SAS vypnut nebo se objeví pokles tlaku v systému 1:</a:t>
            </a:r>
          </a:p>
          <a:p>
            <a:pPr>
              <a:buFont typeface="Wingdings" pitchFamily="2" charset="2"/>
              <a:buChar char="Ø"/>
            </a:pPr>
            <a:r>
              <a:rPr lang="cs-CZ" dirty="0" smtClean="0"/>
              <a:t> uzavře se obtokový ventil</a:t>
            </a:r>
          </a:p>
          <a:p>
            <a:pPr>
              <a:buFont typeface="Wingdings" pitchFamily="2" charset="2"/>
              <a:buChar char="Ø"/>
            </a:pPr>
            <a:endParaRPr lang="cs-CZ" dirty="0" smtClean="0"/>
          </a:p>
          <a:p>
            <a:r>
              <a:rPr lang="cs-CZ" dirty="0" smtClean="0"/>
              <a:t>Přes obtokový ventil jsou propojeny obě komory v ovládacím válci.</a:t>
            </a:r>
          </a:p>
          <a:p>
            <a:r>
              <a:rPr lang="cs-CZ" dirty="0" smtClean="0"/>
              <a:t>Pístnice ovládacího válce je vybavena pružinou pro vystředění.</a:t>
            </a:r>
          </a:p>
          <a:p>
            <a:r>
              <a:rPr lang="cs-CZ" dirty="0" smtClean="0"/>
              <a:t>Pokud je SAS neaktivní nebo dojde k poklesu tlaku, je pístnice zafixovaná v neutrální poloze.</a:t>
            </a:r>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Pohon hlavního rotoru</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smtClean="0"/>
              <a:t>V tomto případě mohou být vykonány ovládací pokyny pouze pomocí mechanické řídící páky.</a:t>
            </a:r>
          </a:p>
          <a:p>
            <a:r>
              <a:rPr lang="cs-CZ" dirty="0" smtClean="0"/>
              <a:t>Čas, než je pístnice zcela vystředěna pružinou, je </a:t>
            </a:r>
            <a:r>
              <a:rPr lang="cs-CZ" dirty="0" smtClean="0"/>
              <a:t>brzděn:</a:t>
            </a:r>
          </a:p>
          <a:p>
            <a:pPr>
              <a:buFont typeface="Wingdings" pitchFamily="2" charset="2"/>
              <a:buChar char="Ø"/>
            </a:pPr>
            <a:r>
              <a:rPr lang="cs-CZ" dirty="0" smtClean="0"/>
              <a:t> </a:t>
            </a:r>
            <a:r>
              <a:rPr lang="cs-CZ" dirty="0" smtClean="0"/>
              <a:t>škrtícím ventilem v ovládací větvi</a:t>
            </a:r>
            <a:r>
              <a:rPr lang="cs-CZ" dirty="0" smtClean="0"/>
              <a:t>.</a:t>
            </a:r>
          </a:p>
          <a:p>
            <a:pPr>
              <a:buFont typeface="Wingdings" pitchFamily="2" charset="2"/>
              <a:buChar char="Ø"/>
            </a:pPr>
            <a:endParaRPr lang="cs-CZ" dirty="0" smtClean="0"/>
          </a:p>
          <a:p>
            <a:r>
              <a:rPr lang="cs-CZ" dirty="0" smtClean="0"/>
              <a:t>Výstup ovládacího pístu se projeví na ovládací cívce vstupu </a:t>
            </a:r>
            <a:r>
              <a:rPr lang="cs-CZ" dirty="0" err="1" smtClean="0"/>
              <a:t>servoventilu</a:t>
            </a:r>
            <a:r>
              <a:rPr lang="cs-CZ" dirty="0" smtClean="0"/>
              <a:t> přes ovládací páku.</a:t>
            </a:r>
          </a:p>
          <a:p>
            <a:endParaRPr lang="cs-CZ" dirty="0" smtClean="0"/>
          </a:p>
          <a:p>
            <a:r>
              <a:rPr lang="cs-CZ" dirty="0" smtClean="0"/>
              <a:t>Řídící signál a pilotovy signály mohou být přijaty nezávisle:</a:t>
            </a:r>
          </a:p>
          <a:p>
            <a:pPr>
              <a:buFont typeface="Wingdings" pitchFamily="2" charset="2"/>
              <a:buChar char="Ø"/>
            </a:pPr>
            <a:r>
              <a:rPr lang="cs-CZ" dirty="0" smtClean="0"/>
              <a:t>společně</a:t>
            </a:r>
          </a:p>
          <a:p>
            <a:pPr>
              <a:buFont typeface="Wingdings" pitchFamily="2" charset="2"/>
              <a:buChar char="Ø"/>
            </a:pPr>
            <a:r>
              <a:rPr lang="cs-CZ" dirty="0" smtClean="0"/>
              <a:t>jednotlivě</a:t>
            </a:r>
          </a:p>
          <a:p>
            <a:endParaRPr lang="cs-CZ" dirty="0" smtClean="0"/>
          </a:p>
          <a:p>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Pohon hlavního rotoru</a:t>
            </a:r>
            <a:endParaRPr lang="cs-CZ" dirty="0"/>
          </a:p>
        </p:txBody>
      </p:sp>
      <p:sp>
        <p:nvSpPr>
          <p:cNvPr id="3" name="Zástupný symbol pro obsah 2"/>
          <p:cNvSpPr>
            <a:spLocks noGrp="1"/>
          </p:cNvSpPr>
          <p:nvPr>
            <p:ph idx="1"/>
          </p:nvPr>
        </p:nvSpPr>
        <p:spPr/>
        <p:txBody>
          <a:bodyPr>
            <a:normAutofit lnSpcReduction="10000"/>
          </a:bodyPr>
          <a:lstStyle/>
          <a:p>
            <a:pPr>
              <a:buFont typeface="Wingdings" pitchFamily="2" charset="2"/>
              <a:buChar char="Ø"/>
            </a:pPr>
            <a:endParaRPr lang="cs-CZ" dirty="0" smtClean="0"/>
          </a:p>
          <a:p>
            <a:r>
              <a:rPr lang="cs-CZ" dirty="0" smtClean="0"/>
              <a:t>Konečný ovládací výstup je </a:t>
            </a:r>
            <a:r>
              <a:rPr lang="cs-CZ" dirty="0" smtClean="0"/>
              <a:t>vytvořen:</a:t>
            </a:r>
          </a:p>
          <a:p>
            <a:pPr>
              <a:buFont typeface="Wingdings" pitchFamily="2" charset="2"/>
              <a:buChar char="Ø"/>
            </a:pPr>
            <a:r>
              <a:rPr lang="cs-CZ" dirty="0" smtClean="0"/>
              <a:t>z</a:t>
            </a:r>
            <a:r>
              <a:rPr lang="cs-CZ" dirty="0" smtClean="0"/>
              <a:t> obou těchto vstupních </a:t>
            </a:r>
            <a:r>
              <a:rPr lang="cs-CZ" dirty="0" smtClean="0"/>
              <a:t>signálů</a:t>
            </a:r>
            <a:endParaRPr lang="cs-CZ" dirty="0" smtClean="0"/>
          </a:p>
          <a:p>
            <a:endParaRPr lang="cs-CZ" dirty="0" smtClean="0"/>
          </a:p>
          <a:p>
            <a:r>
              <a:rPr lang="cs-CZ" dirty="0" smtClean="0"/>
              <a:t>V porovnání se základní verzí MHA, je systém 2 větší a zabere více prostoru.</a:t>
            </a:r>
          </a:p>
          <a:p>
            <a:endParaRPr lang="cs-CZ" dirty="0" smtClean="0"/>
          </a:p>
          <a:p>
            <a:r>
              <a:rPr lang="cs-CZ" dirty="0" smtClean="0"/>
              <a:t>Indukční snímač pozice je integrovaný a přenáší pozici ovládacího pístu jako elektrický zpětnovazební signál do SAS počítače.</a:t>
            </a:r>
          </a:p>
          <a:p>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Pohon hlavního rotoru</a:t>
            </a:r>
            <a:endParaRPr lang="cs-CZ" dirty="0"/>
          </a:p>
        </p:txBody>
      </p:sp>
      <p:sp>
        <p:nvSpPr>
          <p:cNvPr id="3" name="Zástupný symbol pro obsah 2"/>
          <p:cNvSpPr>
            <a:spLocks noGrp="1"/>
          </p:cNvSpPr>
          <p:nvPr>
            <p:ph idx="1"/>
          </p:nvPr>
        </p:nvSpPr>
        <p:spPr/>
        <p:txBody>
          <a:bodyPr>
            <a:normAutofit/>
          </a:bodyPr>
          <a:lstStyle/>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r>
              <a:rPr lang="cs-CZ" sz="1400" dirty="0" smtClean="0"/>
              <a:t>	ovládací válec (1), škrtící klapka (2), filtr (3), elektromagnetický ventil (4), </a:t>
            </a:r>
            <a:r>
              <a:rPr lang="cs-CZ" sz="1400" dirty="0" err="1" smtClean="0"/>
              <a:t>elektro</a:t>
            </a:r>
            <a:r>
              <a:rPr lang="cs-CZ" sz="1400" dirty="0" smtClean="0"/>
              <a:t>-</a:t>
            </a:r>
            <a:r>
              <a:rPr lang="cs-CZ" sz="1400" dirty="0" err="1" smtClean="0"/>
              <a:t>servoventil</a:t>
            </a:r>
            <a:r>
              <a:rPr lang="cs-CZ" sz="1400" dirty="0" smtClean="0"/>
              <a:t> (5), obtokový ventil (6), středící pružina (7), senzor pozice (8), tlakový vstup systému 1 (P1), tlakový výstup systému 1 (R1), tlakový vstup systému 2 (P2), tlakový výstup systému 2 (R2)</a:t>
            </a:r>
            <a:endParaRPr lang="cs-CZ" sz="1400" dirty="0"/>
          </a:p>
        </p:txBody>
      </p:sp>
      <p:pic>
        <p:nvPicPr>
          <p:cNvPr id="4" name="Obrázek 3" descr="actuaror MHA s EHA.jpg"/>
          <p:cNvPicPr>
            <a:picLocks noChangeAspect="1"/>
          </p:cNvPicPr>
          <p:nvPr/>
        </p:nvPicPr>
        <p:blipFill>
          <a:blip r:embed="rId3" cstate="print"/>
          <a:stretch>
            <a:fillRect/>
          </a:stretch>
        </p:blipFill>
        <p:spPr>
          <a:xfrm>
            <a:off x="3203848" y="1772816"/>
            <a:ext cx="2771840" cy="3744416"/>
          </a:xfrm>
          <a:prstGeom prst="rect">
            <a:avLst/>
          </a:prstGeom>
        </p:spPr>
      </p:pic>
      <p:sp>
        <p:nvSpPr>
          <p:cNvPr id="5" name="Tlačítko akce: Domů 4">
            <a:hlinkClick r:id="rId4"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Pohon </a:t>
            </a:r>
            <a:r>
              <a:rPr lang="cs-CZ" dirty="0" err="1" smtClean="0"/>
              <a:t>Fenestronu</a:t>
            </a:r>
            <a:endParaRPr lang="cs-CZ" dirty="0"/>
          </a:p>
        </p:txBody>
      </p:sp>
      <p:sp>
        <p:nvSpPr>
          <p:cNvPr id="3" name="Zástupný symbol pro obsah 2"/>
          <p:cNvSpPr>
            <a:spLocks noGrp="1"/>
          </p:cNvSpPr>
          <p:nvPr>
            <p:ph idx="1"/>
          </p:nvPr>
        </p:nvSpPr>
        <p:spPr/>
        <p:txBody>
          <a:bodyPr>
            <a:normAutofit/>
          </a:bodyPr>
          <a:lstStyle/>
          <a:p>
            <a:endParaRPr lang="cs-CZ" dirty="0" smtClean="0"/>
          </a:p>
          <a:p>
            <a:r>
              <a:rPr lang="cs-CZ" dirty="0" smtClean="0"/>
              <a:t>Pohon </a:t>
            </a:r>
            <a:r>
              <a:rPr lang="cs-CZ" dirty="0" err="1" smtClean="0"/>
              <a:t>Fenestronu</a:t>
            </a:r>
            <a:r>
              <a:rPr lang="cs-CZ" dirty="0" smtClean="0"/>
              <a:t> je:</a:t>
            </a:r>
          </a:p>
          <a:p>
            <a:pPr>
              <a:buFont typeface="Wingdings" pitchFamily="2" charset="2"/>
              <a:buChar char="Ø"/>
            </a:pPr>
            <a:r>
              <a:rPr lang="cs-CZ" dirty="0" smtClean="0"/>
              <a:t>mechanicko-hydraulický pohon MHA</a:t>
            </a:r>
          </a:p>
          <a:p>
            <a:pPr>
              <a:buFont typeface="Wingdings" pitchFamily="2" charset="2"/>
              <a:buChar char="Ø"/>
            </a:pPr>
            <a:endParaRPr lang="cs-CZ" dirty="0" smtClean="0"/>
          </a:p>
          <a:p>
            <a:r>
              <a:rPr lang="cs-CZ" dirty="0" smtClean="0"/>
              <a:t>S elektromechanickým vstupem spojeným se systémem sledování výchylek.</a:t>
            </a:r>
          </a:p>
          <a:p>
            <a:endParaRPr lang="cs-CZ" dirty="0" smtClean="0"/>
          </a:p>
          <a:p>
            <a:r>
              <a:rPr lang="cs-CZ" dirty="0" smtClean="0"/>
              <a:t>Vlastní zařízení pro kontrolu výchylek je umístěno na vstupní ovládací páky. </a:t>
            </a:r>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Pohon </a:t>
            </a:r>
            <a:r>
              <a:rPr lang="cs-CZ" dirty="0" err="1" smtClean="0"/>
              <a:t>Fenestronu</a:t>
            </a:r>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5" name="Obrázek 4" descr="P1060253"/>
          <p:cNvPicPr/>
          <p:nvPr/>
        </p:nvPicPr>
        <p:blipFill>
          <a:blip r:embed="rId4" cstate="print"/>
          <a:srcRect/>
          <a:stretch>
            <a:fillRect/>
          </a:stretch>
        </p:blipFill>
        <p:spPr bwMode="auto">
          <a:xfrm>
            <a:off x="1763688" y="1916832"/>
            <a:ext cx="5832648" cy="4248472"/>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Pohon </a:t>
            </a:r>
            <a:r>
              <a:rPr lang="cs-CZ" dirty="0" err="1" smtClean="0"/>
              <a:t>Fenestronu</a:t>
            </a:r>
            <a:endParaRPr lang="cs-CZ" dirty="0"/>
          </a:p>
        </p:txBody>
      </p:sp>
      <p:sp>
        <p:nvSpPr>
          <p:cNvPr id="3" name="Zástupný symbol pro obsah 2"/>
          <p:cNvSpPr>
            <a:spLocks noGrp="1"/>
          </p:cNvSpPr>
          <p:nvPr>
            <p:ph idx="1"/>
          </p:nvPr>
        </p:nvSpPr>
        <p:spPr/>
        <p:txBody>
          <a:bodyPr>
            <a:normAutofit/>
          </a:bodyPr>
          <a:lstStyle/>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endParaRPr lang="cs-CZ" sz="1400" i="1" dirty="0" smtClean="0"/>
          </a:p>
          <a:p>
            <a:pPr>
              <a:buNone/>
            </a:pPr>
            <a:r>
              <a:rPr lang="cs-CZ" sz="1400" i="1" dirty="0" smtClean="0"/>
              <a:t>	odvzdušňovací ventil (1), řídící větev (2), pružinový rozvaděč (3), ovládací komora (4), </a:t>
            </a:r>
            <a:r>
              <a:rPr lang="cs-CZ" sz="1400" i="1" dirty="0" err="1" smtClean="0"/>
              <a:t>servoventil</a:t>
            </a:r>
            <a:r>
              <a:rPr lang="cs-CZ" sz="1400" i="1" dirty="0" smtClean="0"/>
              <a:t> (5), ovládací páka (6), řídící páka (7), pístnice (8), pracovní píst (9), posilovač (10), obtokový ventil (11), uzavírací ventil (12), škrtící klapka (13), filtr (14), vstup tlaku (P), výstup tlaku (R)</a:t>
            </a:r>
            <a:endParaRPr lang="cs-CZ" sz="1400" dirty="0"/>
          </a:p>
        </p:txBody>
      </p:sp>
      <p:pic>
        <p:nvPicPr>
          <p:cNvPr id="4" name="Obrázek 3" descr="actuator fenestron.jpg"/>
          <p:cNvPicPr>
            <a:picLocks noChangeAspect="1"/>
          </p:cNvPicPr>
          <p:nvPr/>
        </p:nvPicPr>
        <p:blipFill>
          <a:blip r:embed="rId3" cstate="print"/>
          <a:stretch>
            <a:fillRect/>
          </a:stretch>
        </p:blipFill>
        <p:spPr>
          <a:xfrm>
            <a:off x="2195736" y="1988840"/>
            <a:ext cx="4958917" cy="3400400"/>
          </a:xfrm>
          <a:prstGeom prst="rect">
            <a:avLst/>
          </a:prstGeom>
        </p:spPr>
      </p:pic>
      <p:sp>
        <p:nvSpPr>
          <p:cNvPr id="5" name="Tlačítko akce: Domů 4">
            <a:hlinkClick r:id="rId4"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err="1" smtClean="0"/>
              <a:t>Fenestron</a:t>
            </a:r>
            <a:endParaRPr lang="cs-CZ" dirty="0"/>
          </a:p>
        </p:txBody>
      </p:sp>
      <p:sp>
        <p:nvSpPr>
          <p:cNvPr id="7" name="Tlačítko akce: Domů 6">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8" name="Obrázek 7" descr="P1060221"/>
          <p:cNvPicPr/>
          <p:nvPr/>
        </p:nvPicPr>
        <p:blipFill>
          <a:blip r:embed="rId4" cstate="print"/>
          <a:srcRect/>
          <a:stretch>
            <a:fillRect/>
          </a:stretch>
        </p:blipFill>
        <p:spPr bwMode="auto">
          <a:xfrm>
            <a:off x="2699792" y="1844824"/>
            <a:ext cx="3816424" cy="4608512"/>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Výměna hydraulické kapaliny</a:t>
            </a:r>
            <a:endParaRPr lang="cs-CZ" dirty="0"/>
          </a:p>
        </p:txBody>
      </p:sp>
      <p:sp>
        <p:nvSpPr>
          <p:cNvPr id="3" name="Zástupný symbol pro obsah 2"/>
          <p:cNvSpPr>
            <a:spLocks noGrp="1"/>
          </p:cNvSpPr>
          <p:nvPr>
            <p:ph idx="1"/>
          </p:nvPr>
        </p:nvSpPr>
        <p:spPr/>
        <p:txBody>
          <a:bodyPr>
            <a:normAutofit lnSpcReduction="10000"/>
          </a:bodyPr>
          <a:lstStyle/>
          <a:p>
            <a:r>
              <a:rPr lang="cs-CZ" b="1" dirty="0" smtClean="0"/>
              <a:t>Speciální nářadí</a:t>
            </a:r>
            <a:endParaRPr lang="cs-CZ" dirty="0" smtClean="0"/>
          </a:p>
          <a:p>
            <a:pPr>
              <a:buNone/>
            </a:pPr>
            <a:r>
              <a:rPr lang="cs-CZ" dirty="0" smtClean="0"/>
              <a:t>	L135M2902101 Plnící jednotka</a:t>
            </a:r>
          </a:p>
          <a:p>
            <a:pPr>
              <a:buNone/>
            </a:pPr>
            <a:r>
              <a:rPr lang="cs-CZ" dirty="0" smtClean="0"/>
              <a:t>	L135M2903101 Odsávací jednotka</a:t>
            </a:r>
          </a:p>
          <a:p>
            <a:pPr>
              <a:buNone/>
            </a:pPr>
            <a:endParaRPr lang="cs-CZ" dirty="0" smtClean="0"/>
          </a:p>
          <a:p>
            <a:r>
              <a:rPr lang="cs-CZ" b="1" dirty="0" smtClean="0"/>
              <a:t>Postup</a:t>
            </a:r>
            <a:endParaRPr lang="cs-CZ" dirty="0" smtClean="0"/>
          </a:p>
          <a:p>
            <a:pPr lvl="0">
              <a:buNone/>
            </a:pPr>
            <a:r>
              <a:rPr lang="cs-CZ" b="1" dirty="0" smtClean="0"/>
              <a:t>1) Odpojení elektrického systému.</a:t>
            </a:r>
          </a:p>
          <a:p>
            <a:pPr lvl="0">
              <a:buNone/>
            </a:pPr>
            <a:r>
              <a:rPr lang="cs-CZ" b="1" dirty="0" smtClean="0"/>
              <a:t>2) Demontáž kapotáže.</a:t>
            </a:r>
          </a:p>
          <a:p>
            <a:pPr lvl="0">
              <a:buNone/>
            </a:pPr>
            <a:r>
              <a:rPr lang="cs-CZ" b="1" dirty="0" smtClean="0"/>
              <a:t>3) Doplnění tlakového systému pro dodávku tlaku 1:</a:t>
            </a:r>
          </a:p>
          <a:p>
            <a:pPr lvl="0">
              <a:buNone/>
            </a:pPr>
            <a:endParaRPr lang="cs-CZ" b="1" dirty="0" smtClean="0"/>
          </a:p>
          <a:p>
            <a:pPr lvl="0">
              <a:buNone/>
            </a:pPr>
            <a:r>
              <a:rPr lang="cs-CZ" b="1" dirty="0" smtClean="0"/>
              <a:t>	a) </a:t>
            </a:r>
            <a:r>
              <a:rPr lang="cs-CZ" dirty="0" smtClean="0"/>
              <a:t>Sledujte plnící množství.</a:t>
            </a:r>
          </a:p>
          <a:p>
            <a:pPr lvl="0">
              <a:buNone/>
            </a:pPr>
            <a:endParaRPr lang="cs-CZ" dirty="0" smtClean="0"/>
          </a:p>
          <a:p>
            <a:pPr lvl="0">
              <a:buNone/>
            </a:pPr>
            <a:endParaRPr lang="cs-CZ" dirty="0" smtClean="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Výměna hydraulické kapaliny</a:t>
            </a:r>
            <a:endParaRPr lang="cs-CZ" dirty="0"/>
          </a:p>
        </p:txBody>
      </p:sp>
      <p:sp>
        <p:nvSpPr>
          <p:cNvPr id="3" name="Zástupný symbol pro obsah 2"/>
          <p:cNvSpPr>
            <a:spLocks noGrp="1"/>
          </p:cNvSpPr>
          <p:nvPr>
            <p:ph idx="1"/>
          </p:nvPr>
        </p:nvSpPr>
        <p:spPr/>
        <p:txBody>
          <a:bodyPr>
            <a:normAutofit fontScale="92500" lnSpcReduction="20000"/>
          </a:bodyPr>
          <a:lstStyle/>
          <a:p>
            <a:pPr lvl="0">
              <a:buNone/>
            </a:pPr>
            <a:r>
              <a:rPr lang="cs-CZ" dirty="0" smtClean="0"/>
              <a:t>	</a:t>
            </a:r>
            <a:r>
              <a:rPr lang="cs-CZ" b="1" dirty="0" smtClean="0"/>
              <a:t> b)</a:t>
            </a:r>
            <a:r>
              <a:rPr lang="cs-CZ" dirty="0" smtClean="0"/>
              <a:t>Připojte plnící jednotku do RF1 na hlavním pohonném mechanizmus rotoru.</a:t>
            </a:r>
          </a:p>
          <a:p>
            <a:pPr lvl="0">
              <a:buNone/>
            </a:pPr>
            <a:endParaRPr lang="cs-CZ" b="1" dirty="0" smtClean="0"/>
          </a:p>
          <a:p>
            <a:pPr lvl="0">
              <a:buNone/>
            </a:pPr>
            <a:r>
              <a:rPr lang="cs-CZ" b="1" dirty="0" smtClean="0"/>
              <a:t>	c)</a:t>
            </a:r>
            <a:r>
              <a:rPr lang="cs-CZ" dirty="0" smtClean="0"/>
              <a:t>Připojte odsávací jednotku na odsávací místo, které se nachází na nádrži systému 1.</a:t>
            </a:r>
          </a:p>
          <a:p>
            <a:pPr lvl="0">
              <a:buNone/>
            </a:pPr>
            <a:endParaRPr lang="cs-CZ" dirty="0" smtClean="0"/>
          </a:p>
          <a:p>
            <a:pPr lvl="0">
              <a:buNone/>
            </a:pPr>
            <a:r>
              <a:rPr lang="cs-CZ" b="1" dirty="0" smtClean="0"/>
              <a:t>	d) </a:t>
            </a:r>
            <a:r>
              <a:rPr lang="cs-CZ" dirty="0" smtClean="0"/>
              <a:t>Otáčením klikou po směru hodinových ručiček na plnící jednotce doplňte kapalinu do systému 1, dokud nebude hydraulická kapalina CM 110 unikat z nádrže bez bublin.</a:t>
            </a:r>
          </a:p>
          <a:p>
            <a:pPr lvl="0">
              <a:buNone/>
            </a:pPr>
            <a:endParaRPr lang="cs-CZ" dirty="0" smtClean="0"/>
          </a:p>
          <a:p>
            <a:pPr lvl="0">
              <a:buNone/>
            </a:pPr>
            <a:r>
              <a:rPr lang="cs-CZ" dirty="0" smtClean="0"/>
              <a:t>	</a:t>
            </a:r>
            <a:r>
              <a:rPr lang="cs-CZ" b="1" dirty="0" smtClean="0"/>
              <a:t>e) </a:t>
            </a:r>
            <a:r>
              <a:rPr lang="cs-CZ" dirty="0" smtClean="0"/>
              <a:t>Připojte odsávací jednotku na odsávací místo na nádrži systému 1.</a:t>
            </a:r>
          </a:p>
          <a:p>
            <a:pPr lvl="0">
              <a:buNone/>
            </a:pPr>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Výměna hydraulické kapaliny</a:t>
            </a:r>
            <a:endParaRPr lang="cs-CZ" dirty="0"/>
          </a:p>
        </p:txBody>
      </p:sp>
      <p:sp>
        <p:nvSpPr>
          <p:cNvPr id="3" name="Zástupný symbol pro obsah 2"/>
          <p:cNvSpPr>
            <a:spLocks noGrp="1"/>
          </p:cNvSpPr>
          <p:nvPr>
            <p:ph idx="1"/>
          </p:nvPr>
        </p:nvSpPr>
        <p:spPr/>
        <p:txBody>
          <a:bodyPr>
            <a:normAutofit fontScale="85000" lnSpcReduction="10000"/>
          </a:bodyPr>
          <a:lstStyle/>
          <a:p>
            <a:pPr lvl="0">
              <a:buNone/>
            </a:pPr>
            <a:r>
              <a:rPr lang="cs-CZ" dirty="0" smtClean="0"/>
              <a:t>	</a:t>
            </a:r>
            <a:r>
              <a:rPr lang="cs-CZ" b="1" dirty="0" smtClean="0"/>
              <a:t>f)</a:t>
            </a:r>
            <a:r>
              <a:rPr lang="cs-CZ" dirty="0" smtClean="0"/>
              <a:t>Pomocí plnící jednotky doplňujte dokud dokut nebude na indikátoru hladiny indikován maximální stav.</a:t>
            </a:r>
          </a:p>
          <a:p>
            <a:pPr lvl="0">
              <a:buNone/>
            </a:pPr>
            <a:endParaRPr lang="cs-CZ" dirty="0" smtClean="0"/>
          </a:p>
          <a:p>
            <a:pPr lvl="0">
              <a:buFont typeface="Wingdings" pitchFamily="2" charset="2"/>
              <a:buChar char="Ø"/>
            </a:pPr>
            <a:r>
              <a:rPr lang="cs-CZ" dirty="0" smtClean="0"/>
              <a:t>Pokud do nádrže naplníte více tekutiny než je maximální možné množství, vyčerpejte přebytek vypouštěcím </a:t>
            </a:r>
            <a:r>
              <a:rPr lang="cs-CZ" dirty="0" smtClean="0"/>
              <a:t>potrubím</a:t>
            </a:r>
            <a:r>
              <a:rPr lang="cs-CZ" dirty="0" smtClean="0"/>
              <a:t>.</a:t>
            </a:r>
            <a:endParaRPr lang="cs-CZ" dirty="0" smtClean="0"/>
          </a:p>
          <a:p>
            <a:pPr lvl="0">
              <a:buNone/>
            </a:pPr>
            <a:endParaRPr lang="cs-CZ" dirty="0" smtClean="0"/>
          </a:p>
          <a:p>
            <a:pPr lvl="0">
              <a:buNone/>
            </a:pPr>
            <a:r>
              <a:rPr lang="cs-CZ" dirty="0" smtClean="0"/>
              <a:t>	</a:t>
            </a:r>
            <a:r>
              <a:rPr lang="cs-CZ" b="1" dirty="0" smtClean="0"/>
              <a:t>g) </a:t>
            </a:r>
            <a:r>
              <a:rPr lang="cs-CZ" dirty="0" smtClean="0"/>
              <a:t>Odpojte plnící jednotku od RF1 na hlavním pohonu rotoru.</a:t>
            </a:r>
          </a:p>
          <a:p>
            <a:pPr lvl="0">
              <a:buNone/>
            </a:pPr>
            <a:endParaRPr lang="cs-CZ" dirty="0" smtClean="0"/>
          </a:p>
          <a:p>
            <a:pPr lvl="0">
              <a:buNone/>
            </a:pPr>
            <a:r>
              <a:rPr lang="cs-CZ" b="1" dirty="0" smtClean="0"/>
              <a:t>	h) </a:t>
            </a:r>
            <a:r>
              <a:rPr lang="cs-CZ" dirty="0" smtClean="0"/>
              <a:t>Vypuštění přebytečné hydraulické kapaliny systému 1:</a:t>
            </a:r>
          </a:p>
          <a:p>
            <a:pPr>
              <a:buNone/>
            </a:pPr>
            <a:r>
              <a:rPr lang="cs-CZ" dirty="0" smtClean="0"/>
              <a:t>		</a:t>
            </a:r>
            <a:r>
              <a:rPr lang="cs-CZ" b="1" dirty="0" smtClean="0"/>
              <a:t>1) </a:t>
            </a:r>
            <a:r>
              <a:rPr lang="cs-CZ" dirty="0" smtClean="0"/>
              <a:t>Připojte odsávací jednotku do odsávacího místa na 	nádrži.</a:t>
            </a:r>
          </a:p>
          <a:p>
            <a:pPr lvl="0">
              <a:buNone/>
            </a:pPr>
            <a:endParaRPr lang="cs-CZ" dirty="0" smtClean="0"/>
          </a:p>
          <a:p>
            <a:pPr lvl="0">
              <a:buNone/>
            </a:pPr>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Výměna hydraulické kapaliny</a:t>
            </a:r>
            <a:endParaRPr lang="cs-CZ" dirty="0"/>
          </a:p>
        </p:txBody>
      </p:sp>
      <p:sp>
        <p:nvSpPr>
          <p:cNvPr id="3" name="Zástupný symbol pro obsah 2"/>
          <p:cNvSpPr>
            <a:spLocks noGrp="1"/>
          </p:cNvSpPr>
          <p:nvPr>
            <p:ph idx="1"/>
          </p:nvPr>
        </p:nvSpPr>
        <p:spPr/>
        <p:txBody>
          <a:bodyPr>
            <a:normAutofit fontScale="92500" lnSpcReduction="20000"/>
          </a:bodyPr>
          <a:lstStyle/>
          <a:p>
            <a:pPr lvl="0">
              <a:buNone/>
            </a:pPr>
            <a:r>
              <a:rPr lang="cs-CZ" dirty="0" smtClean="0"/>
              <a:t>		</a:t>
            </a:r>
            <a:r>
              <a:rPr lang="cs-CZ" b="1" dirty="0" smtClean="0"/>
              <a:t>2) </a:t>
            </a:r>
            <a:r>
              <a:rPr lang="cs-CZ" dirty="0" smtClean="0"/>
              <a:t>Odstraňte průzor na indikátoru hladiny. </a:t>
            </a:r>
          </a:p>
          <a:p>
            <a:pPr lvl="0">
              <a:buNone/>
            </a:pPr>
            <a:endParaRPr lang="cs-CZ" dirty="0" smtClean="0"/>
          </a:p>
          <a:p>
            <a:pPr>
              <a:buNone/>
            </a:pPr>
            <a:r>
              <a:rPr lang="cs-CZ" dirty="0" smtClean="0"/>
              <a:t>		</a:t>
            </a:r>
            <a:r>
              <a:rPr lang="cs-CZ" b="1" dirty="0" smtClean="0"/>
              <a:t>3) </a:t>
            </a:r>
            <a:r>
              <a:rPr lang="cs-CZ" dirty="0" smtClean="0"/>
              <a:t>Opatrně zatlačte pístek </a:t>
            </a:r>
            <a:r>
              <a:rPr lang="cs-CZ" dirty="0" err="1" smtClean="0"/>
              <a:t>hladinoměru</a:t>
            </a:r>
            <a:r>
              <a:rPr lang="cs-CZ" dirty="0" smtClean="0"/>
              <a:t> přibližně o 	5mm (0,20 in) do nádrže, abyste odstranili 	přebývající kapalinu ze systému.</a:t>
            </a:r>
          </a:p>
          <a:p>
            <a:pPr>
              <a:buNone/>
            </a:pPr>
            <a:endParaRPr lang="cs-CZ" dirty="0" smtClean="0"/>
          </a:p>
          <a:p>
            <a:pPr>
              <a:buNone/>
            </a:pPr>
            <a:r>
              <a:rPr lang="cs-CZ" dirty="0" smtClean="0"/>
              <a:t>		</a:t>
            </a:r>
            <a:r>
              <a:rPr lang="cs-CZ" b="1" dirty="0" smtClean="0"/>
              <a:t>4) </a:t>
            </a:r>
            <a:r>
              <a:rPr lang="cs-CZ" dirty="0" smtClean="0"/>
              <a:t>Po zatlačení pístku se ujistěte, že není </a:t>
            </a:r>
            <a:r>
              <a:rPr lang="cs-CZ" dirty="0" err="1" smtClean="0"/>
              <a:t>vyosený</a:t>
            </a:r>
            <a:r>
              <a:rPr lang="cs-CZ" dirty="0" smtClean="0"/>
              <a:t>.</a:t>
            </a:r>
          </a:p>
          <a:p>
            <a:pPr>
              <a:buNone/>
            </a:pPr>
            <a:endParaRPr lang="cs-CZ" dirty="0" smtClean="0"/>
          </a:p>
          <a:p>
            <a:pPr>
              <a:buNone/>
            </a:pPr>
            <a:r>
              <a:rPr lang="cs-CZ" dirty="0" smtClean="0"/>
              <a:t>		</a:t>
            </a:r>
            <a:r>
              <a:rPr lang="cs-CZ" b="1" dirty="0" smtClean="0"/>
              <a:t>5) </a:t>
            </a:r>
            <a:r>
              <a:rPr lang="cs-CZ" dirty="0" smtClean="0"/>
              <a:t>Znovu namontujte průzor.</a:t>
            </a:r>
          </a:p>
          <a:p>
            <a:pPr>
              <a:buNone/>
            </a:pPr>
            <a:endParaRPr lang="cs-CZ" dirty="0" smtClean="0"/>
          </a:p>
          <a:p>
            <a:pPr>
              <a:buNone/>
            </a:pPr>
            <a:r>
              <a:rPr lang="cs-CZ" dirty="0" smtClean="0"/>
              <a:t>		</a:t>
            </a:r>
            <a:r>
              <a:rPr lang="cs-CZ" b="1" dirty="0" smtClean="0"/>
              <a:t>6) </a:t>
            </a:r>
            <a:r>
              <a:rPr lang="cs-CZ" dirty="0" smtClean="0"/>
              <a:t>Odpojte odsávací jednotku od vypouštěcího místa 	na nádrži systému 1.</a:t>
            </a:r>
          </a:p>
          <a:p>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Výměna hydraulické kapaliny</a:t>
            </a:r>
            <a:endParaRPr lang="cs-CZ" dirty="0"/>
          </a:p>
        </p:txBody>
      </p:sp>
      <p:sp>
        <p:nvSpPr>
          <p:cNvPr id="3" name="Zástupný symbol pro obsah 2"/>
          <p:cNvSpPr>
            <a:spLocks noGrp="1"/>
          </p:cNvSpPr>
          <p:nvPr>
            <p:ph idx="1"/>
          </p:nvPr>
        </p:nvSpPr>
        <p:spPr/>
        <p:txBody>
          <a:bodyPr>
            <a:normAutofit lnSpcReduction="10000"/>
          </a:bodyPr>
          <a:lstStyle/>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r>
              <a:rPr lang="cs-CZ" sz="1400" dirty="0" smtClean="0"/>
              <a:t>plnicí jednotka (1), odsávací bod (2), pohon </a:t>
            </a:r>
            <a:r>
              <a:rPr lang="cs-CZ" sz="1400" dirty="0" err="1" smtClean="0"/>
              <a:t>Fenestronu</a:t>
            </a:r>
            <a:r>
              <a:rPr lang="cs-CZ" sz="1400" dirty="0" smtClean="0"/>
              <a:t> (3), odsávací jednotka (4)</a:t>
            </a:r>
            <a:endParaRPr lang="cs-CZ" sz="1400" dirty="0"/>
          </a:p>
        </p:txBody>
      </p:sp>
      <p:pic>
        <p:nvPicPr>
          <p:cNvPr id="4" name="Obrázek 3" descr="Replenishing 1.jpg"/>
          <p:cNvPicPr>
            <a:picLocks noChangeAspect="1"/>
          </p:cNvPicPr>
          <p:nvPr/>
        </p:nvPicPr>
        <p:blipFill>
          <a:blip r:embed="rId3" cstate="print"/>
          <a:stretch>
            <a:fillRect/>
          </a:stretch>
        </p:blipFill>
        <p:spPr>
          <a:xfrm>
            <a:off x="1979712" y="1988840"/>
            <a:ext cx="5265390" cy="3617937"/>
          </a:xfrm>
          <a:prstGeom prst="rect">
            <a:avLst/>
          </a:prstGeom>
        </p:spPr>
      </p:pic>
      <p:sp>
        <p:nvSpPr>
          <p:cNvPr id="5" name="Tlačítko akce: Domů 4">
            <a:hlinkClick r:id="rId4"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Výměna hydraulické kapaliny</a:t>
            </a:r>
            <a:endParaRPr lang="cs-CZ" dirty="0"/>
          </a:p>
        </p:txBody>
      </p:sp>
      <p:sp>
        <p:nvSpPr>
          <p:cNvPr id="3" name="Zástupný symbol pro obsah 2"/>
          <p:cNvSpPr>
            <a:spLocks noGrp="1"/>
          </p:cNvSpPr>
          <p:nvPr>
            <p:ph idx="1"/>
          </p:nvPr>
        </p:nvSpPr>
        <p:spPr/>
        <p:txBody>
          <a:bodyPr>
            <a:normAutofit fontScale="85000" lnSpcReduction="20000"/>
          </a:bodyPr>
          <a:lstStyle/>
          <a:p>
            <a:pPr lvl="0">
              <a:buNone/>
            </a:pPr>
            <a:r>
              <a:rPr lang="cs-CZ" b="1" dirty="0" smtClean="0"/>
              <a:t>4) Doplnění tlakového systému 2:</a:t>
            </a:r>
          </a:p>
          <a:p>
            <a:pPr lvl="0">
              <a:buNone/>
            </a:pPr>
            <a:r>
              <a:rPr lang="cs-CZ" dirty="0" smtClean="0"/>
              <a:t>	</a:t>
            </a:r>
            <a:r>
              <a:rPr lang="cs-CZ" b="1" dirty="0" smtClean="0"/>
              <a:t>a)</a:t>
            </a:r>
            <a:r>
              <a:rPr lang="cs-CZ" dirty="0" smtClean="0"/>
              <a:t>Pokud je nainstalován kryt převodovky pro </a:t>
            </a:r>
            <a:r>
              <a:rPr lang="cs-CZ" dirty="0" err="1" smtClean="0"/>
              <a:t>Fenestron</a:t>
            </a:r>
            <a:r>
              <a:rPr lang="cs-CZ" dirty="0" smtClean="0"/>
              <a:t>, demontujte jej.</a:t>
            </a:r>
          </a:p>
          <a:p>
            <a:pPr lvl="0">
              <a:buNone/>
            </a:pPr>
            <a:endParaRPr lang="cs-CZ" dirty="0" smtClean="0"/>
          </a:p>
          <a:p>
            <a:pPr lvl="0">
              <a:buNone/>
            </a:pPr>
            <a:r>
              <a:rPr lang="cs-CZ" dirty="0" smtClean="0"/>
              <a:t>	</a:t>
            </a:r>
            <a:r>
              <a:rPr lang="cs-CZ" b="1" dirty="0" smtClean="0"/>
              <a:t>b)</a:t>
            </a:r>
            <a:r>
              <a:rPr lang="cs-CZ" dirty="0" smtClean="0"/>
              <a:t>Připojte plnící jednotku k RF 2 na pohonu hlavního rotoru.</a:t>
            </a:r>
          </a:p>
          <a:p>
            <a:pPr lvl="0">
              <a:buNone/>
            </a:pPr>
            <a:endParaRPr lang="cs-CZ" dirty="0" smtClean="0"/>
          </a:p>
          <a:p>
            <a:pPr lvl="0">
              <a:buNone/>
            </a:pPr>
            <a:r>
              <a:rPr lang="cs-CZ" dirty="0" smtClean="0"/>
              <a:t>	</a:t>
            </a:r>
            <a:r>
              <a:rPr lang="cs-CZ" b="1" dirty="0" smtClean="0"/>
              <a:t>c) </a:t>
            </a:r>
            <a:r>
              <a:rPr lang="cs-CZ" dirty="0" smtClean="0"/>
              <a:t>Připojte odsávací jednotku do odsávacího místa na pohonu </a:t>
            </a:r>
            <a:r>
              <a:rPr lang="cs-CZ" dirty="0" err="1" smtClean="0"/>
              <a:t>Fenestronu</a:t>
            </a:r>
            <a:r>
              <a:rPr lang="cs-CZ" dirty="0" smtClean="0"/>
              <a:t>.</a:t>
            </a:r>
          </a:p>
          <a:p>
            <a:pPr lvl="0">
              <a:buNone/>
            </a:pPr>
            <a:endParaRPr lang="cs-CZ" dirty="0" smtClean="0"/>
          </a:p>
          <a:p>
            <a:pPr lvl="0">
              <a:buNone/>
            </a:pPr>
            <a:r>
              <a:rPr lang="cs-CZ" dirty="0" smtClean="0"/>
              <a:t>	</a:t>
            </a:r>
            <a:r>
              <a:rPr lang="cs-CZ" b="1" dirty="0" smtClean="0"/>
              <a:t>d) </a:t>
            </a:r>
            <a:r>
              <a:rPr lang="cs-CZ" dirty="0" smtClean="0"/>
              <a:t>Doplňte systém 2 pootočením spojky plnící jednotky ve směru hodinových ručiček, dokud nezačne hydraulická kapalina unikat z pohonu </a:t>
            </a:r>
            <a:r>
              <a:rPr lang="cs-CZ" dirty="0" err="1" smtClean="0"/>
              <a:t>Fenestronu</a:t>
            </a:r>
            <a:r>
              <a:rPr lang="cs-CZ" dirty="0" smtClean="0"/>
              <a:t>, aby se systém odvzdušnil. </a:t>
            </a:r>
          </a:p>
          <a:p>
            <a:pPr lvl="0">
              <a:buNone/>
            </a:pPr>
            <a:r>
              <a:rPr lang="cs-CZ" dirty="0" smtClean="0"/>
              <a:t>	</a:t>
            </a:r>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Výměna hydraulické kapaliny</a:t>
            </a:r>
            <a:endParaRPr lang="cs-CZ" dirty="0"/>
          </a:p>
        </p:txBody>
      </p:sp>
      <p:sp>
        <p:nvSpPr>
          <p:cNvPr id="3" name="Zástupný symbol pro obsah 2"/>
          <p:cNvSpPr>
            <a:spLocks noGrp="1"/>
          </p:cNvSpPr>
          <p:nvPr>
            <p:ph idx="1"/>
          </p:nvPr>
        </p:nvSpPr>
        <p:spPr/>
        <p:txBody>
          <a:bodyPr>
            <a:normAutofit fontScale="92500" lnSpcReduction="20000"/>
          </a:bodyPr>
          <a:lstStyle/>
          <a:p>
            <a:pPr lvl="0">
              <a:buNone/>
            </a:pPr>
            <a:r>
              <a:rPr lang="cs-CZ" dirty="0" smtClean="0"/>
              <a:t>	</a:t>
            </a:r>
            <a:r>
              <a:rPr lang="cs-CZ" b="1" dirty="0" smtClean="0"/>
              <a:t>e) </a:t>
            </a:r>
            <a:r>
              <a:rPr lang="cs-CZ" dirty="0" smtClean="0"/>
              <a:t>Odpojte odsávací jednotku od odsávacího místa na pohonu </a:t>
            </a:r>
            <a:r>
              <a:rPr lang="cs-CZ" dirty="0" err="1" smtClean="0"/>
              <a:t>Fenestronu</a:t>
            </a:r>
            <a:r>
              <a:rPr lang="cs-CZ" dirty="0" smtClean="0"/>
              <a:t>.</a:t>
            </a:r>
          </a:p>
          <a:p>
            <a:pPr lvl="0">
              <a:buNone/>
            </a:pPr>
            <a:endParaRPr lang="cs-CZ" dirty="0" smtClean="0"/>
          </a:p>
          <a:p>
            <a:pPr lvl="0">
              <a:buNone/>
            </a:pPr>
            <a:r>
              <a:rPr lang="cs-CZ" dirty="0" smtClean="0"/>
              <a:t>	</a:t>
            </a:r>
            <a:r>
              <a:rPr lang="cs-CZ" b="1" dirty="0" smtClean="0"/>
              <a:t>f) </a:t>
            </a:r>
            <a:r>
              <a:rPr lang="cs-CZ" dirty="0" smtClean="0"/>
              <a:t>Připojte odsávací jednotku k odsávacímu místu na nádrži systému 2.</a:t>
            </a:r>
          </a:p>
          <a:p>
            <a:pPr lvl="0">
              <a:buNone/>
            </a:pPr>
            <a:endParaRPr lang="cs-CZ" dirty="0" smtClean="0"/>
          </a:p>
          <a:p>
            <a:pPr lvl="0">
              <a:buNone/>
            </a:pPr>
            <a:r>
              <a:rPr lang="cs-CZ" dirty="0" smtClean="0"/>
              <a:t>	</a:t>
            </a:r>
            <a:r>
              <a:rPr lang="cs-CZ" b="1" dirty="0" smtClean="0"/>
              <a:t>g) </a:t>
            </a:r>
            <a:r>
              <a:rPr lang="cs-CZ" dirty="0" smtClean="0"/>
              <a:t>Doplňte systém 2 pootočením spojky plnící jednotky ve směru hodinových ručiček, dokud nezačne hydraulická kapalina unikat z nádrže, aby se systém odvzdušnil. </a:t>
            </a:r>
          </a:p>
          <a:p>
            <a:pPr lvl="0">
              <a:buNone/>
            </a:pPr>
            <a:endParaRPr lang="cs-CZ" dirty="0" smtClean="0"/>
          </a:p>
          <a:p>
            <a:pPr lvl="0">
              <a:buNone/>
            </a:pPr>
            <a:r>
              <a:rPr lang="cs-CZ" dirty="0" smtClean="0"/>
              <a:t>	</a:t>
            </a:r>
            <a:r>
              <a:rPr lang="cs-CZ" b="1" dirty="0" smtClean="0"/>
              <a:t>h) </a:t>
            </a:r>
            <a:r>
              <a:rPr lang="cs-CZ" dirty="0" smtClean="0"/>
              <a:t>Připojte odsávací jednotku k odsávacímu místu na nádrži systému 2.</a:t>
            </a:r>
          </a:p>
          <a:p>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Výměna hydraulické kapaliny</a:t>
            </a:r>
            <a:endParaRPr lang="cs-CZ" dirty="0"/>
          </a:p>
        </p:txBody>
      </p:sp>
      <p:sp>
        <p:nvSpPr>
          <p:cNvPr id="3" name="Zástupný symbol pro obsah 2"/>
          <p:cNvSpPr>
            <a:spLocks noGrp="1"/>
          </p:cNvSpPr>
          <p:nvPr>
            <p:ph idx="1"/>
          </p:nvPr>
        </p:nvSpPr>
        <p:spPr/>
        <p:txBody>
          <a:bodyPr>
            <a:normAutofit fontScale="92500" lnSpcReduction="10000"/>
          </a:bodyPr>
          <a:lstStyle/>
          <a:p>
            <a:pPr lvl="0">
              <a:buNone/>
            </a:pPr>
            <a:endParaRPr lang="cs-CZ" dirty="0" smtClean="0"/>
          </a:p>
          <a:p>
            <a:pPr lvl="0">
              <a:buNone/>
            </a:pPr>
            <a:r>
              <a:rPr lang="cs-CZ" dirty="0" smtClean="0"/>
              <a:t>	</a:t>
            </a:r>
            <a:r>
              <a:rPr lang="cs-CZ" b="1" dirty="0" smtClean="0"/>
              <a:t>i) </a:t>
            </a:r>
            <a:r>
              <a:rPr lang="cs-CZ" dirty="0" smtClean="0"/>
              <a:t>Doplňte kapalinu plnící jednotkou, dokud nebude </a:t>
            </a:r>
            <a:r>
              <a:rPr lang="cs-CZ" dirty="0" err="1" smtClean="0"/>
              <a:t>hladinoměr</a:t>
            </a:r>
            <a:r>
              <a:rPr lang="cs-CZ" dirty="0" smtClean="0"/>
              <a:t> indikovat :</a:t>
            </a:r>
          </a:p>
          <a:p>
            <a:pPr lvl="0">
              <a:buFont typeface="Wingdings" pitchFamily="2" charset="2"/>
              <a:buChar char="Ø"/>
            </a:pPr>
            <a:r>
              <a:rPr lang="cs-CZ" dirty="0" smtClean="0"/>
              <a:t>MAX množství. </a:t>
            </a:r>
          </a:p>
          <a:p>
            <a:pPr lvl="0">
              <a:buFont typeface="Wingdings" pitchFamily="2" charset="2"/>
              <a:buChar char="Ø"/>
            </a:pPr>
            <a:endParaRPr lang="cs-CZ" dirty="0" smtClean="0"/>
          </a:p>
          <a:p>
            <a:pPr lvl="0">
              <a:buFont typeface="Arial" pitchFamily="34" charset="0"/>
              <a:buChar char="•"/>
            </a:pPr>
            <a:r>
              <a:rPr lang="cs-CZ" dirty="0" smtClean="0"/>
              <a:t>Pokud při plnění překročíte maximální množství hydraulické kapaliny, bude přebytečná kapalina odvedena odváděcím potrubím.</a:t>
            </a:r>
          </a:p>
          <a:p>
            <a:pPr lvl="0">
              <a:buNone/>
            </a:pPr>
            <a:endParaRPr lang="cs-CZ" dirty="0" smtClean="0"/>
          </a:p>
          <a:p>
            <a:pPr lvl="0">
              <a:buNone/>
            </a:pPr>
            <a:r>
              <a:rPr lang="cs-CZ" dirty="0" smtClean="0"/>
              <a:t>	</a:t>
            </a:r>
            <a:r>
              <a:rPr lang="cs-CZ" b="1" dirty="0" smtClean="0"/>
              <a:t>j) </a:t>
            </a:r>
            <a:r>
              <a:rPr lang="cs-CZ" dirty="0" smtClean="0"/>
              <a:t>Odpojte plnící jednotku od RF 2 na hlavním pohonu rotoru . </a:t>
            </a:r>
          </a:p>
          <a:p>
            <a:pPr lvl="0">
              <a:buNone/>
            </a:pPr>
            <a:endParaRPr lang="cs-CZ" dirty="0" smtClean="0"/>
          </a:p>
          <a:p>
            <a:pPr lvl="0">
              <a:buNone/>
            </a:pPr>
            <a:endParaRPr lang="cs-CZ" b="1" dirty="0" smtClean="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Výměna hydraulické kapaliny</a:t>
            </a:r>
            <a:endParaRPr lang="cs-CZ" dirty="0"/>
          </a:p>
        </p:txBody>
      </p:sp>
      <p:sp>
        <p:nvSpPr>
          <p:cNvPr id="3" name="Zástupný symbol pro obsah 2"/>
          <p:cNvSpPr>
            <a:spLocks noGrp="1"/>
          </p:cNvSpPr>
          <p:nvPr>
            <p:ph idx="1"/>
          </p:nvPr>
        </p:nvSpPr>
        <p:spPr/>
        <p:txBody>
          <a:bodyPr>
            <a:normAutofit fontScale="92500" lnSpcReduction="20000"/>
          </a:bodyPr>
          <a:lstStyle/>
          <a:p>
            <a:pPr lvl="0">
              <a:buNone/>
            </a:pPr>
            <a:endParaRPr lang="cs-CZ" dirty="0" smtClean="0"/>
          </a:p>
          <a:p>
            <a:pPr lvl="0">
              <a:buNone/>
            </a:pPr>
            <a:r>
              <a:rPr lang="cs-CZ" dirty="0" smtClean="0"/>
              <a:t>	</a:t>
            </a:r>
            <a:r>
              <a:rPr lang="cs-CZ" b="1" dirty="0" smtClean="0"/>
              <a:t>k) </a:t>
            </a:r>
            <a:r>
              <a:rPr lang="cs-CZ" i="1" dirty="0" smtClean="0"/>
              <a:t>Upozornění:</a:t>
            </a:r>
          </a:p>
          <a:p>
            <a:pPr lvl="0">
              <a:buFont typeface="Wingdings" pitchFamily="2" charset="2"/>
              <a:buChar char="Ø"/>
            </a:pPr>
            <a:r>
              <a:rPr lang="cs-CZ" dirty="0" smtClean="0"/>
              <a:t>Jestliže je hydraulický systém přeplněn, je veškerá přebytečná hydraulická kapalina odvedena odváděcím potrubím. Přebytečnou hydraulickou kapalinu je také možné vypustit, dle předešlých kroků, kde je popsáno vypouštění hydraulické kapaliny.</a:t>
            </a:r>
          </a:p>
          <a:p>
            <a:pPr lvl="0">
              <a:buNone/>
            </a:pPr>
            <a:endParaRPr lang="cs-CZ" dirty="0" smtClean="0"/>
          </a:p>
          <a:p>
            <a:pPr lvl="0">
              <a:buNone/>
            </a:pPr>
            <a:r>
              <a:rPr lang="cs-CZ" b="1" dirty="0" smtClean="0"/>
              <a:t>5) Nainstalujte kapotáž.</a:t>
            </a:r>
          </a:p>
          <a:p>
            <a:pPr lvl="0">
              <a:buNone/>
            </a:pPr>
            <a:endParaRPr lang="cs-CZ" b="1" dirty="0" smtClean="0"/>
          </a:p>
          <a:p>
            <a:pPr lvl="0">
              <a:buNone/>
            </a:pPr>
            <a:r>
              <a:rPr lang="cs-CZ" b="1" dirty="0" smtClean="0"/>
              <a:t>6) Pokud byl odstraněn kryt převodovky </a:t>
            </a:r>
            <a:r>
              <a:rPr lang="cs-CZ" b="1" dirty="0" err="1" smtClean="0"/>
              <a:t>Fenestronu</a:t>
            </a:r>
            <a:r>
              <a:rPr lang="cs-CZ" b="1" dirty="0" smtClean="0"/>
              <a:t>, nainstalujte jej zpět.</a:t>
            </a:r>
          </a:p>
          <a:p>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Výměna hydraulické kapaliny</a:t>
            </a:r>
            <a:endParaRPr lang="cs-CZ" dirty="0"/>
          </a:p>
        </p:txBody>
      </p:sp>
      <p:sp>
        <p:nvSpPr>
          <p:cNvPr id="3" name="Zástupný symbol pro obsah 2"/>
          <p:cNvSpPr>
            <a:spLocks noGrp="1"/>
          </p:cNvSpPr>
          <p:nvPr>
            <p:ph idx="1"/>
          </p:nvPr>
        </p:nvSpPr>
        <p:spPr/>
        <p:txBody>
          <a:bodyPr>
            <a:normAutofit fontScale="92500" lnSpcReduction="10000"/>
          </a:bodyPr>
          <a:lstStyle/>
          <a:p>
            <a:pPr>
              <a:buNone/>
            </a:pPr>
            <a:endParaRPr lang="cs-CZ" i="1" dirty="0" smtClean="0"/>
          </a:p>
          <a:p>
            <a:pPr>
              <a:buNone/>
            </a:pPr>
            <a:endParaRPr lang="cs-CZ" i="1" dirty="0" smtClean="0"/>
          </a:p>
          <a:p>
            <a:pPr>
              <a:buNone/>
            </a:pPr>
            <a:endParaRPr lang="cs-CZ" i="1" dirty="0" smtClean="0"/>
          </a:p>
          <a:p>
            <a:pPr>
              <a:buNone/>
            </a:pPr>
            <a:endParaRPr lang="cs-CZ" i="1" dirty="0" smtClean="0"/>
          </a:p>
          <a:p>
            <a:pPr>
              <a:buNone/>
            </a:pPr>
            <a:endParaRPr lang="cs-CZ" i="1" dirty="0" smtClean="0"/>
          </a:p>
          <a:p>
            <a:pPr>
              <a:buNone/>
            </a:pPr>
            <a:endParaRPr lang="cs-CZ" i="1" dirty="0" smtClean="0"/>
          </a:p>
          <a:p>
            <a:pPr>
              <a:buNone/>
            </a:pPr>
            <a:endParaRPr lang="cs-CZ" i="1" dirty="0" smtClean="0"/>
          </a:p>
          <a:p>
            <a:pPr>
              <a:buNone/>
            </a:pPr>
            <a:endParaRPr lang="cs-CZ" i="1" dirty="0" smtClean="0"/>
          </a:p>
          <a:p>
            <a:pPr>
              <a:buNone/>
            </a:pPr>
            <a:endParaRPr lang="cs-CZ" i="1" dirty="0" smtClean="0"/>
          </a:p>
          <a:p>
            <a:pPr>
              <a:buNone/>
            </a:pPr>
            <a:r>
              <a:rPr lang="cs-CZ" i="1" dirty="0" smtClean="0"/>
              <a:t>	</a:t>
            </a:r>
            <a:r>
              <a:rPr lang="cs-CZ" sz="1400" dirty="0" smtClean="0"/>
              <a:t>pohonný mechanismus rotoru (5), vstup RF1 (6), odsávací bod (7), indikátor hladiny hydraulické kapaliny (8), nádrž hydraulické kapaliny (9), vstup RF2 (10)</a:t>
            </a:r>
            <a:endParaRPr lang="cs-CZ" sz="1400" dirty="0"/>
          </a:p>
        </p:txBody>
      </p:sp>
      <p:pic>
        <p:nvPicPr>
          <p:cNvPr id="4" name="Obrázek 3" descr="Replenishing 2.jpg"/>
          <p:cNvPicPr>
            <a:picLocks noChangeAspect="1"/>
          </p:cNvPicPr>
          <p:nvPr/>
        </p:nvPicPr>
        <p:blipFill>
          <a:blip r:embed="rId3" cstate="print"/>
          <a:stretch>
            <a:fillRect/>
          </a:stretch>
        </p:blipFill>
        <p:spPr>
          <a:xfrm>
            <a:off x="1763688" y="1844824"/>
            <a:ext cx="5501519" cy="3699297"/>
          </a:xfrm>
          <a:prstGeom prst="rect">
            <a:avLst/>
          </a:prstGeom>
        </p:spPr>
      </p:pic>
      <p:sp>
        <p:nvSpPr>
          <p:cNvPr id="5" name="Tlačítko akce: Domů 4">
            <a:hlinkClick r:id="rId4"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Ochrana hydraulického systému před korozí</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smtClean="0"/>
              <a:t>Před zahájením údržbových prací je nutné demontovat levý i pravý ochranný kryt.</a:t>
            </a:r>
          </a:p>
          <a:p>
            <a:pPr>
              <a:buFont typeface="Wingdings" pitchFamily="2" charset="2"/>
              <a:buChar char="Ø"/>
            </a:pPr>
            <a:r>
              <a:rPr lang="cs-CZ" dirty="0" smtClean="0"/>
              <a:t>postup je uveden v části 71-11-00,4-4.</a:t>
            </a:r>
          </a:p>
          <a:p>
            <a:pPr>
              <a:buFont typeface="Wingdings" pitchFamily="2" charset="2"/>
              <a:buChar char="Ø"/>
            </a:pPr>
            <a:endParaRPr lang="cs-CZ" dirty="0" smtClean="0"/>
          </a:p>
          <a:p>
            <a:r>
              <a:rPr lang="cs-CZ" dirty="0" smtClean="0"/>
              <a:t>Postup</a:t>
            </a:r>
          </a:p>
          <a:p>
            <a:pPr lvl="0">
              <a:buNone/>
            </a:pPr>
            <a:r>
              <a:rPr lang="cs-CZ" b="1" dirty="0" smtClean="0"/>
              <a:t>1) Očistěte:</a:t>
            </a:r>
          </a:p>
          <a:p>
            <a:pPr lvl="0">
              <a:buFont typeface="Wingdings" pitchFamily="2" charset="2"/>
              <a:buChar char="Ø"/>
            </a:pPr>
            <a:r>
              <a:rPr lang="cs-CZ" dirty="0" smtClean="0"/>
              <a:t>hydraulické čerpadlo</a:t>
            </a:r>
          </a:p>
          <a:p>
            <a:pPr lvl="0">
              <a:buFont typeface="Wingdings" pitchFamily="2" charset="2"/>
              <a:buChar char="Ø"/>
            </a:pPr>
            <a:r>
              <a:rPr lang="cs-CZ" dirty="0" smtClean="0"/>
              <a:t>blok ventilů</a:t>
            </a:r>
          </a:p>
          <a:p>
            <a:pPr lvl="0">
              <a:buFont typeface="Wingdings" pitchFamily="2" charset="2"/>
              <a:buChar char="Ø"/>
            </a:pPr>
            <a:r>
              <a:rPr lang="cs-CZ" dirty="0" smtClean="0"/>
              <a:t>elektrické konektory</a:t>
            </a:r>
          </a:p>
          <a:p>
            <a:pPr lvl="0">
              <a:buFont typeface="Wingdings" pitchFamily="2" charset="2"/>
              <a:buChar char="Ø"/>
            </a:pPr>
            <a:endParaRPr lang="cs-CZ" dirty="0" smtClean="0"/>
          </a:p>
          <a:p>
            <a:pPr lvl="0">
              <a:buFont typeface="Arial" pitchFamily="34" charset="0"/>
              <a:buChar char="•"/>
            </a:pPr>
            <a:r>
              <a:rPr lang="cs-CZ" dirty="0" smtClean="0"/>
              <a:t>Pomocí acetonu CM 203, je nezbytné nechat ho uschnout.</a:t>
            </a:r>
          </a:p>
          <a:p>
            <a:pPr lvl="0">
              <a:buNone/>
            </a:pPr>
            <a:endParaRPr lang="cs-CZ" dirty="0"/>
          </a:p>
        </p:txBody>
      </p:sp>
      <p:sp>
        <p:nvSpPr>
          <p:cNvPr id="4" name="Tlačítko akce: Domů 3">
            <a:hlinkClick r:id="rId3" action="ppaction://hlinksldjump" highlightClick="1"/>
          </p:cNvPr>
          <p:cNvSpPr/>
          <p:nvPr/>
        </p:nvSpPr>
        <p:spPr>
          <a:xfrm>
            <a:off x="8244408" y="6237312"/>
            <a:ext cx="648072" cy="43204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Ochrana hydraulického systému před korozí</a:t>
            </a:r>
            <a:endParaRPr lang="cs-CZ" dirty="0"/>
          </a:p>
        </p:txBody>
      </p:sp>
      <p:sp>
        <p:nvSpPr>
          <p:cNvPr id="3" name="Zástupný symbol pro obsah 2"/>
          <p:cNvSpPr>
            <a:spLocks noGrp="1"/>
          </p:cNvSpPr>
          <p:nvPr>
            <p:ph idx="1"/>
          </p:nvPr>
        </p:nvSpPr>
        <p:spPr/>
        <p:txBody>
          <a:bodyPr>
            <a:normAutofit lnSpcReduction="10000"/>
          </a:bodyPr>
          <a:lstStyle/>
          <a:p>
            <a:pPr lvl="0">
              <a:buNone/>
            </a:pPr>
            <a:r>
              <a:rPr lang="cs-CZ" b="1" dirty="0" smtClean="0"/>
              <a:t>2) Aplikujte ochrannou směs:</a:t>
            </a:r>
          </a:p>
          <a:p>
            <a:pPr lvl="0">
              <a:buFont typeface="Arial" pitchFamily="34" charset="0"/>
              <a:buChar char="•"/>
            </a:pPr>
            <a:r>
              <a:rPr lang="cs-CZ" dirty="0" smtClean="0"/>
              <a:t>CM 530 na hydraulické čerpadlo , blok ventilů a elektrické konektory.</a:t>
            </a:r>
          </a:p>
          <a:p>
            <a:pPr lvl="0">
              <a:buFont typeface="Arial" pitchFamily="34" charset="0"/>
              <a:buChar char="•"/>
            </a:pPr>
            <a:r>
              <a:rPr lang="cs-CZ" dirty="0" smtClean="0"/>
              <a:t>Ochranná směs se nesmí aplikovat na průzor.</a:t>
            </a:r>
          </a:p>
          <a:p>
            <a:pPr lvl="0">
              <a:buFont typeface="Arial" pitchFamily="34" charset="0"/>
              <a:buChar char="•"/>
            </a:pPr>
            <a:r>
              <a:rPr lang="cs-CZ" dirty="0" smtClean="0"/>
              <a:t>Poté se ujistěte, že je celý povrch dokonale pokryt ochrannou směsí CM 530.</a:t>
            </a:r>
          </a:p>
          <a:p>
            <a:pPr lvl="0">
              <a:buFont typeface="Arial" pitchFamily="34" charset="0"/>
              <a:buChar char="•"/>
            </a:pPr>
            <a:r>
              <a:rPr lang="cs-CZ" dirty="0" smtClean="0"/>
              <a:t>Ochrannou směs je nutné nechat schnout alespoň </a:t>
            </a:r>
            <a:r>
              <a:rPr lang="cs-CZ" b="1" dirty="0" smtClean="0"/>
              <a:t>jednu hodinu</a:t>
            </a:r>
            <a:r>
              <a:rPr lang="cs-CZ" dirty="0" smtClean="0"/>
              <a:t> při minimální teplotě</a:t>
            </a:r>
            <a:r>
              <a:rPr lang="cs-CZ" b="1" dirty="0" smtClean="0"/>
              <a:t> 15°C</a:t>
            </a:r>
            <a:r>
              <a:rPr lang="cs-CZ" dirty="0" smtClean="0"/>
              <a:t>.</a:t>
            </a:r>
          </a:p>
          <a:p>
            <a:pPr lvl="0">
              <a:buFont typeface="Arial" pitchFamily="34" charset="0"/>
              <a:buChar char="•"/>
            </a:pPr>
            <a:endParaRPr lang="cs-CZ" dirty="0" smtClean="0"/>
          </a:p>
          <a:p>
            <a:pPr lvl="0">
              <a:buNone/>
            </a:pPr>
            <a:r>
              <a:rPr lang="cs-CZ" b="1" dirty="0" smtClean="0"/>
              <a:t>3) Nainstalujte ochranné kryty.</a:t>
            </a:r>
          </a:p>
          <a:p>
            <a:endParaRPr lang="cs-CZ" dirty="0"/>
          </a:p>
        </p:txBody>
      </p:sp>
      <p:sp>
        <p:nvSpPr>
          <p:cNvPr id="4" name="Tlačítko akce: Domů 3">
            <a:hlinkClick r:id="rId3"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Ochrana hydraulického systému před korozí</a:t>
            </a:r>
            <a:endParaRPr lang="cs-CZ" dirty="0"/>
          </a:p>
        </p:txBody>
      </p:sp>
      <p:sp>
        <p:nvSpPr>
          <p:cNvPr id="3" name="Zástupný symbol pro obsah 2"/>
          <p:cNvSpPr>
            <a:spLocks noGrp="1"/>
          </p:cNvSpPr>
          <p:nvPr>
            <p:ph idx="1"/>
          </p:nvPr>
        </p:nvSpPr>
        <p:spPr/>
        <p:txBody>
          <a:bodyPr>
            <a:normAutofit lnSpcReduction="10000"/>
          </a:bodyPr>
          <a:lstStyle/>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endParaRPr lang="cs-CZ" sz="1400" dirty="0" smtClean="0"/>
          </a:p>
          <a:p>
            <a:pPr>
              <a:buNone/>
            </a:pPr>
            <a:r>
              <a:rPr lang="cs-CZ" sz="1400" dirty="0" smtClean="0"/>
              <a:t>blok ventilů (1), průzor (2), hydraulické čerpadlo (3), elektrické konektory (4,5)</a:t>
            </a:r>
            <a:endParaRPr lang="cs-CZ" sz="1400" dirty="0"/>
          </a:p>
        </p:txBody>
      </p:sp>
      <p:pic>
        <p:nvPicPr>
          <p:cNvPr id="4" name="Obrázek 3" descr="corosion a.jpg"/>
          <p:cNvPicPr>
            <a:picLocks noChangeAspect="1"/>
          </p:cNvPicPr>
          <p:nvPr/>
        </p:nvPicPr>
        <p:blipFill>
          <a:blip r:embed="rId3" cstate="print"/>
          <a:stretch>
            <a:fillRect/>
          </a:stretch>
        </p:blipFill>
        <p:spPr>
          <a:xfrm>
            <a:off x="4644008" y="1988840"/>
            <a:ext cx="3746643" cy="3528392"/>
          </a:xfrm>
          <a:prstGeom prst="rect">
            <a:avLst/>
          </a:prstGeom>
        </p:spPr>
      </p:pic>
      <p:pic>
        <p:nvPicPr>
          <p:cNvPr id="5" name="Obrázek 4" descr="corrosion b.jpg"/>
          <p:cNvPicPr>
            <a:picLocks noChangeAspect="1"/>
          </p:cNvPicPr>
          <p:nvPr/>
        </p:nvPicPr>
        <p:blipFill>
          <a:blip r:embed="rId4" cstate="print"/>
          <a:stretch>
            <a:fillRect/>
          </a:stretch>
        </p:blipFill>
        <p:spPr>
          <a:xfrm>
            <a:off x="755576" y="2204864"/>
            <a:ext cx="3528392" cy="3212053"/>
          </a:xfrm>
          <a:prstGeom prst="rect">
            <a:avLst/>
          </a:prstGeom>
        </p:spPr>
      </p:pic>
      <p:sp>
        <p:nvSpPr>
          <p:cNvPr id="6" name="Tlačítko akce: Domů 5">
            <a:hlinkClick r:id="rId5" action="ppaction://hlinksldjump" highlightClick="1"/>
          </p:cNvPr>
          <p:cNvSpPr/>
          <p:nvPr/>
        </p:nvSpPr>
        <p:spPr>
          <a:xfrm>
            <a:off x="7956376" y="6165304"/>
            <a:ext cx="648072"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ok">
  <a:themeElements>
    <a:clrScheme name="Tok">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Tok">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ok">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456</TotalTime>
  <Words>862</Words>
  <Application>Microsoft Office PowerPoint</Application>
  <PresentationFormat>Předvádění na obrazovce (4:3)</PresentationFormat>
  <Paragraphs>469</Paragraphs>
  <Slides>44</Slides>
  <Notes>44</Notes>
  <HiddenSlides>0</HiddenSlides>
  <MMClips>0</MMClips>
  <ScaleCrop>false</ScaleCrop>
  <HeadingPairs>
    <vt:vector size="4" baseType="variant">
      <vt:variant>
        <vt:lpstr>Motiv</vt:lpstr>
      </vt:variant>
      <vt:variant>
        <vt:i4>1</vt:i4>
      </vt:variant>
      <vt:variant>
        <vt:lpstr>Nadpisy snímků</vt:lpstr>
      </vt:variant>
      <vt:variant>
        <vt:i4>44</vt:i4>
      </vt:variant>
    </vt:vector>
  </HeadingPairs>
  <TitlesOfParts>
    <vt:vector size="45" baseType="lpstr">
      <vt:lpstr>Tok</vt:lpstr>
      <vt:lpstr>Hydraulická soustava</vt:lpstr>
      <vt:lpstr>Hydraulický systém vrtulníku  EC 135</vt:lpstr>
      <vt:lpstr>Indikační a testovací systém</vt:lpstr>
      <vt:lpstr>Indikační a testovací systém</vt:lpstr>
      <vt:lpstr>Indikační a testovací systém</vt:lpstr>
      <vt:lpstr>Indikační a testovací systém</vt:lpstr>
      <vt:lpstr>Indikační systém</vt:lpstr>
      <vt:lpstr>Indikační systém</vt:lpstr>
      <vt:lpstr>Testovací systém</vt:lpstr>
      <vt:lpstr>Schéma indikačního a testovacího systému</vt:lpstr>
      <vt:lpstr>Umístění indikačního a testovacího systému</vt:lpstr>
      <vt:lpstr>Umístění indikačního a testovacího systému</vt:lpstr>
      <vt:lpstr>Umístění indikačního a testovacího systému</vt:lpstr>
      <vt:lpstr>Umístění indikačního a testovacího</vt:lpstr>
      <vt:lpstr>Umístění indikačního a testovacího</vt:lpstr>
      <vt:lpstr>Pohon hlavního rotoru</vt:lpstr>
      <vt:lpstr>Pohon hlavního rotoru</vt:lpstr>
      <vt:lpstr>Pohon hlavního rotoru</vt:lpstr>
      <vt:lpstr>Pohon hlavního rotoru</vt:lpstr>
      <vt:lpstr>Pohon hlavního rotoru</vt:lpstr>
      <vt:lpstr>Pohon hlavního rotoru</vt:lpstr>
      <vt:lpstr>Pohon hlavního rotoru</vt:lpstr>
      <vt:lpstr>Pohon hlavního rotoru</vt:lpstr>
      <vt:lpstr>Pohon hlavního rotoru</vt:lpstr>
      <vt:lpstr>Pohon hlavního rotoru</vt:lpstr>
      <vt:lpstr>Pohon hlavního rotoru</vt:lpstr>
      <vt:lpstr>Pohon hlavního rotoru</vt:lpstr>
      <vt:lpstr>Pohon Fenestronu</vt:lpstr>
      <vt:lpstr>Pohon Fenestronu</vt:lpstr>
      <vt:lpstr>Pohon Fenestronu</vt:lpstr>
      <vt:lpstr>Fenestron</vt:lpstr>
      <vt:lpstr>Výměna hydraulické kapaliny</vt:lpstr>
      <vt:lpstr>Výměna hydraulické kapaliny</vt:lpstr>
      <vt:lpstr>Výměna hydraulické kapaliny</vt:lpstr>
      <vt:lpstr>Výměna hydraulické kapaliny</vt:lpstr>
      <vt:lpstr>Výměna hydraulické kapaliny</vt:lpstr>
      <vt:lpstr>Výměna hydraulické kapaliny</vt:lpstr>
      <vt:lpstr>Výměna hydraulické kapaliny</vt:lpstr>
      <vt:lpstr>Výměna hydraulické kapaliny</vt:lpstr>
      <vt:lpstr>Výměna hydraulické kapaliny</vt:lpstr>
      <vt:lpstr>Výměna hydraulické kapaliny</vt:lpstr>
      <vt:lpstr>Ochrana hydraulického systému před korozí</vt:lpstr>
      <vt:lpstr>Ochrana hydraulického systému před korozí</vt:lpstr>
      <vt:lpstr>Ochrana hydraulického systému před korozí</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Hydraulická soustava</dc:title>
  <dc:creator>Lukáš Plocek</dc:creator>
  <cp:lastModifiedBy>Lukáš Plocek</cp:lastModifiedBy>
  <cp:revision>24</cp:revision>
  <dcterms:created xsi:type="dcterms:W3CDTF">2016-05-15T15:55:15Z</dcterms:created>
  <dcterms:modified xsi:type="dcterms:W3CDTF">2016-06-01T09:49:51Z</dcterms:modified>
</cp:coreProperties>
</file>