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notesSlides/notesSlide43.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6"/>
  </p:notesMasterIdLst>
  <p:sldIdLst>
    <p:sldId id="256" r:id="rId2"/>
    <p:sldId id="257" r:id="rId3"/>
    <p:sldId id="258" r:id="rId4"/>
    <p:sldId id="284" r:id="rId5"/>
    <p:sldId id="285" r:id="rId6"/>
    <p:sldId id="260" r:id="rId7"/>
    <p:sldId id="286" r:id="rId8"/>
    <p:sldId id="287" r:id="rId9"/>
    <p:sldId id="288" r:id="rId10"/>
    <p:sldId id="262" r:id="rId11"/>
    <p:sldId id="263" r:id="rId12"/>
    <p:sldId id="264" r:id="rId13"/>
    <p:sldId id="266" r:id="rId14"/>
    <p:sldId id="289" r:id="rId15"/>
    <p:sldId id="290" r:id="rId16"/>
    <p:sldId id="267" r:id="rId17"/>
    <p:sldId id="291" r:id="rId18"/>
    <p:sldId id="301" r:id="rId19"/>
    <p:sldId id="268" r:id="rId20"/>
    <p:sldId id="269" r:id="rId21"/>
    <p:sldId id="270" r:id="rId22"/>
    <p:sldId id="292" r:id="rId23"/>
    <p:sldId id="271" r:id="rId24"/>
    <p:sldId id="293" r:id="rId25"/>
    <p:sldId id="272" r:id="rId26"/>
    <p:sldId id="294" r:id="rId27"/>
    <p:sldId id="273" r:id="rId28"/>
    <p:sldId id="295" r:id="rId29"/>
    <p:sldId id="302" r:id="rId30"/>
    <p:sldId id="274" r:id="rId31"/>
    <p:sldId id="275" r:id="rId32"/>
    <p:sldId id="296" r:id="rId33"/>
    <p:sldId id="276" r:id="rId34"/>
    <p:sldId id="277" r:id="rId35"/>
    <p:sldId id="297" r:id="rId36"/>
    <p:sldId id="278" r:id="rId37"/>
    <p:sldId id="298" r:id="rId38"/>
    <p:sldId id="279" r:id="rId39"/>
    <p:sldId id="299" r:id="rId40"/>
    <p:sldId id="280" r:id="rId41"/>
    <p:sldId id="281" r:id="rId42"/>
    <p:sldId id="282" r:id="rId43"/>
    <p:sldId id="283" r:id="rId44"/>
    <p:sldId id="300" r:id="rId45"/>
  </p:sldIdLst>
  <p:sldSz cx="9144000" cy="6858000" type="screen4x3"/>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5000" autoAdjust="0"/>
  </p:normalViewPr>
  <p:slideViewPr>
    <p:cSldViewPr>
      <p:cViewPr varScale="1">
        <p:scale>
          <a:sx n="66" d="100"/>
          <a:sy n="66" d="100"/>
        </p:scale>
        <p:origin x="-1284" y="-11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ADE3234-473D-486F-B40F-6D8D780B86EE}" type="datetimeFigureOut">
              <a:rPr lang="cs-CZ" smtClean="0"/>
              <a:pPr/>
              <a:t>1.6.2016</a:t>
            </a:fld>
            <a:endParaRPr lang="cs-CZ"/>
          </a:p>
        </p:txBody>
      </p:sp>
      <p:sp>
        <p:nvSpPr>
          <p:cNvPr id="4" name="Zástupný symbol pro obrázek snímk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6" name="Zástupný symbol pro zápatí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5B5C610-C01A-41DA-890B-7D4494FF5C3D}" type="slidenum">
              <a:rPr lang="cs-CZ" smtClean="0"/>
              <a:pPr/>
              <a:t>‹#›</a:t>
            </a:fld>
            <a:endParaRPr lang="cs-CZ"/>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1</a:t>
            </a:fld>
            <a:endParaRPr lang="cs-CZ"/>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2</a:t>
            </a:fld>
            <a:endParaRPr lang="cs-CZ"/>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3</a:t>
            </a:fld>
            <a:endParaRPr lang="cs-CZ"/>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4</a:t>
            </a:fld>
            <a:endParaRPr lang="cs-CZ"/>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sz="1200" kern="1200" dirty="0" smtClean="0">
                <a:solidFill>
                  <a:schemeClr val="tx1"/>
                </a:solidFill>
                <a:latin typeface="+mn-lt"/>
                <a:ea typeface="+mn-ea"/>
                <a:cs typeface="+mn-cs"/>
              </a:rPr>
              <a:t>V tělese ventilu (1) je umístěn kužel nebo kulička (2), která uzavírá průtokové kanály. Ventil je řízen kolečkem (3), které je možné ovládat ručně či elektricky. K otevření nebo uzavření ventilu je zapotřebí několik otáček kolečkem (3). </a:t>
            </a:r>
            <a:endParaRPr lang="cs-CZ" dirty="0"/>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5</a:t>
            </a:fld>
            <a:endParaRPr lang="cs-CZ"/>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6</a:t>
            </a:fld>
            <a:endParaRPr lang="cs-CZ"/>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7</a:t>
            </a:fld>
            <a:endParaRPr lang="cs-CZ"/>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8</a:t>
            </a:fld>
            <a:endParaRPr lang="cs-CZ"/>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9</a:t>
            </a:fld>
            <a:endParaRPr lang="cs-CZ"/>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sz="1200" kern="1200" dirty="0" smtClean="0">
                <a:solidFill>
                  <a:schemeClr val="tx1"/>
                </a:solidFill>
                <a:latin typeface="+mn-lt"/>
                <a:ea typeface="+mn-ea"/>
                <a:cs typeface="+mn-cs"/>
              </a:rPr>
              <a:t>V případě nárůstu tlaku ve vstupní větvi (6) nad povolenou hodnotu působí kulička (2) na pružinu (3), jejíž předpětí je nastaveno tak, že odpovídá maximálnímu tlaku v soustavě a lze ho regulovat šroubem (4) s maticí (5).  Po stlačení pružiny je část tlakové kapaliny (8) odvedena do zpětného potrubí a vrací se zpět do nádrže, tím poklesne tlak na výstupu (7). </a:t>
            </a:r>
            <a:endParaRPr lang="cs-CZ" dirty="0"/>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10</a:t>
            </a:fld>
            <a:endParaRPr lang="cs-CZ"/>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cs-CZ" sz="1200" kern="1200" dirty="0" smtClean="0">
                <a:solidFill>
                  <a:schemeClr val="tx1"/>
                </a:solidFill>
                <a:latin typeface="+mn-lt"/>
                <a:ea typeface="+mn-ea"/>
                <a:cs typeface="+mn-cs"/>
              </a:rPr>
              <a:t>V tělese ventilu (1) je uzavírací pístek s pružinou (2), který mění průtokový průřez. Poloha pístku (2) je závislá na tlaku vstupní kapaliny v (A), při nárůstu tlaku se odkrývá hrana (C) a tlaková kapalina odchází prostorem (B). Kanálek (D) slouží k tlumení chvění ventilu.</a:t>
            </a:r>
          </a:p>
          <a:p>
            <a:endParaRPr lang="cs-CZ" dirty="0"/>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11</a:t>
            </a:fld>
            <a:endParaRPr lang="cs-CZ"/>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sz="1200" kern="1200" dirty="0" smtClean="0">
                <a:solidFill>
                  <a:schemeClr val="tx1"/>
                </a:solidFill>
                <a:latin typeface="+mn-lt"/>
                <a:ea typeface="+mn-ea"/>
                <a:cs typeface="+mn-cs"/>
              </a:rPr>
              <a:t>V případě, že jsou uzavřeny rozdělovací kohouty, dodává čerpadlo kapalinu do hydraulického akumulátoru (4) do té doby, kdy bude dosaženo ve vstupní větvi (C) maximální přípustný tlak. Tento tlak bude působit na píst (7), dojde k jeho stlačení a otevře se tak cesta z prostoru (B) do prostoru (A) kanálem (a), tím začne tlak působit i na píst (8). Vlivem tlaku je píst (8) stlačen a přes pístnici (5) otevře kuličkový ventil (9), který otevře cestu do zpětné větve k nádrži. Tím dojde k odlehčení čerpadla, které běží na volnoběh a tlaková kapalina od čerpadla prochází otevřeným kuličkovým ventilem (9). Ve větvi (C) je za jednosměrným ventilem (6) udržován provozní tlak, v případě poklesu tlaku se píst (7) vrací do původní polohy, čímž dojde k zakrývání kanálku (a). V prostoru (A) je udržována tlaková kapalina do té doby než pístek (7) druhou hranou odkryje kanálek (a), což nastane při minimálním provozním tlaku. Tím může tlaková kapalina přejít spojovacím kanálkem (b) do zpětné větve k nádrži. Po úniku tlakové kapaliny z prostoru (A) pružina (2) působí na píst (8) a vrátí ho do původní polohy. Dojde k uzavření kuličkového ventilu (9) a čerpadlo opět dodává tlakovou kapalinu do větve (C) až do dosažení maximálního provozního tlaku, kdy se začne celý proces opakovat.</a:t>
            </a:r>
            <a:endParaRPr lang="cs-CZ" dirty="0"/>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12</a:t>
            </a:fld>
            <a:endParaRPr lang="cs-CZ"/>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13</a:t>
            </a:fld>
            <a:endParaRPr lang="cs-CZ"/>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14</a:t>
            </a:fld>
            <a:endParaRPr lang="cs-CZ"/>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15</a:t>
            </a:fld>
            <a:endParaRPr lang="cs-CZ"/>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16</a:t>
            </a:fld>
            <a:endParaRPr lang="cs-CZ"/>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17</a:t>
            </a:fld>
            <a:endParaRPr lang="cs-CZ"/>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18</a:t>
            </a:fld>
            <a:endParaRPr lang="cs-CZ"/>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19</a:t>
            </a:fld>
            <a:endParaRPr lang="cs-CZ"/>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sz="1200" kern="1200" dirty="0" smtClean="0">
                <a:solidFill>
                  <a:schemeClr val="tx1"/>
                </a:solidFill>
                <a:latin typeface="+mn-lt"/>
                <a:ea typeface="+mn-ea"/>
                <a:cs typeface="+mn-cs"/>
              </a:rPr>
              <a:t>Kapalina je od čerpadla přiváděna do kanálu (A)</a:t>
            </a:r>
            <a:r>
              <a:rPr lang="cs-CZ" sz="1200" kern="1200" baseline="0" dirty="0" smtClean="0">
                <a:solidFill>
                  <a:schemeClr val="tx1"/>
                </a:solidFill>
                <a:latin typeface="+mn-lt"/>
                <a:ea typeface="+mn-ea"/>
                <a:cs typeface="+mn-cs"/>
              </a:rPr>
              <a:t> </a:t>
            </a:r>
            <a:r>
              <a:rPr lang="cs-CZ" sz="1200" kern="1200" baseline="0" dirty="0" err="1" smtClean="0">
                <a:solidFill>
                  <a:schemeClr val="tx1"/>
                </a:solidFill>
                <a:latin typeface="+mn-lt"/>
                <a:ea typeface="+mn-ea"/>
                <a:cs typeface="+mn-cs"/>
              </a:rPr>
              <a:t>a</a:t>
            </a:r>
            <a:r>
              <a:rPr lang="cs-CZ" sz="1200" kern="1200" baseline="0" dirty="0" smtClean="0">
                <a:solidFill>
                  <a:schemeClr val="tx1"/>
                </a:solidFill>
                <a:latin typeface="+mn-lt"/>
                <a:ea typeface="+mn-ea"/>
                <a:cs typeface="+mn-cs"/>
              </a:rPr>
              <a:t> z</a:t>
            </a:r>
            <a:r>
              <a:rPr lang="cs-CZ" sz="1200" kern="1200" dirty="0" smtClean="0">
                <a:solidFill>
                  <a:schemeClr val="tx1"/>
                </a:solidFill>
                <a:latin typeface="+mn-lt"/>
                <a:ea typeface="+mn-ea"/>
                <a:cs typeface="+mn-cs"/>
              </a:rPr>
              <a:t> něho v závislosti na poloze šoupátka proudí buď do kanálu (B) nebo (C), které jsou propojeny s příslušnými prostory pracovních válců. Nečinný prostor válce je rovněž spojen s kanálem (D), který vede zpět do nádrže. </a:t>
            </a:r>
            <a:endParaRPr lang="cs-CZ" dirty="0"/>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20</a:t>
            </a:fld>
            <a:endParaRPr lang="cs-CZ"/>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21</a:t>
            </a:fld>
            <a:endParaRPr lang="cs-CZ"/>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22</a:t>
            </a:fld>
            <a:endParaRPr lang="cs-CZ"/>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23</a:t>
            </a:fld>
            <a:endParaRPr lang="cs-CZ"/>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24</a:t>
            </a:fld>
            <a:endParaRPr lang="cs-CZ"/>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25</a:t>
            </a:fld>
            <a:endParaRPr lang="cs-CZ"/>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26</a:t>
            </a:fld>
            <a:endParaRPr lang="cs-CZ"/>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27</a:t>
            </a:fld>
            <a:endParaRPr lang="cs-CZ"/>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28</a:t>
            </a:fld>
            <a:endParaRPr lang="cs-CZ"/>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29</a:t>
            </a:fld>
            <a:endParaRPr lang="cs-CZ"/>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30</a:t>
            </a:fld>
            <a:endParaRPr lang="cs-CZ"/>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31</a:t>
            </a:fld>
            <a:endParaRPr lang="cs-CZ"/>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32</a:t>
            </a:fld>
            <a:endParaRPr lang="cs-CZ"/>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33</a:t>
            </a:fld>
            <a:endParaRPr lang="cs-CZ"/>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34</a:t>
            </a:fld>
            <a:endParaRPr lang="cs-CZ"/>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35</a:t>
            </a:fld>
            <a:endParaRPr lang="cs-CZ"/>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36</a:t>
            </a:fld>
            <a:endParaRPr lang="cs-CZ"/>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37</a:t>
            </a:fld>
            <a:endParaRPr lang="cs-CZ"/>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38</a:t>
            </a:fld>
            <a:endParaRPr lang="cs-CZ"/>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39</a:t>
            </a:fld>
            <a:endParaRPr lang="cs-CZ"/>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40</a:t>
            </a:fld>
            <a:endParaRPr lang="cs-CZ"/>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41</a:t>
            </a:fld>
            <a:endParaRPr lang="cs-CZ"/>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42</a:t>
            </a:fld>
            <a:endParaRPr lang="cs-CZ"/>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43</a:t>
            </a:fld>
            <a:endParaRPr lang="cs-CZ"/>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44</a:t>
            </a:fld>
            <a:endParaRPr lang="cs-CZ"/>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9" name="Nadpis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cs-CZ" smtClean="0"/>
              <a:t>Klepnutím lze upravit styl předlohy nadpisů.</a:t>
            </a:r>
            <a:endParaRPr kumimoji="0" lang="en-US"/>
          </a:p>
        </p:txBody>
      </p:sp>
      <p:sp>
        <p:nvSpPr>
          <p:cNvPr id="17" name="Podnadpis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cs-CZ" smtClean="0"/>
              <a:t>Klepnutím lze upravit styl předlohy podnadpisů.</a:t>
            </a:r>
            <a:endParaRPr kumimoji="0" lang="en-US"/>
          </a:p>
        </p:txBody>
      </p:sp>
      <p:sp>
        <p:nvSpPr>
          <p:cNvPr id="30" name="Zástupný symbol pro datum 29"/>
          <p:cNvSpPr>
            <a:spLocks noGrp="1"/>
          </p:cNvSpPr>
          <p:nvPr>
            <p:ph type="dt" sz="half" idx="10"/>
          </p:nvPr>
        </p:nvSpPr>
        <p:spPr/>
        <p:txBody>
          <a:bodyPr/>
          <a:lstStyle/>
          <a:p>
            <a:fld id="{7FB48D00-7D4D-4CA1-BB38-721706D544F5}" type="datetimeFigureOut">
              <a:rPr lang="cs-CZ" smtClean="0"/>
              <a:pPr/>
              <a:t>1.6.2016</a:t>
            </a:fld>
            <a:endParaRPr lang="cs-CZ"/>
          </a:p>
        </p:txBody>
      </p:sp>
      <p:sp>
        <p:nvSpPr>
          <p:cNvPr id="19" name="Zástupný symbol pro zápatí 18"/>
          <p:cNvSpPr>
            <a:spLocks noGrp="1"/>
          </p:cNvSpPr>
          <p:nvPr>
            <p:ph type="ftr" sz="quarter" idx="11"/>
          </p:nvPr>
        </p:nvSpPr>
        <p:spPr/>
        <p:txBody>
          <a:bodyPr/>
          <a:lstStyle/>
          <a:p>
            <a:endParaRPr lang="cs-CZ"/>
          </a:p>
        </p:txBody>
      </p:sp>
      <p:sp>
        <p:nvSpPr>
          <p:cNvPr id="27" name="Zástupný symbol pro číslo snímku 26"/>
          <p:cNvSpPr>
            <a:spLocks noGrp="1"/>
          </p:cNvSpPr>
          <p:nvPr>
            <p:ph type="sldNum" sz="quarter" idx="12"/>
          </p:nvPr>
        </p:nvSpPr>
        <p:spPr/>
        <p:txBody>
          <a:bodyPr/>
          <a:lstStyle/>
          <a:p>
            <a:fld id="{1B7744D8-1F39-4F08-9913-6E3FBAB8E211}" type="slidenum">
              <a:rPr lang="cs-CZ" smtClean="0"/>
              <a:pPr/>
              <a:t>‹#›</a:t>
            </a:fld>
            <a:endParaRPr lang="cs-CZ"/>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kumimoji="0" lang="cs-CZ" smtClean="0"/>
              <a:t>Klepnutím lze upravit styl předlohy nadpisů.</a:t>
            </a:r>
            <a:endParaRPr kumimoji="0" lang="en-US"/>
          </a:p>
        </p:txBody>
      </p:sp>
      <p:sp>
        <p:nvSpPr>
          <p:cNvPr id="3" name="Zástupný symbol pro obsah 2"/>
          <p:cNvSpPr>
            <a:spLocks noGrp="1"/>
          </p:cNvSpPr>
          <p:nvPr>
            <p:ph idx="1"/>
          </p:nvPr>
        </p:nvSpPr>
        <p:spPr/>
        <p:txBody>
          <a:bodyPr/>
          <a:lstStyle/>
          <a:p>
            <a:pPr lvl="0" eaLnBrk="1" latinLnBrk="0" hangingPunct="1"/>
            <a:r>
              <a:rPr lang="cs-CZ" smtClean="0"/>
              <a:t>Klepnutím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4" name="Zástupný symbol pro datum 3"/>
          <p:cNvSpPr>
            <a:spLocks noGrp="1"/>
          </p:cNvSpPr>
          <p:nvPr>
            <p:ph type="dt" sz="half" idx="10"/>
          </p:nvPr>
        </p:nvSpPr>
        <p:spPr/>
        <p:txBody>
          <a:bodyPr/>
          <a:lstStyle/>
          <a:p>
            <a:fld id="{7FB48D00-7D4D-4CA1-BB38-721706D544F5}" type="datetimeFigureOut">
              <a:rPr lang="cs-CZ" smtClean="0"/>
              <a:pPr/>
              <a:t>1.6.2016</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1B7744D8-1F39-4F08-9913-6E3FBAB8E211}" type="slidenum">
              <a:rPr lang="cs-CZ" smtClean="0"/>
              <a:pPr/>
              <a:t>‹#›</a:t>
            </a:fld>
            <a:endParaRPr lang="cs-CZ"/>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cs-CZ" smtClean="0"/>
              <a:t>Klepnutím lze upravit styl předlohy nadpisů.</a:t>
            </a:r>
            <a:endParaRPr kumimoji="0" lang="en-US"/>
          </a:p>
        </p:txBody>
      </p:sp>
      <p:sp>
        <p:nvSpPr>
          <p:cNvPr id="3" name="Zástupný symbol pro text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cs-CZ" smtClean="0"/>
              <a:t>Klepnutím lze upravit styly předlohy textu.</a:t>
            </a:r>
          </a:p>
        </p:txBody>
      </p:sp>
      <p:sp>
        <p:nvSpPr>
          <p:cNvPr id="4" name="Zástupný symbol pro datum 3"/>
          <p:cNvSpPr>
            <a:spLocks noGrp="1"/>
          </p:cNvSpPr>
          <p:nvPr>
            <p:ph type="dt" sz="half" idx="10"/>
          </p:nvPr>
        </p:nvSpPr>
        <p:spPr/>
        <p:txBody>
          <a:bodyPr/>
          <a:lstStyle/>
          <a:p>
            <a:fld id="{7FB48D00-7D4D-4CA1-BB38-721706D544F5}" type="datetimeFigureOut">
              <a:rPr lang="cs-CZ" smtClean="0"/>
              <a:pPr/>
              <a:t>1.6.2016</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1B7744D8-1F39-4F08-9913-6E3FBAB8E211}" type="slidenum">
              <a:rPr lang="cs-CZ" smtClean="0"/>
              <a:pPr/>
              <a:t>‹#›</a:t>
            </a:fld>
            <a:endParaRPr lang="cs-CZ"/>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a:xfrm>
            <a:off x="457200" y="704088"/>
            <a:ext cx="8229600" cy="1143000"/>
          </a:xfrm>
        </p:spPr>
        <p:txBody>
          <a:bodyPr/>
          <a:lstStyle/>
          <a:p>
            <a:r>
              <a:rPr kumimoji="0" lang="cs-CZ" smtClean="0"/>
              <a:t>Klepnutím lze upravit styl předlohy nadpisů.</a:t>
            </a:r>
            <a:endParaRPr kumimoji="0" lang="en-US"/>
          </a:p>
        </p:txBody>
      </p:sp>
      <p:sp>
        <p:nvSpPr>
          <p:cNvPr id="3" name="Zástupný symbol pro obsah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cs-CZ" smtClean="0"/>
              <a:t>Klepnutím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4" name="Zástupný symbol pro obsah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cs-CZ" smtClean="0"/>
              <a:t>Klepnutím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5" name="Zástupný symbol pro datum 4"/>
          <p:cNvSpPr>
            <a:spLocks noGrp="1"/>
          </p:cNvSpPr>
          <p:nvPr>
            <p:ph type="dt" sz="half" idx="10"/>
          </p:nvPr>
        </p:nvSpPr>
        <p:spPr/>
        <p:txBody>
          <a:bodyPr/>
          <a:lstStyle/>
          <a:p>
            <a:fld id="{7FB48D00-7D4D-4CA1-BB38-721706D544F5}" type="datetimeFigureOut">
              <a:rPr lang="cs-CZ" smtClean="0"/>
              <a:pPr/>
              <a:t>1.6.2016</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1B7744D8-1F39-4F08-9913-6E3FBAB8E211}" type="slidenum">
              <a:rPr lang="cs-CZ" smtClean="0"/>
              <a:pPr/>
              <a:t>‹#›</a:t>
            </a:fld>
            <a:endParaRPr lang="cs-CZ"/>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a:xfrm>
            <a:off x="457200" y="704088"/>
            <a:ext cx="8229600" cy="1143000"/>
          </a:xfrm>
        </p:spPr>
        <p:txBody>
          <a:bodyPr tIns="45720" anchor="b"/>
          <a:lstStyle>
            <a:lvl1pPr>
              <a:defRPr/>
            </a:lvl1pPr>
          </a:lstStyle>
          <a:p>
            <a:r>
              <a:rPr kumimoji="0" lang="cs-CZ" smtClean="0"/>
              <a:t>Klepnutím lze upravit styl předlohy nadpisů.</a:t>
            </a:r>
            <a:endParaRPr kumimoji="0" lang="en-US"/>
          </a:p>
        </p:txBody>
      </p:sp>
      <p:sp>
        <p:nvSpPr>
          <p:cNvPr id="3" name="Zástupný symbol pro text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cs-CZ" smtClean="0"/>
              <a:t>Klepnutím lze upravit styly předlohy textu.</a:t>
            </a:r>
          </a:p>
        </p:txBody>
      </p:sp>
      <p:sp>
        <p:nvSpPr>
          <p:cNvPr id="4" name="Zástupný symbol pro text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cs-CZ" smtClean="0"/>
              <a:t>Klepnutím lze upravit styly předlohy textu.</a:t>
            </a:r>
          </a:p>
        </p:txBody>
      </p:sp>
      <p:sp>
        <p:nvSpPr>
          <p:cNvPr id="5" name="Zástupný symbol pro obsah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cs-CZ" smtClean="0"/>
              <a:t>Klepnutím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6" name="Zástupný symbol pro obsah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cs-CZ" smtClean="0"/>
              <a:t>Klepnutím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7" name="Zástupný symbol pro datum 6"/>
          <p:cNvSpPr>
            <a:spLocks noGrp="1"/>
          </p:cNvSpPr>
          <p:nvPr>
            <p:ph type="dt" sz="half" idx="10"/>
          </p:nvPr>
        </p:nvSpPr>
        <p:spPr/>
        <p:txBody>
          <a:bodyPr/>
          <a:lstStyle/>
          <a:p>
            <a:fld id="{7FB48D00-7D4D-4CA1-BB38-721706D544F5}" type="datetimeFigureOut">
              <a:rPr lang="cs-CZ" smtClean="0"/>
              <a:pPr/>
              <a:t>1.6.2016</a:t>
            </a:fld>
            <a:endParaRPr lang="cs-CZ"/>
          </a:p>
        </p:txBody>
      </p:sp>
      <p:sp>
        <p:nvSpPr>
          <p:cNvPr id="8" name="Zástupný symbol pro zápatí 7"/>
          <p:cNvSpPr>
            <a:spLocks noGrp="1"/>
          </p:cNvSpPr>
          <p:nvPr>
            <p:ph type="ftr" sz="quarter" idx="11"/>
          </p:nvPr>
        </p:nvSpPr>
        <p:spPr/>
        <p:txBody>
          <a:bodyPr/>
          <a:lstStyle/>
          <a:p>
            <a:endParaRPr lang="cs-CZ"/>
          </a:p>
        </p:txBody>
      </p:sp>
      <p:sp>
        <p:nvSpPr>
          <p:cNvPr id="9" name="Zástupný symbol pro číslo snímku 8"/>
          <p:cNvSpPr>
            <a:spLocks noGrp="1"/>
          </p:cNvSpPr>
          <p:nvPr>
            <p:ph type="sldNum" sz="quarter" idx="12"/>
          </p:nvPr>
        </p:nvSpPr>
        <p:spPr/>
        <p:txBody>
          <a:bodyPr/>
          <a:lstStyle/>
          <a:p>
            <a:fld id="{1B7744D8-1F39-4F08-9913-6E3FBAB8E211}" type="slidenum">
              <a:rPr lang="cs-CZ" smtClean="0"/>
              <a:pPr/>
              <a:t>‹#›</a:t>
            </a:fld>
            <a:endParaRPr lang="cs-CZ"/>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cs-CZ" smtClean="0"/>
              <a:t>Klepnutím lze upravit styl předlohy nadpisů.</a:t>
            </a:r>
            <a:endParaRPr kumimoji="0" lang="en-US"/>
          </a:p>
        </p:txBody>
      </p:sp>
      <p:sp>
        <p:nvSpPr>
          <p:cNvPr id="3" name="Zástupný symbol pro datum 2"/>
          <p:cNvSpPr>
            <a:spLocks noGrp="1"/>
          </p:cNvSpPr>
          <p:nvPr>
            <p:ph type="dt" sz="half" idx="10"/>
          </p:nvPr>
        </p:nvSpPr>
        <p:spPr/>
        <p:txBody>
          <a:bodyPr/>
          <a:lstStyle/>
          <a:p>
            <a:fld id="{7FB48D00-7D4D-4CA1-BB38-721706D544F5}" type="datetimeFigureOut">
              <a:rPr lang="cs-CZ" smtClean="0"/>
              <a:pPr/>
              <a:t>1.6.2016</a:t>
            </a:fld>
            <a:endParaRPr lang="cs-CZ"/>
          </a:p>
        </p:txBody>
      </p:sp>
      <p:sp>
        <p:nvSpPr>
          <p:cNvPr id="4" name="Zástupný symbol pro zápatí 3"/>
          <p:cNvSpPr>
            <a:spLocks noGrp="1"/>
          </p:cNvSpPr>
          <p:nvPr>
            <p:ph type="ftr" sz="quarter" idx="11"/>
          </p:nvPr>
        </p:nvSpPr>
        <p:spPr/>
        <p:txBody>
          <a:bodyPr/>
          <a:lstStyle/>
          <a:p>
            <a:endParaRPr lang="cs-CZ"/>
          </a:p>
        </p:txBody>
      </p:sp>
      <p:sp>
        <p:nvSpPr>
          <p:cNvPr id="5" name="Zástupný symbol pro číslo snímku 4"/>
          <p:cNvSpPr>
            <a:spLocks noGrp="1"/>
          </p:cNvSpPr>
          <p:nvPr>
            <p:ph type="sldNum" sz="quarter" idx="12"/>
          </p:nvPr>
        </p:nvSpPr>
        <p:spPr/>
        <p:txBody>
          <a:bodyPr/>
          <a:lstStyle/>
          <a:p>
            <a:fld id="{1B7744D8-1F39-4F08-9913-6E3FBAB8E211}" type="slidenum">
              <a:rPr lang="cs-CZ" smtClean="0"/>
              <a:pPr/>
              <a:t>‹#›</a:t>
            </a:fld>
            <a:endParaRPr lang="cs-CZ"/>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p>
            <a:fld id="{7FB48D00-7D4D-4CA1-BB38-721706D544F5}" type="datetimeFigureOut">
              <a:rPr lang="cs-CZ" smtClean="0"/>
              <a:pPr/>
              <a:t>1.6.2016</a:t>
            </a:fld>
            <a:endParaRPr lang="cs-CZ"/>
          </a:p>
        </p:txBody>
      </p:sp>
      <p:sp>
        <p:nvSpPr>
          <p:cNvPr id="3" name="Zástupný symbol pro zápatí 2"/>
          <p:cNvSpPr>
            <a:spLocks noGrp="1"/>
          </p:cNvSpPr>
          <p:nvPr>
            <p:ph type="ftr" sz="quarter" idx="11"/>
          </p:nvPr>
        </p:nvSpPr>
        <p:spPr/>
        <p:txBody>
          <a:bodyPr/>
          <a:lstStyle/>
          <a:p>
            <a:endParaRPr lang="cs-CZ"/>
          </a:p>
        </p:txBody>
      </p:sp>
      <p:sp>
        <p:nvSpPr>
          <p:cNvPr id="4" name="Zástupný symbol pro číslo snímku 3"/>
          <p:cNvSpPr>
            <a:spLocks noGrp="1"/>
          </p:cNvSpPr>
          <p:nvPr>
            <p:ph type="sldNum" sz="quarter" idx="12"/>
          </p:nvPr>
        </p:nvSpPr>
        <p:spPr/>
        <p:txBody>
          <a:bodyPr/>
          <a:lstStyle/>
          <a:p>
            <a:fld id="{1B7744D8-1F39-4F08-9913-6E3FBAB8E211}" type="slidenum">
              <a:rPr lang="cs-CZ" smtClean="0"/>
              <a:pPr/>
              <a:t>‹#›</a:t>
            </a:fld>
            <a:endParaRPr lang="cs-CZ"/>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cs-CZ" smtClean="0"/>
              <a:t>Klepnutím lze upravit styl předlohy nadpisů.</a:t>
            </a:r>
            <a:endParaRPr kumimoji="0" lang="en-US"/>
          </a:p>
        </p:txBody>
      </p:sp>
      <p:sp>
        <p:nvSpPr>
          <p:cNvPr id="3" name="Zástupný symbol pro text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cs-CZ" smtClean="0"/>
              <a:t>Klepnutím lze upravit styly předlohy textu.</a:t>
            </a:r>
          </a:p>
        </p:txBody>
      </p:sp>
      <p:sp>
        <p:nvSpPr>
          <p:cNvPr id="4" name="Zástupný symbol pro obsah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cs-CZ" smtClean="0"/>
              <a:t>Klepnutím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5" name="Zástupný symbol pro datum 4"/>
          <p:cNvSpPr>
            <a:spLocks noGrp="1"/>
          </p:cNvSpPr>
          <p:nvPr>
            <p:ph type="dt" sz="half" idx="10"/>
          </p:nvPr>
        </p:nvSpPr>
        <p:spPr/>
        <p:txBody>
          <a:bodyPr/>
          <a:lstStyle/>
          <a:p>
            <a:fld id="{7FB48D00-7D4D-4CA1-BB38-721706D544F5}" type="datetimeFigureOut">
              <a:rPr lang="cs-CZ" smtClean="0"/>
              <a:pPr/>
              <a:t>1.6.2016</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1B7744D8-1F39-4F08-9913-6E3FBAB8E211}" type="slidenum">
              <a:rPr lang="cs-CZ" smtClean="0"/>
              <a:pPr/>
              <a:t>‹#›</a:t>
            </a:fld>
            <a:endParaRPr lang="cs-CZ"/>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ázek s titulkem">
    <p:spTree>
      <p:nvGrpSpPr>
        <p:cNvPr id="1" name=""/>
        <p:cNvGrpSpPr/>
        <p:nvPr/>
      </p:nvGrpSpPr>
      <p:grpSpPr>
        <a:xfrm>
          <a:off x="0" y="0"/>
          <a:ext cx="0" cy="0"/>
          <a:chOff x="0" y="0"/>
          <a:chExt cx="0" cy="0"/>
        </a:xfrm>
      </p:grpSpPr>
      <p:sp>
        <p:nvSpPr>
          <p:cNvPr id="9" name="Obdélník s odříznutým a zakulaceným jedním rohem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Pravoúhlý trojúhelník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Nadpis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cs-CZ" smtClean="0"/>
              <a:t>Klepnutím lze upravit styl předlohy nadpisů.</a:t>
            </a:r>
            <a:endParaRPr kumimoji="0" lang="en-US"/>
          </a:p>
        </p:txBody>
      </p:sp>
      <p:sp>
        <p:nvSpPr>
          <p:cNvPr id="4" name="Zástupný symbol pro text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cs-CZ" smtClean="0"/>
              <a:t>Klepnutím lze upravit styly předlohy textu.</a:t>
            </a:r>
          </a:p>
        </p:txBody>
      </p:sp>
      <p:sp>
        <p:nvSpPr>
          <p:cNvPr id="5" name="Zástupný symbol pro datum 4"/>
          <p:cNvSpPr>
            <a:spLocks noGrp="1"/>
          </p:cNvSpPr>
          <p:nvPr>
            <p:ph type="dt" sz="half" idx="10"/>
          </p:nvPr>
        </p:nvSpPr>
        <p:spPr/>
        <p:txBody>
          <a:bodyPr/>
          <a:lstStyle/>
          <a:p>
            <a:fld id="{7FB48D00-7D4D-4CA1-BB38-721706D544F5}" type="datetimeFigureOut">
              <a:rPr lang="cs-CZ" smtClean="0"/>
              <a:pPr/>
              <a:t>1.6.2016</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a:xfrm>
            <a:off x="8077200" y="6356350"/>
            <a:ext cx="609600" cy="365125"/>
          </a:xfrm>
        </p:spPr>
        <p:txBody>
          <a:bodyPr/>
          <a:lstStyle/>
          <a:p>
            <a:fld id="{1B7744D8-1F39-4F08-9913-6E3FBAB8E211}" type="slidenum">
              <a:rPr lang="cs-CZ" smtClean="0"/>
              <a:pPr/>
              <a:t>‹#›</a:t>
            </a:fld>
            <a:endParaRPr lang="cs-CZ"/>
          </a:p>
        </p:txBody>
      </p:sp>
      <p:sp>
        <p:nvSpPr>
          <p:cNvPr id="3" name="Zástupný symbol pro obrázek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cs-CZ" smtClean="0"/>
              <a:t>Klepnutím na ikonu přidáte obrázek.</a:t>
            </a:r>
            <a:endParaRPr kumimoji="0" lang="en-US" dirty="0"/>
          </a:p>
        </p:txBody>
      </p:sp>
      <p:sp>
        <p:nvSpPr>
          <p:cNvPr id="10" name="Volný tvar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Volný tvar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kumimoji="0" lang="cs-CZ" smtClean="0"/>
              <a:t>Klepnutím lze upravit styl předlohy nadpisů.</a:t>
            </a:r>
            <a:endParaRPr kumimoji="0" lang="en-US"/>
          </a:p>
        </p:txBody>
      </p:sp>
      <p:sp>
        <p:nvSpPr>
          <p:cNvPr id="3" name="Zástupný symbol pro svislý text 2"/>
          <p:cNvSpPr>
            <a:spLocks noGrp="1"/>
          </p:cNvSpPr>
          <p:nvPr>
            <p:ph type="body" orient="vert" idx="1"/>
          </p:nvPr>
        </p:nvSpPr>
        <p:spPr/>
        <p:txBody>
          <a:bodyPr vert="eaVert"/>
          <a:lstStyle/>
          <a:p>
            <a:pPr lvl="0" eaLnBrk="1" latinLnBrk="0" hangingPunct="1"/>
            <a:r>
              <a:rPr lang="cs-CZ" smtClean="0"/>
              <a:t>Klepnutím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4" name="Zástupný symbol pro datum 3"/>
          <p:cNvSpPr>
            <a:spLocks noGrp="1"/>
          </p:cNvSpPr>
          <p:nvPr>
            <p:ph type="dt" sz="half" idx="10"/>
          </p:nvPr>
        </p:nvSpPr>
        <p:spPr/>
        <p:txBody>
          <a:bodyPr/>
          <a:lstStyle/>
          <a:p>
            <a:fld id="{7FB48D00-7D4D-4CA1-BB38-721706D544F5}" type="datetimeFigureOut">
              <a:rPr lang="cs-CZ" smtClean="0"/>
              <a:pPr/>
              <a:t>1.6.2016</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1B7744D8-1F39-4F08-9913-6E3FBAB8E211}" type="slidenum">
              <a:rPr lang="cs-CZ" smtClean="0"/>
              <a:pPr/>
              <a:t>‹#›</a:t>
            </a:fld>
            <a:endParaRPr lang="cs-CZ"/>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629400" y="914401"/>
            <a:ext cx="2057400" cy="5211763"/>
          </a:xfrm>
        </p:spPr>
        <p:txBody>
          <a:bodyPr vert="eaVert"/>
          <a:lstStyle/>
          <a:p>
            <a:r>
              <a:rPr kumimoji="0" lang="cs-CZ" smtClean="0"/>
              <a:t>Klepnutím lze upravit styl předlohy nadpisů.</a:t>
            </a:r>
            <a:endParaRPr kumimoji="0" lang="en-US"/>
          </a:p>
        </p:txBody>
      </p:sp>
      <p:sp>
        <p:nvSpPr>
          <p:cNvPr id="3" name="Zástupný symbol pro svislý text 2"/>
          <p:cNvSpPr>
            <a:spLocks noGrp="1"/>
          </p:cNvSpPr>
          <p:nvPr>
            <p:ph type="body" orient="vert" idx="1"/>
          </p:nvPr>
        </p:nvSpPr>
        <p:spPr>
          <a:xfrm>
            <a:off x="457200" y="914401"/>
            <a:ext cx="6019800" cy="5211763"/>
          </a:xfrm>
        </p:spPr>
        <p:txBody>
          <a:bodyPr vert="eaVert"/>
          <a:lstStyle/>
          <a:p>
            <a:pPr lvl="0" eaLnBrk="1" latinLnBrk="0" hangingPunct="1"/>
            <a:r>
              <a:rPr lang="cs-CZ" smtClean="0"/>
              <a:t>Klepnutím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4" name="Zástupný symbol pro datum 3"/>
          <p:cNvSpPr>
            <a:spLocks noGrp="1"/>
          </p:cNvSpPr>
          <p:nvPr>
            <p:ph type="dt" sz="half" idx="10"/>
          </p:nvPr>
        </p:nvSpPr>
        <p:spPr/>
        <p:txBody>
          <a:bodyPr/>
          <a:lstStyle/>
          <a:p>
            <a:fld id="{7FB48D00-7D4D-4CA1-BB38-721706D544F5}" type="datetimeFigureOut">
              <a:rPr lang="cs-CZ" smtClean="0"/>
              <a:pPr/>
              <a:t>1.6.2016</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1B7744D8-1F39-4F08-9913-6E3FBAB8E211}" type="slidenum">
              <a:rPr lang="cs-CZ" smtClean="0"/>
              <a:pPr/>
              <a:t>‹#›</a:t>
            </a:fld>
            <a:endParaRPr lang="cs-CZ"/>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Volný tvar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Volný tvar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Zástupný symbol pro nadpis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cs-CZ" smtClean="0"/>
              <a:t>Klepnutím lze upravit styl předlohy nadpisů.</a:t>
            </a:r>
            <a:endParaRPr kumimoji="0" lang="en-US"/>
          </a:p>
        </p:txBody>
      </p:sp>
      <p:sp>
        <p:nvSpPr>
          <p:cNvPr id="30" name="Zástupný symbol pro text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cs-CZ" smtClean="0"/>
              <a:t>Klepnutím lze upravit styly předlohy textu.</a:t>
            </a:r>
          </a:p>
          <a:p>
            <a:pPr lvl="1" eaLnBrk="1" latinLnBrk="0" hangingPunct="1"/>
            <a:r>
              <a:rPr kumimoji="0" lang="cs-CZ" smtClean="0"/>
              <a:t>Druhá úroveň</a:t>
            </a:r>
          </a:p>
          <a:p>
            <a:pPr lvl="2" eaLnBrk="1" latinLnBrk="0" hangingPunct="1"/>
            <a:r>
              <a:rPr kumimoji="0" lang="cs-CZ" smtClean="0"/>
              <a:t>Třetí úroveň</a:t>
            </a:r>
          </a:p>
          <a:p>
            <a:pPr lvl="3" eaLnBrk="1" latinLnBrk="0" hangingPunct="1"/>
            <a:r>
              <a:rPr kumimoji="0" lang="cs-CZ" smtClean="0"/>
              <a:t>Čtvrtá úroveň</a:t>
            </a:r>
          </a:p>
          <a:p>
            <a:pPr lvl="4" eaLnBrk="1" latinLnBrk="0" hangingPunct="1"/>
            <a:r>
              <a:rPr kumimoji="0" lang="cs-CZ" smtClean="0"/>
              <a:t>Pátá úroveň</a:t>
            </a:r>
            <a:endParaRPr kumimoji="0" lang="en-US"/>
          </a:p>
        </p:txBody>
      </p:sp>
      <p:sp>
        <p:nvSpPr>
          <p:cNvPr id="10" name="Zástupný symbol pro datum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7FB48D00-7D4D-4CA1-BB38-721706D544F5}" type="datetimeFigureOut">
              <a:rPr lang="cs-CZ" smtClean="0"/>
              <a:pPr/>
              <a:t>1.6.2016</a:t>
            </a:fld>
            <a:endParaRPr lang="cs-CZ"/>
          </a:p>
        </p:txBody>
      </p:sp>
      <p:sp>
        <p:nvSpPr>
          <p:cNvPr id="22" name="Zástupný symbol pro zápatí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cs-CZ"/>
          </a:p>
        </p:txBody>
      </p:sp>
      <p:sp>
        <p:nvSpPr>
          <p:cNvPr id="18" name="Zástupný symbol pro číslo snímku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1B7744D8-1F39-4F08-9913-6E3FBAB8E211}" type="slidenum">
              <a:rPr lang="cs-CZ" smtClean="0"/>
              <a:pPr/>
              <a:t>‹#›</a:t>
            </a:fld>
            <a:endParaRPr lang="cs-CZ"/>
          </a:p>
        </p:txBody>
      </p:sp>
      <p:grpSp>
        <p:nvGrpSpPr>
          <p:cNvPr id="2" name="Skupina 1"/>
          <p:cNvGrpSpPr/>
          <p:nvPr/>
        </p:nvGrpSpPr>
        <p:grpSpPr>
          <a:xfrm>
            <a:off x="-19017" y="202408"/>
            <a:ext cx="9180548" cy="649224"/>
            <a:chOff x="-19045" y="216550"/>
            <a:chExt cx="9180548" cy="649224"/>
          </a:xfrm>
        </p:grpSpPr>
        <p:sp>
          <p:nvSpPr>
            <p:cNvPr id="12" name="Volný tvar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Volný tvar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slide" Target="slide12.xml"/><Relationship Id="rId13" Type="http://schemas.openxmlformats.org/officeDocument/2006/relationships/slide" Target="slide41.xml"/><Relationship Id="rId3" Type="http://schemas.openxmlformats.org/officeDocument/2006/relationships/slide" Target="slide3.xml"/><Relationship Id="rId7" Type="http://schemas.openxmlformats.org/officeDocument/2006/relationships/slide" Target="slide11.xml"/><Relationship Id="rId12" Type="http://schemas.openxmlformats.org/officeDocument/2006/relationships/slide" Target="slide36.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slide" Target="slide10.xml"/><Relationship Id="rId11" Type="http://schemas.openxmlformats.org/officeDocument/2006/relationships/slide" Target="slide31.xml"/><Relationship Id="rId5" Type="http://schemas.openxmlformats.org/officeDocument/2006/relationships/slide" Target="slide6.xml"/><Relationship Id="rId10" Type="http://schemas.openxmlformats.org/officeDocument/2006/relationships/slide" Target="slide21.xml"/><Relationship Id="rId4" Type="http://schemas.openxmlformats.org/officeDocument/2006/relationships/slide" Target="slide4.xml"/><Relationship Id="rId9" Type="http://schemas.openxmlformats.org/officeDocument/2006/relationships/slide" Target="slide13.xml"/><Relationship Id="rId14" Type="http://schemas.openxmlformats.org/officeDocument/2006/relationships/slide" Target="slide43.xml"/></Relationships>
</file>

<file path=ppt/slides/_rels/slide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1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2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2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2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3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3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3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533400" y="2636912"/>
            <a:ext cx="7851648" cy="1152128"/>
          </a:xfrm>
        </p:spPr>
        <p:txBody>
          <a:bodyPr/>
          <a:lstStyle/>
          <a:p>
            <a:pPr algn="ctr"/>
            <a:r>
              <a:rPr lang="cs-CZ" dirty="0" smtClean="0"/>
              <a:t>Hydraulická soustava</a:t>
            </a:r>
            <a:endParaRPr lang="cs-CZ" dirty="0"/>
          </a:p>
        </p:txBody>
      </p:sp>
      <p:sp>
        <p:nvSpPr>
          <p:cNvPr id="3" name="Podnadpis 2"/>
          <p:cNvSpPr>
            <a:spLocks noGrp="1"/>
          </p:cNvSpPr>
          <p:nvPr>
            <p:ph type="subTitle" idx="1"/>
          </p:nvPr>
        </p:nvSpPr>
        <p:spPr/>
        <p:txBody>
          <a:bodyPr/>
          <a:lstStyle/>
          <a:p>
            <a:endParaRPr lang="cs-CZ" dirty="0" smtClean="0"/>
          </a:p>
          <a:p>
            <a:endParaRPr lang="cs-CZ" dirty="0" smtClean="0"/>
          </a:p>
          <a:p>
            <a:r>
              <a:rPr lang="cs-CZ" dirty="0" smtClean="0"/>
              <a:t>Regulace, rozvod tlaku a hydraulická kapalina</a:t>
            </a:r>
            <a:endParaRPr lang="cs-CZ" dirty="0"/>
          </a:p>
        </p:txBody>
      </p:sp>
      <p:pic>
        <p:nvPicPr>
          <p:cNvPr id="4" name="Obrázek 3" descr="čvut uld.jpg"/>
          <p:cNvPicPr>
            <a:picLocks noChangeAspect="1"/>
          </p:cNvPicPr>
          <p:nvPr/>
        </p:nvPicPr>
        <p:blipFill>
          <a:blip r:embed="rId3" cstate="print"/>
          <a:stretch>
            <a:fillRect/>
          </a:stretch>
        </p:blipFill>
        <p:spPr>
          <a:xfrm>
            <a:off x="1115616" y="692696"/>
            <a:ext cx="1440160" cy="1378439"/>
          </a:xfrm>
          <a:prstGeom prst="rect">
            <a:avLst/>
          </a:prstGeom>
        </p:spPr>
      </p:pic>
      <p:pic>
        <p:nvPicPr>
          <p:cNvPr id="5" name="Obrázek 4" descr="DSALOGO2.png"/>
          <p:cNvPicPr>
            <a:picLocks noChangeAspect="1"/>
          </p:cNvPicPr>
          <p:nvPr/>
        </p:nvPicPr>
        <p:blipFill>
          <a:blip r:embed="rId4" cstate="print"/>
          <a:stretch>
            <a:fillRect/>
          </a:stretch>
        </p:blipFill>
        <p:spPr>
          <a:xfrm>
            <a:off x="5004048" y="836712"/>
            <a:ext cx="3960440" cy="1013302"/>
          </a:xfrm>
          <a:prstGeom prst="rect">
            <a:avLst/>
          </a:prstGeom>
        </p:spPr>
      </p:pic>
      <p:sp>
        <p:nvSpPr>
          <p:cNvPr id="6" name="Obdélník 5"/>
          <p:cNvSpPr/>
          <p:nvPr/>
        </p:nvSpPr>
        <p:spPr>
          <a:xfrm>
            <a:off x="4788024" y="5229493"/>
            <a:ext cx="3888432" cy="1200329"/>
          </a:xfrm>
          <a:prstGeom prst="rect">
            <a:avLst/>
          </a:prstGeom>
        </p:spPr>
        <p:txBody>
          <a:bodyPr wrap="square">
            <a:spAutoFit/>
          </a:bodyPr>
          <a:lstStyle/>
          <a:p>
            <a:r>
              <a:rPr lang="cs-CZ" dirty="0" smtClean="0">
                <a:latin typeface="Arial" panose="020B0604020202020204" pitchFamily="34" charset="0"/>
                <a:cs typeface="Arial" panose="020B0604020202020204" pitchFamily="34" charset="0"/>
              </a:rPr>
              <a:t>Poslední aktualizace: 16.5.2016</a:t>
            </a:r>
          </a:p>
          <a:p>
            <a:r>
              <a:rPr lang="cs-CZ" dirty="0" smtClean="0">
                <a:latin typeface="Arial" panose="020B0604020202020204" pitchFamily="34" charset="0"/>
                <a:cs typeface="Arial" panose="020B0604020202020204" pitchFamily="34" charset="0"/>
              </a:rPr>
              <a:t>Verze: 1.0</a:t>
            </a:r>
          </a:p>
          <a:p>
            <a:endParaRPr lang="cs-CZ" dirty="0" smtClean="0">
              <a:latin typeface="Arial" panose="020B0604020202020204" pitchFamily="34" charset="0"/>
              <a:cs typeface="Arial" panose="020B0604020202020204" pitchFamily="34" charset="0"/>
            </a:endParaRPr>
          </a:p>
          <a:p>
            <a:r>
              <a:rPr lang="cs-CZ" dirty="0" smtClean="0">
                <a:latin typeface="Arial" panose="020B0604020202020204" pitchFamily="34" charset="0"/>
                <a:cs typeface="Arial" panose="020B0604020202020204" pitchFamily="34" charset="0"/>
              </a:rPr>
              <a:t>© Použití pouze se svolením autora.</a:t>
            </a:r>
          </a:p>
        </p:txBody>
      </p:sp>
      <p:sp>
        <p:nvSpPr>
          <p:cNvPr id="7" name="Obdélník 6"/>
          <p:cNvSpPr/>
          <p:nvPr/>
        </p:nvSpPr>
        <p:spPr>
          <a:xfrm>
            <a:off x="251520" y="2132856"/>
            <a:ext cx="3528392" cy="369332"/>
          </a:xfrm>
          <a:prstGeom prst="rect">
            <a:avLst/>
          </a:prstGeom>
        </p:spPr>
        <p:txBody>
          <a:bodyPr wrap="square">
            <a:spAutoFit/>
          </a:bodyPr>
          <a:lstStyle/>
          <a:p>
            <a:r>
              <a:rPr lang="cs-CZ" dirty="0" smtClean="0"/>
              <a:t>ČVUT FD, Ústav letecké dopravy</a:t>
            </a:r>
            <a:endParaRPr lang="cs-CZ"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Hydraulická soustava</a:t>
            </a:r>
            <a:endParaRPr lang="cs-CZ" dirty="0"/>
          </a:p>
        </p:txBody>
      </p:sp>
      <p:sp>
        <p:nvSpPr>
          <p:cNvPr id="3" name="Zástupný symbol pro obsah 2"/>
          <p:cNvSpPr>
            <a:spLocks noGrp="1"/>
          </p:cNvSpPr>
          <p:nvPr>
            <p:ph idx="1"/>
          </p:nvPr>
        </p:nvSpPr>
        <p:spPr/>
        <p:txBody>
          <a:bodyPr/>
          <a:lstStyle/>
          <a:p>
            <a:endParaRPr lang="cs-CZ" dirty="0"/>
          </a:p>
        </p:txBody>
      </p:sp>
      <p:sp>
        <p:nvSpPr>
          <p:cNvPr id="4" name="Tlačítko akce: Vlastní 3">
            <a:hlinkClick r:id="rId3" action="ppaction://hlinksldjump" highlightClick="1"/>
          </p:cNvPr>
          <p:cNvSpPr/>
          <p:nvPr/>
        </p:nvSpPr>
        <p:spPr>
          <a:xfrm>
            <a:off x="467544" y="1916832"/>
            <a:ext cx="8208912" cy="432048"/>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dirty="0" smtClean="0"/>
              <a:t>Ventily v hydraulické soustavě</a:t>
            </a:r>
            <a:endParaRPr lang="cs-CZ" dirty="0"/>
          </a:p>
        </p:txBody>
      </p:sp>
      <p:sp>
        <p:nvSpPr>
          <p:cNvPr id="5" name="Tlačítko akce: Vlastní 4">
            <a:hlinkClick r:id="rId4" action="ppaction://hlinksldjump" highlightClick="1"/>
          </p:cNvPr>
          <p:cNvSpPr/>
          <p:nvPr/>
        </p:nvSpPr>
        <p:spPr>
          <a:xfrm>
            <a:off x="467544" y="2492896"/>
            <a:ext cx="2304256" cy="432048"/>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dirty="0" smtClean="0"/>
              <a:t>Uzavírací ventily</a:t>
            </a:r>
            <a:endParaRPr lang="cs-CZ" dirty="0"/>
          </a:p>
        </p:txBody>
      </p:sp>
      <p:sp>
        <p:nvSpPr>
          <p:cNvPr id="6" name="Tlačítko akce: Vlastní 5">
            <a:hlinkClick r:id="rId5" action="ppaction://hlinksldjump" highlightClick="1"/>
          </p:cNvPr>
          <p:cNvSpPr/>
          <p:nvPr/>
        </p:nvSpPr>
        <p:spPr>
          <a:xfrm>
            <a:off x="2915816" y="2492896"/>
            <a:ext cx="3528392" cy="432048"/>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dirty="0" smtClean="0"/>
              <a:t>Jednosměrné (zpětné) ventily</a:t>
            </a:r>
            <a:endParaRPr lang="cs-CZ" dirty="0"/>
          </a:p>
        </p:txBody>
      </p:sp>
      <p:sp>
        <p:nvSpPr>
          <p:cNvPr id="7" name="Tlačítko akce: Vlastní 6">
            <a:hlinkClick r:id="rId5" action="ppaction://hlinksldjump" highlightClick="1"/>
          </p:cNvPr>
          <p:cNvSpPr/>
          <p:nvPr/>
        </p:nvSpPr>
        <p:spPr>
          <a:xfrm>
            <a:off x="6588224" y="2492896"/>
            <a:ext cx="2088232" cy="432048"/>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dirty="0" smtClean="0"/>
              <a:t>Škrtící ventily</a:t>
            </a:r>
            <a:endParaRPr lang="cs-CZ" dirty="0"/>
          </a:p>
        </p:txBody>
      </p:sp>
      <p:sp>
        <p:nvSpPr>
          <p:cNvPr id="8" name="Tlačítko akce: Vlastní 7">
            <a:hlinkClick r:id="rId6" action="ppaction://hlinksldjump" highlightClick="1"/>
          </p:cNvPr>
          <p:cNvSpPr/>
          <p:nvPr/>
        </p:nvSpPr>
        <p:spPr>
          <a:xfrm>
            <a:off x="467544" y="3068960"/>
            <a:ext cx="2808312" cy="432048"/>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dirty="0" smtClean="0"/>
              <a:t>Pojistné ventily</a:t>
            </a:r>
            <a:endParaRPr lang="cs-CZ" dirty="0"/>
          </a:p>
        </p:txBody>
      </p:sp>
      <p:sp>
        <p:nvSpPr>
          <p:cNvPr id="9" name="Tlačítko akce: Vlastní 8">
            <a:hlinkClick r:id="rId7" action="ppaction://hlinksldjump" highlightClick="1"/>
          </p:cNvPr>
          <p:cNvSpPr/>
          <p:nvPr/>
        </p:nvSpPr>
        <p:spPr>
          <a:xfrm>
            <a:off x="3419872" y="3068960"/>
            <a:ext cx="2448272" cy="432048"/>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dirty="0" smtClean="0"/>
              <a:t>Redukční ventily</a:t>
            </a:r>
            <a:endParaRPr lang="cs-CZ" dirty="0"/>
          </a:p>
        </p:txBody>
      </p:sp>
      <p:sp>
        <p:nvSpPr>
          <p:cNvPr id="10" name="Tlačítko akce: Vlastní 9">
            <a:hlinkClick r:id="rId8" action="ppaction://hlinksldjump" highlightClick="1"/>
          </p:cNvPr>
          <p:cNvSpPr/>
          <p:nvPr/>
        </p:nvSpPr>
        <p:spPr>
          <a:xfrm>
            <a:off x="6012160" y="3068960"/>
            <a:ext cx="2664296" cy="432048"/>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dirty="0" smtClean="0"/>
              <a:t>Odlehčovací ventily</a:t>
            </a:r>
            <a:endParaRPr lang="cs-CZ" dirty="0"/>
          </a:p>
        </p:txBody>
      </p:sp>
      <p:sp>
        <p:nvSpPr>
          <p:cNvPr id="11" name="Tlačítko akce: Vlastní 10">
            <a:hlinkClick r:id="rId9" action="ppaction://hlinksldjump" highlightClick="1"/>
          </p:cNvPr>
          <p:cNvSpPr/>
          <p:nvPr/>
        </p:nvSpPr>
        <p:spPr>
          <a:xfrm>
            <a:off x="467544" y="3573016"/>
            <a:ext cx="8208912" cy="432048"/>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dirty="0" smtClean="0"/>
              <a:t>Hydraulické rozvaděče</a:t>
            </a:r>
            <a:endParaRPr lang="cs-CZ" dirty="0"/>
          </a:p>
        </p:txBody>
      </p:sp>
      <p:sp>
        <p:nvSpPr>
          <p:cNvPr id="12" name="Tlačítko akce: Vlastní 11">
            <a:hlinkClick r:id="rId10" action="ppaction://hlinksldjump" highlightClick="1"/>
          </p:cNvPr>
          <p:cNvSpPr/>
          <p:nvPr/>
        </p:nvSpPr>
        <p:spPr>
          <a:xfrm>
            <a:off x="467544" y="4077072"/>
            <a:ext cx="8208912" cy="360040"/>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dirty="0" smtClean="0"/>
              <a:t>Hydraulické potrubí</a:t>
            </a:r>
            <a:endParaRPr lang="cs-CZ" dirty="0"/>
          </a:p>
        </p:txBody>
      </p:sp>
      <p:sp>
        <p:nvSpPr>
          <p:cNvPr id="13" name="Tlačítko akce: Vlastní 12">
            <a:hlinkClick r:id="rId11" action="ppaction://hlinksldjump" highlightClick="1"/>
          </p:cNvPr>
          <p:cNvSpPr/>
          <p:nvPr/>
        </p:nvSpPr>
        <p:spPr>
          <a:xfrm>
            <a:off x="467544" y="4509120"/>
            <a:ext cx="8208912" cy="360040"/>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dirty="0" smtClean="0"/>
              <a:t>Těsnění spojů</a:t>
            </a:r>
            <a:endParaRPr lang="cs-CZ" dirty="0"/>
          </a:p>
        </p:txBody>
      </p:sp>
      <p:sp>
        <p:nvSpPr>
          <p:cNvPr id="14" name="Tlačítko akce: Vlastní 13">
            <a:hlinkClick r:id="rId12" action="ppaction://hlinksldjump" highlightClick="1"/>
          </p:cNvPr>
          <p:cNvSpPr/>
          <p:nvPr/>
        </p:nvSpPr>
        <p:spPr>
          <a:xfrm>
            <a:off x="467544" y="4941168"/>
            <a:ext cx="8208912" cy="360040"/>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dirty="0" smtClean="0"/>
              <a:t>Hydraulické kapaliny</a:t>
            </a:r>
            <a:endParaRPr lang="cs-CZ" dirty="0"/>
          </a:p>
        </p:txBody>
      </p:sp>
      <p:sp>
        <p:nvSpPr>
          <p:cNvPr id="15" name="Tlačítko akce: Vlastní 14">
            <a:hlinkClick r:id="rId13" action="ppaction://hlinksldjump" highlightClick="1"/>
          </p:cNvPr>
          <p:cNvSpPr/>
          <p:nvPr/>
        </p:nvSpPr>
        <p:spPr>
          <a:xfrm>
            <a:off x="467544" y="5373216"/>
            <a:ext cx="8208912" cy="360040"/>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dirty="0" smtClean="0"/>
              <a:t>Indikační a výstražné systémy hydraulické soustavy</a:t>
            </a:r>
            <a:endParaRPr lang="cs-CZ" dirty="0"/>
          </a:p>
        </p:txBody>
      </p:sp>
      <p:sp>
        <p:nvSpPr>
          <p:cNvPr id="16" name="Tlačítko akce: Vlastní 15">
            <a:hlinkClick r:id="rId14" action="ppaction://hlinksldjump" highlightClick="1"/>
          </p:cNvPr>
          <p:cNvSpPr/>
          <p:nvPr/>
        </p:nvSpPr>
        <p:spPr>
          <a:xfrm>
            <a:off x="467544" y="5805264"/>
            <a:ext cx="8208912" cy="360040"/>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dirty="0" smtClean="0"/>
              <a:t>Vazby hydraulické soustavy s ostatními systémy</a:t>
            </a:r>
            <a:endParaRPr lang="cs-CZ"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Ventily v hydraulické soustavě</a:t>
            </a:r>
            <a:endParaRPr lang="cs-CZ" dirty="0"/>
          </a:p>
        </p:txBody>
      </p:sp>
      <p:sp>
        <p:nvSpPr>
          <p:cNvPr id="3" name="Zástupný symbol pro obsah 2"/>
          <p:cNvSpPr>
            <a:spLocks noGrp="1"/>
          </p:cNvSpPr>
          <p:nvPr>
            <p:ph idx="1"/>
          </p:nvPr>
        </p:nvSpPr>
        <p:spPr/>
        <p:txBody>
          <a:bodyPr/>
          <a:lstStyle/>
          <a:p>
            <a:endParaRPr lang="cs-CZ" dirty="0" smtClean="0"/>
          </a:p>
          <a:p>
            <a:r>
              <a:rPr lang="cs-CZ" dirty="0" smtClean="0"/>
              <a:t>Regulace tlaku je v hydraulické soustavě </a:t>
            </a:r>
            <a:r>
              <a:rPr lang="cs-CZ" dirty="0" smtClean="0"/>
              <a:t>zajištěna:</a:t>
            </a:r>
          </a:p>
          <a:p>
            <a:pPr>
              <a:buFont typeface="Wingdings" pitchFamily="2" charset="2"/>
              <a:buChar char="Ø"/>
            </a:pPr>
            <a:r>
              <a:rPr lang="cs-CZ" dirty="0" smtClean="0"/>
              <a:t>ventily</a:t>
            </a:r>
            <a:endParaRPr lang="cs-CZ" dirty="0" smtClean="0"/>
          </a:p>
          <a:p>
            <a:endParaRPr lang="cs-CZ" dirty="0" smtClean="0"/>
          </a:p>
          <a:p>
            <a:r>
              <a:rPr lang="cs-CZ" dirty="0" smtClean="0"/>
              <a:t>Kromě regulace tlaku mají ventily i další funkce:</a:t>
            </a:r>
          </a:p>
          <a:p>
            <a:pPr>
              <a:buFont typeface="Wingdings" pitchFamily="2" charset="2"/>
              <a:buChar char="Ø"/>
            </a:pPr>
            <a:r>
              <a:rPr lang="cs-CZ" dirty="0" smtClean="0"/>
              <a:t>Řídí </a:t>
            </a:r>
            <a:r>
              <a:rPr lang="cs-CZ" dirty="0" smtClean="0"/>
              <a:t>průtočné množství hydraulické </a:t>
            </a:r>
            <a:r>
              <a:rPr lang="cs-CZ" dirty="0" smtClean="0"/>
              <a:t>kapaliny.</a:t>
            </a:r>
            <a:endParaRPr lang="cs-CZ" dirty="0" smtClean="0"/>
          </a:p>
          <a:p>
            <a:pPr>
              <a:buFont typeface="Wingdings" pitchFamily="2" charset="2"/>
              <a:buChar char="Ø"/>
            </a:pPr>
            <a:r>
              <a:rPr lang="cs-CZ" dirty="0" smtClean="0"/>
              <a:t>Určují </a:t>
            </a:r>
            <a:r>
              <a:rPr lang="cs-CZ" dirty="0" smtClean="0"/>
              <a:t>směr proudění hydraulické </a:t>
            </a:r>
            <a:r>
              <a:rPr lang="cs-CZ" dirty="0" smtClean="0"/>
              <a:t>kapaliny.</a:t>
            </a:r>
            <a:endParaRPr lang="cs-CZ" dirty="0" smtClean="0"/>
          </a:p>
          <a:p>
            <a:pPr>
              <a:buFont typeface="Wingdings" pitchFamily="2" charset="2"/>
              <a:buChar char="Ø"/>
            </a:pPr>
            <a:r>
              <a:rPr lang="cs-CZ" dirty="0" smtClean="0"/>
              <a:t>Chrání </a:t>
            </a:r>
            <a:r>
              <a:rPr lang="cs-CZ" dirty="0" smtClean="0"/>
              <a:t>hydraulickou soustavu před </a:t>
            </a:r>
            <a:r>
              <a:rPr lang="cs-CZ" dirty="0" smtClean="0"/>
              <a:t>přetížením.</a:t>
            </a:r>
            <a:endParaRPr lang="cs-CZ" dirty="0" smtClean="0"/>
          </a:p>
        </p:txBody>
      </p:sp>
      <p:sp>
        <p:nvSpPr>
          <p:cNvPr id="4" name="Tlačítko akce: Domů 3">
            <a:hlinkClick r:id="rId3" action="ppaction://hlinksldjump" highlightClick="1"/>
          </p:cNvPr>
          <p:cNvSpPr/>
          <p:nvPr/>
        </p:nvSpPr>
        <p:spPr>
          <a:xfrm>
            <a:off x="7956376" y="6165304"/>
            <a:ext cx="720080"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Ventily v hydraulické soustavě</a:t>
            </a:r>
            <a:endParaRPr lang="cs-CZ" dirty="0"/>
          </a:p>
        </p:txBody>
      </p:sp>
      <p:sp>
        <p:nvSpPr>
          <p:cNvPr id="3" name="Zástupný symbol pro obsah 2"/>
          <p:cNvSpPr>
            <a:spLocks noGrp="1"/>
          </p:cNvSpPr>
          <p:nvPr>
            <p:ph idx="1"/>
          </p:nvPr>
        </p:nvSpPr>
        <p:spPr/>
        <p:txBody>
          <a:bodyPr>
            <a:normAutofit fontScale="92500" lnSpcReduction="10000"/>
          </a:bodyPr>
          <a:lstStyle/>
          <a:p>
            <a:endParaRPr lang="cs-CZ" dirty="0" smtClean="0"/>
          </a:p>
          <a:p>
            <a:r>
              <a:rPr lang="cs-CZ" dirty="0" smtClean="0"/>
              <a:t>Ventily lze rozdělit podle funkce, kterou v hydraulické soustavě zastávají.</a:t>
            </a:r>
          </a:p>
          <a:p>
            <a:endParaRPr lang="cs-CZ" dirty="0" smtClean="0"/>
          </a:p>
          <a:p>
            <a:r>
              <a:rPr lang="cs-CZ" dirty="0" smtClean="0"/>
              <a:t>Jedná se o:</a:t>
            </a:r>
          </a:p>
          <a:p>
            <a:pPr>
              <a:buFont typeface="Wingdings" pitchFamily="2" charset="2"/>
              <a:buChar char="Ø"/>
            </a:pPr>
            <a:r>
              <a:rPr lang="cs-CZ" dirty="0" smtClean="0"/>
              <a:t>uzavírací ventily</a:t>
            </a:r>
          </a:p>
          <a:p>
            <a:pPr>
              <a:buFont typeface="Wingdings" pitchFamily="2" charset="2"/>
              <a:buChar char="Ø"/>
            </a:pPr>
            <a:r>
              <a:rPr lang="cs-CZ" dirty="0" smtClean="0"/>
              <a:t>jednosměrné ventily</a:t>
            </a:r>
          </a:p>
          <a:p>
            <a:pPr>
              <a:buFont typeface="Wingdings" pitchFamily="2" charset="2"/>
              <a:buChar char="Ø"/>
            </a:pPr>
            <a:r>
              <a:rPr lang="cs-CZ" dirty="0" smtClean="0"/>
              <a:t>škrtící ventily</a:t>
            </a:r>
          </a:p>
          <a:p>
            <a:pPr>
              <a:buFont typeface="Wingdings" pitchFamily="2" charset="2"/>
              <a:buChar char="Ø"/>
            </a:pPr>
            <a:r>
              <a:rPr lang="cs-CZ" dirty="0" smtClean="0"/>
              <a:t>pojistné ventily</a:t>
            </a:r>
          </a:p>
          <a:p>
            <a:pPr>
              <a:buFont typeface="Wingdings" pitchFamily="2" charset="2"/>
              <a:buChar char="Ø"/>
            </a:pPr>
            <a:r>
              <a:rPr lang="cs-CZ" dirty="0" smtClean="0"/>
              <a:t>redukční ventily</a:t>
            </a:r>
          </a:p>
          <a:p>
            <a:pPr>
              <a:buFont typeface="Wingdings" pitchFamily="2" charset="2"/>
              <a:buChar char="Ø"/>
            </a:pPr>
            <a:r>
              <a:rPr lang="cs-CZ" dirty="0" smtClean="0"/>
              <a:t>odlehčovací ventily</a:t>
            </a:r>
          </a:p>
          <a:p>
            <a:endParaRPr lang="cs-CZ" dirty="0" smtClean="0"/>
          </a:p>
          <a:p>
            <a:endParaRPr lang="cs-CZ" dirty="0"/>
          </a:p>
        </p:txBody>
      </p:sp>
      <p:sp>
        <p:nvSpPr>
          <p:cNvPr id="4" name="Tlačítko akce: Domů 3">
            <a:hlinkClick r:id="rId3" action="ppaction://hlinksldjump" highlightClick="1"/>
          </p:cNvPr>
          <p:cNvSpPr/>
          <p:nvPr/>
        </p:nvSpPr>
        <p:spPr>
          <a:xfrm>
            <a:off x="7956376" y="6165304"/>
            <a:ext cx="720080"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Uzavírací ventily</a:t>
            </a:r>
            <a:endParaRPr lang="cs-CZ" dirty="0"/>
          </a:p>
        </p:txBody>
      </p:sp>
      <p:sp>
        <p:nvSpPr>
          <p:cNvPr id="3" name="Zástupný symbol pro obsah 2"/>
          <p:cNvSpPr>
            <a:spLocks noGrp="1"/>
          </p:cNvSpPr>
          <p:nvPr>
            <p:ph idx="1"/>
          </p:nvPr>
        </p:nvSpPr>
        <p:spPr/>
        <p:txBody>
          <a:bodyPr>
            <a:normAutofit/>
          </a:bodyPr>
          <a:lstStyle/>
          <a:p>
            <a:r>
              <a:rPr lang="cs-CZ" sz="2200" dirty="0" smtClean="0"/>
              <a:t>Jedná se o nejjednodušší typ ventilů, který se často používá </a:t>
            </a:r>
            <a:r>
              <a:rPr lang="cs-CZ" sz="2200" dirty="0" smtClean="0"/>
              <a:t>jako:</a:t>
            </a:r>
          </a:p>
          <a:p>
            <a:pPr>
              <a:buFont typeface="Wingdings" pitchFamily="2" charset="2"/>
              <a:buChar char="Ø"/>
            </a:pPr>
            <a:r>
              <a:rPr lang="cs-CZ" sz="2200" dirty="0" smtClean="0"/>
              <a:t>rozdělovací zařízení </a:t>
            </a:r>
            <a:endParaRPr lang="cs-CZ" sz="2200" dirty="0" smtClean="0"/>
          </a:p>
          <a:p>
            <a:r>
              <a:rPr lang="cs-CZ" sz="2200" dirty="0" smtClean="0"/>
              <a:t>Mezi nevýhody těchto ventilů </a:t>
            </a:r>
            <a:r>
              <a:rPr lang="cs-CZ" sz="2200" dirty="0" smtClean="0"/>
              <a:t>patří:</a:t>
            </a:r>
          </a:p>
          <a:p>
            <a:pPr>
              <a:buFont typeface="Wingdings" pitchFamily="2" charset="2"/>
              <a:buChar char="Ø"/>
            </a:pPr>
            <a:r>
              <a:rPr lang="cs-CZ" sz="2200" dirty="0" smtClean="0"/>
              <a:t>Pomalá </a:t>
            </a:r>
            <a:r>
              <a:rPr lang="cs-CZ" sz="2200" dirty="0" smtClean="0"/>
              <a:t>činnost, z toho důvodu se používají jako pomocné rozvaděče, nebo jako plnící zařízení. </a:t>
            </a:r>
          </a:p>
          <a:p>
            <a:pPr>
              <a:buNone/>
            </a:pPr>
            <a:endParaRPr lang="cs-CZ" sz="1500" dirty="0" smtClean="0"/>
          </a:p>
          <a:p>
            <a:pPr>
              <a:buNone/>
            </a:pPr>
            <a:endParaRPr lang="cs-CZ" sz="1500" dirty="0" smtClean="0"/>
          </a:p>
          <a:p>
            <a:pPr>
              <a:buNone/>
            </a:pPr>
            <a:endParaRPr lang="cs-CZ" sz="1500" dirty="0" smtClean="0"/>
          </a:p>
          <a:p>
            <a:pPr>
              <a:buNone/>
            </a:pPr>
            <a:endParaRPr lang="cs-CZ" sz="1500" dirty="0" smtClean="0"/>
          </a:p>
          <a:p>
            <a:pPr>
              <a:buNone/>
            </a:pPr>
            <a:endParaRPr lang="cs-CZ" sz="1500" dirty="0" smtClean="0"/>
          </a:p>
          <a:p>
            <a:pPr>
              <a:buNone/>
            </a:pPr>
            <a:endParaRPr lang="cs-CZ" sz="1500" dirty="0" smtClean="0"/>
          </a:p>
          <a:p>
            <a:pPr>
              <a:buNone/>
            </a:pPr>
            <a:endParaRPr lang="cs-CZ" sz="1500" dirty="0" smtClean="0"/>
          </a:p>
          <a:p>
            <a:pPr>
              <a:buNone/>
            </a:pPr>
            <a:r>
              <a:rPr lang="cs-CZ" sz="1500" dirty="0" smtClean="0"/>
              <a:t>těleso </a:t>
            </a:r>
            <a:r>
              <a:rPr lang="cs-CZ" sz="1500" dirty="0" smtClean="0"/>
              <a:t>ventilu (1), uzavírací kužel (2), kolečko pro ovládání (3)</a:t>
            </a:r>
            <a:endParaRPr lang="cs-CZ" sz="1500" dirty="0"/>
          </a:p>
        </p:txBody>
      </p:sp>
      <p:pic>
        <p:nvPicPr>
          <p:cNvPr id="4" name="Obrázek 3" descr="Uzavírací ventil.jpg"/>
          <p:cNvPicPr>
            <a:picLocks noChangeAspect="1"/>
          </p:cNvPicPr>
          <p:nvPr/>
        </p:nvPicPr>
        <p:blipFill>
          <a:blip r:embed="rId3" cstate="print"/>
          <a:stretch>
            <a:fillRect/>
          </a:stretch>
        </p:blipFill>
        <p:spPr>
          <a:xfrm>
            <a:off x="3059832" y="3861048"/>
            <a:ext cx="3240360" cy="1758301"/>
          </a:xfrm>
          <a:prstGeom prst="rect">
            <a:avLst/>
          </a:prstGeom>
        </p:spPr>
      </p:pic>
      <p:sp>
        <p:nvSpPr>
          <p:cNvPr id="5" name="Tlačítko akce: Domů 4">
            <a:hlinkClick r:id="rId4" action="ppaction://hlinksldjump" highlightClick="1"/>
          </p:cNvPr>
          <p:cNvSpPr/>
          <p:nvPr/>
        </p:nvSpPr>
        <p:spPr>
          <a:xfrm>
            <a:off x="7956376" y="6165304"/>
            <a:ext cx="720080"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Jednosměrné (zpětné) ventily</a:t>
            </a:r>
            <a:endParaRPr lang="cs-CZ" dirty="0"/>
          </a:p>
        </p:txBody>
      </p:sp>
      <p:sp>
        <p:nvSpPr>
          <p:cNvPr id="3" name="Zástupný symbol pro obsah 2"/>
          <p:cNvSpPr>
            <a:spLocks noGrp="1"/>
          </p:cNvSpPr>
          <p:nvPr>
            <p:ph idx="1"/>
          </p:nvPr>
        </p:nvSpPr>
        <p:spPr/>
        <p:txBody>
          <a:bodyPr>
            <a:normAutofit lnSpcReduction="10000"/>
          </a:bodyPr>
          <a:lstStyle/>
          <a:p>
            <a:r>
              <a:rPr lang="cs-CZ" sz="2400" dirty="0" smtClean="0"/>
              <a:t>P</a:t>
            </a:r>
            <a:r>
              <a:rPr lang="cs-CZ" sz="2400" dirty="0" smtClean="0"/>
              <a:t>ak </a:t>
            </a:r>
            <a:r>
              <a:rPr lang="cs-CZ" sz="2400" dirty="0" smtClean="0"/>
              <a:t>již z názvu vyplývá, tyto ventily se do soustavy zařazují tam, kde </a:t>
            </a:r>
            <a:r>
              <a:rPr lang="cs-CZ" sz="2400" dirty="0" smtClean="0"/>
              <a:t>je:</a:t>
            </a:r>
          </a:p>
          <a:p>
            <a:pPr>
              <a:buFont typeface="Wingdings" pitchFamily="2" charset="2"/>
              <a:buChar char="Ø"/>
            </a:pPr>
            <a:r>
              <a:rPr lang="cs-CZ" sz="2400" dirty="0" smtClean="0"/>
              <a:t>Potřeba </a:t>
            </a:r>
            <a:r>
              <a:rPr lang="cs-CZ" sz="2400" dirty="0" smtClean="0"/>
              <a:t>zabránit kapalině, aby proudila nazpět. </a:t>
            </a:r>
          </a:p>
          <a:p>
            <a:endParaRPr lang="cs-CZ" sz="2400" dirty="0" smtClean="0"/>
          </a:p>
          <a:p>
            <a:r>
              <a:rPr lang="cs-CZ" sz="2400" dirty="0" smtClean="0"/>
              <a:t>Musí zajistit </a:t>
            </a:r>
            <a:r>
              <a:rPr lang="cs-CZ" sz="2400" dirty="0" smtClean="0"/>
              <a:t>proudění:</a:t>
            </a:r>
          </a:p>
          <a:p>
            <a:pPr>
              <a:buFont typeface="Wingdings" pitchFamily="2" charset="2"/>
              <a:buChar char="Ø"/>
            </a:pPr>
            <a:r>
              <a:rPr lang="cs-CZ" sz="2400" dirty="0" smtClean="0"/>
              <a:t>Pouze </a:t>
            </a:r>
            <a:r>
              <a:rPr lang="cs-CZ" sz="2400" dirty="0" smtClean="0"/>
              <a:t>v jednom směru a zabránit proudění v opačném směru. </a:t>
            </a:r>
          </a:p>
          <a:p>
            <a:endParaRPr lang="cs-CZ" sz="2400" dirty="0" smtClean="0"/>
          </a:p>
          <a:p>
            <a:r>
              <a:rPr lang="cs-CZ" sz="2400" dirty="0" smtClean="0"/>
              <a:t>Ve směru proudění hydraulické kapaliny je </a:t>
            </a:r>
            <a:r>
              <a:rPr lang="cs-CZ" sz="2400" dirty="0" smtClean="0"/>
              <a:t>požadován:</a:t>
            </a:r>
          </a:p>
          <a:p>
            <a:pPr>
              <a:buFont typeface="Wingdings" pitchFamily="2" charset="2"/>
              <a:buChar char="Ø"/>
            </a:pPr>
            <a:r>
              <a:rPr lang="cs-CZ" sz="2400" dirty="0" smtClean="0"/>
              <a:t> </a:t>
            </a:r>
            <a:r>
              <a:rPr lang="cs-CZ" sz="2400" dirty="0" smtClean="0"/>
              <a:t>minimální odpor </a:t>
            </a:r>
            <a:r>
              <a:rPr lang="cs-CZ" sz="2400" dirty="0" smtClean="0"/>
              <a:t>ventilu</a:t>
            </a:r>
          </a:p>
          <a:p>
            <a:pPr>
              <a:buFont typeface="Wingdings" pitchFamily="2" charset="2"/>
              <a:buChar char="Ø"/>
            </a:pPr>
            <a:r>
              <a:rPr lang="cs-CZ" sz="2400" dirty="0" smtClean="0"/>
              <a:t>v</a:t>
            </a:r>
            <a:r>
              <a:rPr lang="cs-CZ" sz="2400" dirty="0" smtClean="0"/>
              <a:t> opačném směru pak zajištění absolutní </a:t>
            </a:r>
            <a:r>
              <a:rPr lang="cs-CZ" sz="2400" dirty="0" smtClean="0"/>
              <a:t>těsnosti </a:t>
            </a:r>
            <a:endParaRPr lang="cs-CZ" sz="2400" dirty="0"/>
          </a:p>
        </p:txBody>
      </p:sp>
      <p:sp>
        <p:nvSpPr>
          <p:cNvPr id="5" name="Tlačítko akce: Domů 4">
            <a:hlinkClick r:id="rId3" action="ppaction://hlinksldjump" highlightClick="1"/>
          </p:cNvPr>
          <p:cNvSpPr/>
          <p:nvPr/>
        </p:nvSpPr>
        <p:spPr>
          <a:xfrm>
            <a:off x="7956376" y="6165304"/>
            <a:ext cx="720080"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Jednosměrné (zpětné) ventily</a:t>
            </a:r>
            <a:endParaRPr lang="cs-CZ" dirty="0"/>
          </a:p>
        </p:txBody>
      </p:sp>
      <p:sp>
        <p:nvSpPr>
          <p:cNvPr id="3" name="Zástupný symbol pro obsah 2"/>
          <p:cNvSpPr>
            <a:spLocks noGrp="1"/>
          </p:cNvSpPr>
          <p:nvPr>
            <p:ph idx="1"/>
          </p:nvPr>
        </p:nvSpPr>
        <p:spPr/>
        <p:txBody>
          <a:bodyPr>
            <a:normAutofit/>
          </a:bodyPr>
          <a:lstStyle/>
          <a:p>
            <a:r>
              <a:rPr lang="cs-CZ" sz="2400" dirty="0" smtClean="0"/>
              <a:t>Podle konstrukčního provedení mohou být ventily:</a:t>
            </a:r>
          </a:p>
          <a:p>
            <a:pPr>
              <a:buFont typeface="Wingdings" pitchFamily="2" charset="2"/>
              <a:buChar char="Ø"/>
            </a:pPr>
            <a:r>
              <a:rPr lang="cs-CZ" sz="2400" dirty="0" smtClean="0"/>
              <a:t>kuželové</a:t>
            </a:r>
          </a:p>
          <a:p>
            <a:pPr>
              <a:buFont typeface="Wingdings" pitchFamily="2" charset="2"/>
              <a:buChar char="Ø"/>
            </a:pPr>
            <a:r>
              <a:rPr lang="cs-CZ" sz="2400" dirty="0" smtClean="0"/>
              <a:t>kuličkové</a:t>
            </a:r>
          </a:p>
          <a:p>
            <a:pPr>
              <a:buFont typeface="Wingdings" pitchFamily="2" charset="2"/>
              <a:buChar char="Ø"/>
            </a:pPr>
            <a:endParaRPr lang="cs-CZ" sz="2400" dirty="0" smtClean="0"/>
          </a:p>
          <a:p>
            <a:r>
              <a:rPr lang="cs-CZ" sz="2400" dirty="0" smtClean="0"/>
              <a:t>Správné dosednutí do sedla ventilu zajišťuje slabá pružina.</a:t>
            </a:r>
            <a:endParaRPr lang="cs-CZ" sz="2400" dirty="0"/>
          </a:p>
        </p:txBody>
      </p:sp>
      <p:pic>
        <p:nvPicPr>
          <p:cNvPr id="4" name="Obrázek 3" descr="Jednosměrný kuličkový a koželkový ventil.jpg"/>
          <p:cNvPicPr>
            <a:picLocks noChangeAspect="1"/>
          </p:cNvPicPr>
          <p:nvPr/>
        </p:nvPicPr>
        <p:blipFill>
          <a:blip r:embed="rId3" cstate="print"/>
          <a:stretch>
            <a:fillRect/>
          </a:stretch>
        </p:blipFill>
        <p:spPr>
          <a:xfrm>
            <a:off x="1187624" y="4725144"/>
            <a:ext cx="6694053" cy="1008112"/>
          </a:xfrm>
          <a:prstGeom prst="rect">
            <a:avLst/>
          </a:prstGeom>
        </p:spPr>
      </p:pic>
      <p:sp>
        <p:nvSpPr>
          <p:cNvPr id="5" name="Tlačítko akce: Domů 4">
            <a:hlinkClick r:id="rId4" action="ppaction://hlinksldjump" highlightClick="1"/>
          </p:cNvPr>
          <p:cNvSpPr/>
          <p:nvPr/>
        </p:nvSpPr>
        <p:spPr>
          <a:xfrm>
            <a:off x="7956376" y="6165304"/>
            <a:ext cx="720080"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Škrtící ventily</a:t>
            </a:r>
            <a:endParaRPr lang="cs-CZ" dirty="0"/>
          </a:p>
        </p:txBody>
      </p:sp>
      <p:sp>
        <p:nvSpPr>
          <p:cNvPr id="3" name="Zástupný symbol pro obsah 2"/>
          <p:cNvSpPr>
            <a:spLocks noGrp="1"/>
          </p:cNvSpPr>
          <p:nvPr>
            <p:ph idx="1"/>
          </p:nvPr>
        </p:nvSpPr>
        <p:spPr/>
        <p:txBody>
          <a:bodyPr>
            <a:normAutofit lnSpcReduction="10000"/>
          </a:bodyPr>
          <a:lstStyle/>
          <a:p>
            <a:r>
              <a:rPr lang="cs-CZ" sz="2400" dirty="0" smtClean="0"/>
              <a:t>Slouží k </a:t>
            </a:r>
            <a:r>
              <a:rPr lang="cs-CZ" sz="2400" dirty="0" smtClean="0"/>
              <a:t>regulaci:</a:t>
            </a:r>
          </a:p>
          <a:p>
            <a:pPr>
              <a:buFont typeface="Wingdings" pitchFamily="2" charset="2"/>
              <a:buChar char="Ø"/>
            </a:pPr>
            <a:r>
              <a:rPr lang="cs-CZ" sz="2400" dirty="0" smtClean="0"/>
              <a:t>průtočného množství</a:t>
            </a:r>
            <a:endParaRPr lang="cs-CZ" sz="2400" dirty="0" smtClean="0"/>
          </a:p>
          <a:p>
            <a:endParaRPr lang="cs-CZ" sz="2400" dirty="0" smtClean="0"/>
          </a:p>
          <a:p>
            <a:r>
              <a:rPr lang="cs-CZ" sz="2400" dirty="0" smtClean="0"/>
              <a:t>V podstatě se jedná o polohovací uzavírací ventil, který se vloží do potrubí a zajišťuje určitý odpor. </a:t>
            </a:r>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r>
              <a:rPr lang="cs-CZ" sz="1400" dirty="0" smtClean="0"/>
              <a:t>škrtící </a:t>
            </a:r>
            <a:r>
              <a:rPr lang="cs-CZ" sz="1400" dirty="0" smtClean="0"/>
              <a:t>jehlový ventil (A), škrtící kohout (B) </a:t>
            </a:r>
            <a:endParaRPr lang="cs-CZ" sz="1400" dirty="0"/>
          </a:p>
        </p:txBody>
      </p:sp>
      <p:pic>
        <p:nvPicPr>
          <p:cNvPr id="6" name="Obrázek 5" descr="Jehlový škrtící ventil a škrtící kohout.jpg"/>
          <p:cNvPicPr>
            <a:picLocks noChangeAspect="1"/>
          </p:cNvPicPr>
          <p:nvPr/>
        </p:nvPicPr>
        <p:blipFill>
          <a:blip r:embed="rId3" cstate="print"/>
          <a:stretch>
            <a:fillRect/>
          </a:stretch>
        </p:blipFill>
        <p:spPr>
          <a:xfrm>
            <a:off x="611560" y="4149080"/>
            <a:ext cx="7927829" cy="1512168"/>
          </a:xfrm>
          <a:prstGeom prst="rect">
            <a:avLst/>
          </a:prstGeom>
        </p:spPr>
      </p:pic>
      <p:sp>
        <p:nvSpPr>
          <p:cNvPr id="7" name="Tlačítko akce: Domů 6">
            <a:hlinkClick r:id="rId4" action="ppaction://hlinksldjump" highlightClick="1"/>
          </p:cNvPr>
          <p:cNvSpPr/>
          <p:nvPr/>
        </p:nvSpPr>
        <p:spPr>
          <a:xfrm>
            <a:off x="7956376" y="6165304"/>
            <a:ext cx="720080"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Škrtící ventily</a:t>
            </a:r>
            <a:endParaRPr lang="cs-CZ" dirty="0"/>
          </a:p>
        </p:txBody>
      </p:sp>
      <p:sp>
        <p:nvSpPr>
          <p:cNvPr id="3" name="Zástupný symbol pro obsah 2"/>
          <p:cNvSpPr>
            <a:spLocks noGrp="1"/>
          </p:cNvSpPr>
          <p:nvPr>
            <p:ph idx="1"/>
          </p:nvPr>
        </p:nvSpPr>
        <p:spPr/>
        <p:txBody>
          <a:bodyPr>
            <a:normAutofit fontScale="92500"/>
          </a:bodyPr>
          <a:lstStyle/>
          <a:p>
            <a:r>
              <a:rPr lang="cs-CZ" sz="2400" dirty="0" smtClean="0"/>
              <a:t>Nejjednodušším </a:t>
            </a:r>
            <a:r>
              <a:rPr lang="cs-CZ" sz="2400" dirty="0" smtClean="0"/>
              <a:t>konstrukčním </a:t>
            </a:r>
            <a:r>
              <a:rPr lang="cs-CZ" sz="2400" dirty="0" smtClean="0"/>
              <a:t>provedením škrtících </a:t>
            </a:r>
            <a:r>
              <a:rPr lang="cs-CZ" sz="2400" dirty="0" smtClean="0"/>
              <a:t>ventilů je:</a:t>
            </a:r>
            <a:endParaRPr lang="cs-CZ" sz="2400" dirty="0" smtClean="0"/>
          </a:p>
          <a:p>
            <a:pPr>
              <a:buFont typeface="Wingdings" pitchFamily="2" charset="2"/>
              <a:buChar char="Ø"/>
            </a:pPr>
            <a:r>
              <a:rPr lang="cs-CZ" sz="2400" dirty="0" smtClean="0"/>
              <a:t>kohout </a:t>
            </a:r>
          </a:p>
          <a:p>
            <a:pPr>
              <a:buFont typeface="Wingdings" pitchFamily="2" charset="2"/>
              <a:buChar char="Ø"/>
            </a:pPr>
            <a:r>
              <a:rPr lang="cs-CZ" sz="2400" dirty="0" smtClean="0"/>
              <a:t>jehlový ventil</a:t>
            </a:r>
          </a:p>
          <a:p>
            <a:pPr>
              <a:buFont typeface="Wingdings" pitchFamily="2" charset="2"/>
              <a:buChar char="Ø"/>
            </a:pPr>
            <a:endParaRPr lang="cs-CZ" sz="2400" dirty="0" smtClean="0"/>
          </a:p>
          <a:p>
            <a:r>
              <a:rPr lang="cs-CZ" sz="2400" dirty="0" smtClean="0"/>
              <a:t>Výhodou jehlového ventilu </a:t>
            </a:r>
            <a:r>
              <a:rPr lang="cs-CZ" sz="2400" dirty="0" smtClean="0"/>
              <a:t>je:</a:t>
            </a:r>
          </a:p>
          <a:p>
            <a:pPr>
              <a:buFont typeface="Wingdings" pitchFamily="2" charset="2"/>
              <a:buChar char="Ø"/>
            </a:pPr>
            <a:r>
              <a:rPr lang="cs-CZ" sz="2400" dirty="0" smtClean="0"/>
              <a:t>Plynulá </a:t>
            </a:r>
            <a:r>
              <a:rPr lang="cs-CZ" sz="2400" dirty="0" smtClean="0"/>
              <a:t>regulace, protože k plnému otevření nebo uzavření je zapotřebí několik otáček</a:t>
            </a:r>
            <a:r>
              <a:rPr lang="cs-CZ" sz="2400" dirty="0" smtClean="0"/>
              <a:t>.</a:t>
            </a:r>
          </a:p>
          <a:p>
            <a:pPr>
              <a:buFont typeface="Wingdings" pitchFamily="2" charset="2"/>
              <a:buChar char="Ø"/>
            </a:pPr>
            <a:endParaRPr lang="cs-CZ" sz="2400" dirty="0" smtClean="0"/>
          </a:p>
          <a:p>
            <a:r>
              <a:rPr lang="cs-CZ" sz="2400" dirty="0" smtClean="0"/>
              <a:t>Nevýhodou škrtících ventilů </a:t>
            </a:r>
            <a:r>
              <a:rPr lang="cs-CZ" sz="2400" dirty="0" smtClean="0"/>
              <a:t>je:</a:t>
            </a:r>
          </a:p>
          <a:p>
            <a:pPr>
              <a:buFont typeface="Wingdings" pitchFamily="2" charset="2"/>
              <a:buChar char="Ø"/>
            </a:pPr>
            <a:r>
              <a:rPr lang="cs-CZ" sz="2400" dirty="0" smtClean="0"/>
              <a:t>Nárůst </a:t>
            </a:r>
            <a:r>
              <a:rPr lang="cs-CZ" sz="2400" dirty="0" smtClean="0"/>
              <a:t>hydraulického odporu soustavy a vetší riziko ucpání soustavy zejména při malých průřezech kanálu.</a:t>
            </a:r>
            <a:endParaRPr lang="cs-CZ" sz="16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p:txBody>
      </p:sp>
      <p:sp>
        <p:nvSpPr>
          <p:cNvPr id="7" name="Tlačítko akce: Domů 6">
            <a:hlinkClick r:id="rId3" action="ppaction://hlinksldjump" highlightClick="1"/>
          </p:cNvPr>
          <p:cNvSpPr/>
          <p:nvPr/>
        </p:nvSpPr>
        <p:spPr>
          <a:xfrm>
            <a:off x="7956376" y="6165304"/>
            <a:ext cx="720080"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Pojistné ventily</a:t>
            </a:r>
            <a:endParaRPr lang="cs-CZ" dirty="0"/>
          </a:p>
        </p:txBody>
      </p:sp>
      <p:sp>
        <p:nvSpPr>
          <p:cNvPr id="3" name="Zástupný symbol pro obsah 2"/>
          <p:cNvSpPr>
            <a:spLocks noGrp="1"/>
          </p:cNvSpPr>
          <p:nvPr>
            <p:ph idx="1"/>
          </p:nvPr>
        </p:nvSpPr>
        <p:spPr/>
        <p:txBody>
          <a:bodyPr>
            <a:normAutofit fontScale="85000" lnSpcReduction="20000"/>
          </a:bodyPr>
          <a:lstStyle/>
          <a:p>
            <a:r>
              <a:rPr lang="cs-CZ" dirty="0" smtClean="0"/>
              <a:t>Pojistné ventily se zařazují pro ochranu hydraulické soustavy proti přetížení.</a:t>
            </a:r>
          </a:p>
          <a:p>
            <a:r>
              <a:rPr lang="cs-CZ" dirty="0" smtClean="0"/>
              <a:t>V tomto případě se jedná o kuličkový pojistný ventil, dalším konstrukčním řešením je pojistný ventil s válcovým tělesem. </a:t>
            </a:r>
          </a:p>
          <a:p>
            <a:pPr>
              <a:buNone/>
            </a:pPr>
            <a:r>
              <a:rPr lang="cs-CZ" sz="1600" dirty="0" smtClean="0"/>
              <a:t>	</a:t>
            </a:r>
          </a:p>
          <a:p>
            <a:pPr>
              <a:buNone/>
            </a:pPr>
            <a:endParaRPr lang="cs-CZ" sz="1600" dirty="0" smtClean="0"/>
          </a:p>
          <a:p>
            <a:pPr>
              <a:buNone/>
            </a:pPr>
            <a:endParaRPr lang="cs-CZ" sz="1600" dirty="0" smtClean="0"/>
          </a:p>
          <a:p>
            <a:pPr>
              <a:buNone/>
            </a:pPr>
            <a:endParaRPr lang="cs-CZ" sz="1600" dirty="0" smtClean="0"/>
          </a:p>
          <a:p>
            <a:pPr>
              <a:buNone/>
            </a:pPr>
            <a:endParaRPr lang="cs-CZ" sz="1600" dirty="0" smtClean="0"/>
          </a:p>
          <a:p>
            <a:pPr>
              <a:buNone/>
            </a:pPr>
            <a:endParaRPr lang="cs-CZ" sz="1600" dirty="0" smtClean="0"/>
          </a:p>
          <a:p>
            <a:pPr>
              <a:buNone/>
            </a:pPr>
            <a:endParaRPr lang="cs-CZ" sz="1600" dirty="0" smtClean="0"/>
          </a:p>
          <a:p>
            <a:pPr>
              <a:buNone/>
            </a:pPr>
            <a:endParaRPr lang="cs-CZ" sz="1600" dirty="0" smtClean="0"/>
          </a:p>
          <a:p>
            <a:pPr>
              <a:buNone/>
            </a:pPr>
            <a:endParaRPr lang="cs-CZ" sz="1600" dirty="0" smtClean="0"/>
          </a:p>
          <a:p>
            <a:pPr>
              <a:buNone/>
            </a:pPr>
            <a:endParaRPr lang="cs-CZ" sz="1600" dirty="0" smtClean="0"/>
          </a:p>
          <a:p>
            <a:pPr>
              <a:buNone/>
            </a:pPr>
            <a:endParaRPr lang="cs-CZ" sz="1600" dirty="0" smtClean="0"/>
          </a:p>
          <a:p>
            <a:pPr>
              <a:buNone/>
            </a:pPr>
            <a:endParaRPr lang="cs-CZ" sz="1600" dirty="0" smtClean="0"/>
          </a:p>
          <a:p>
            <a:pPr>
              <a:buNone/>
            </a:pPr>
            <a:r>
              <a:rPr lang="cs-CZ" sz="1600" dirty="0" smtClean="0"/>
              <a:t>	těleso ventilu (1), kulička (2), pružina (3), seřizovací šroub (4), matice (5), tlaková hydraulická kapalina od čerpadla (6), tlaková hydraulická kapalina do systému (7), hydraulická kapalina vracející se do nádrže</a:t>
            </a:r>
            <a:endParaRPr lang="cs-CZ" sz="1600" dirty="0"/>
          </a:p>
        </p:txBody>
      </p:sp>
      <p:pic>
        <p:nvPicPr>
          <p:cNvPr id="4" name="Obrázek 3" descr="Kuličkový pojistný ventil.jpg"/>
          <p:cNvPicPr>
            <a:picLocks noChangeAspect="1"/>
          </p:cNvPicPr>
          <p:nvPr/>
        </p:nvPicPr>
        <p:blipFill>
          <a:blip r:embed="rId3" cstate="print"/>
          <a:stretch>
            <a:fillRect/>
          </a:stretch>
        </p:blipFill>
        <p:spPr>
          <a:xfrm>
            <a:off x="2987824" y="3356992"/>
            <a:ext cx="3127346" cy="2160240"/>
          </a:xfrm>
          <a:prstGeom prst="rect">
            <a:avLst/>
          </a:prstGeom>
        </p:spPr>
      </p:pic>
      <p:sp>
        <p:nvSpPr>
          <p:cNvPr id="5" name="Tlačítko akce: Domů 4">
            <a:hlinkClick r:id="rId4" action="ppaction://hlinksldjump" highlightClick="1"/>
          </p:cNvPr>
          <p:cNvSpPr/>
          <p:nvPr/>
        </p:nvSpPr>
        <p:spPr>
          <a:xfrm>
            <a:off x="7956376" y="6165304"/>
            <a:ext cx="720080"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Redukční ventily</a:t>
            </a:r>
            <a:endParaRPr lang="cs-CZ" dirty="0"/>
          </a:p>
        </p:txBody>
      </p:sp>
      <p:sp>
        <p:nvSpPr>
          <p:cNvPr id="3" name="Zástupný symbol pro obsah 2"/>
          <p:cNvSpPr>
            <a:spLocks noGrp="1"/>
          </p:cNvSpPr>
          <p:nvPr>
            <p:ph idx="1"/>
          </p:nvPr>
        </p:nvSpPr>
        <p:spPr/>
        <p:txBody>
          <a:bodyPr>
            <a:normAutofit fontScale="92500" lnSpcReduction="10000"/>
          </a:bodyPr>
          <a:lstStyle/>
          <a:p>
            <a:r>
              <a:rPr lang="cs-CZ" dirty="0" smtClean="0"/>
              <a:t>Tyto ventily slouží k regulaci průtoku tlakové kapaliny.</a:t>
            </a:r>
          </a:p>
          <a:p>
            <a:r>
              <a:rPr lang="cs-CZ" dirty="0" smtClean="0"/>
              <a:t>Od škrtících ventilů se liší </a:t>
            </a:r>
            <a:r>
              <a:rPr lang="cs-CZ" dirty="0" smtClean="0"/>
              <a:t>tím:</a:t>
            </a:r>
          </a:p>
          <a:p>
            <a:pPr>
              <a:buFont typeface="Wingdings" pitchFamily="2" charset="2"/>
              <a:buChar char="Ø"/>
            </a:pPr>
            <a:r>
              <a:rPr lang="cs-CZ" dirty="0" smtClean="0"/>
              <a:t>že </a:t>
            </a:r>
            <a:r>
              <a:rPr lang="cs-CZ" dirty="0" smtClean="0"/>
              <a:t>se zde mění průtočný </a:t>
            </a:r>
            <a:r>
              <a:rPr lang="cs-CZ" dirty="0" smtClean="0"/>
              <a:t>průřez</a:t>
            </a:r>
          </a:p>
          <a:p>
            <a:pPr>
              <a:buFont typeface="Wingdings" pitchFamily="2" charset="2"/>
              <a:buChar char="Ø"/>
            </a:pPr>
            <a:endParaRPr lang="cs-CZ" dirty="0" smtClean="0"/>
          </a:p>
          <a:p>
            <a:r>
              <a:rPr lang="cs-CZ" dirty="0" smtClean="0"/>
              <a:t>U škrtících ventilů není průtočný průřez závislý na tlaku kapaliny, ale je pevně nastavena poloha kužele. </a:t>
            </a:r>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r>
              <a:rPr lang="cs-CZ" sz="1500" dirty="0" smtClean="0"/>
              <a:t>těleso </a:t>
            </a:r>
            <a:r>
              <a:rPr lang="cs-CZ" sz="1500" dirty="0" smtClean="0"/>
              <a:t>ventilu (1), pístek (2)</a:t>
            </a:r>
          </a:p>
          <a:p>
            <a:endParaRPr lang="cs-CZ" dirty="0"/>
          </a:p>
        </p:txBody>
      </p:sp>
      <p:pic>
        <p:nvPicPr>
          <p:cNvPr id="4" name="Obrázek 3" descr="Pístový redukční ventil.jpg"/>
          <p:cNvPicPr>
            <a:picLocks noChangeAspect="1"/>
          </p:cNvPicPr>
          <p:nvPr/>
        </p:nvPicPr>
        <p:blipFill>
          <a:blip r:embed="rId3" cstate="print"/>
          <a:stretch>
            <a:fillRect/>
          </a:stretch>
        </p:blipFill>
        <p:spPr>
          <a:xfrm>
            <a:off x="3275856" y="4509120"/>
            <a:ext cx="3672408" cy="1616892"/>
          </a:xfrm>
          <a:prstGeom prst="rect">
            <a:avLst/>
          </a:prstGeom>
        </p:spPr>
      </p:pic>
      <p:sp>
        <p:nvSpPr>
          <p:cNvPr id="5" name="Tlačítko akce: Domů 4">
            <a:hlinkClick r:id="rId4" action="ppaction://hlinksldjump" highlightClick="1"/>
          </p:cNvPr>
          <p:cNvSpPr/>
          <p:nvPr/>
        </p:nvSpPr>
        <p:spPr>
          <a:xfrm>
            <a:off x="7956376" y="6165304"/>
            <a:ext cx="720080"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Odlehčovací ventily</a:t>
            </a:r>
            <a:endParaRPr lang="cs-CZ" dirty="0"/>
          </a:p>
        </p:txBody>
      </p:sp>
      <p:sp>
        <p:nvSpPr>
          <p:cNvPr id="3" name="Zástupný symbol pro obsah 2"/>
          <p:cNvSpPr>
            <a:spLocks noGrp="1"/>
          </p:cNvSpPr>
          <p:nvPr>
            <p:ph idx="1"/>
          </p:nvPr>
        </p:nvSpPr>
        <p:spPr/>
        <p:txBody>
          <a:bodyPr>
            <a:normAutofit lnSpcReduction="10000"/>
          </a:bodyPr>
          <a:lstStyle/>
          <a:p>
            <a:r>
              <a:rPr lang="cs-CZ" dirty="0" smtClean="0"/>
              <a:t>Slouží k regulaci pracovního tlaku, můžeme se také setkat s  názvem odlehčovací automat.</a:t>
            </a:r>
          </a:p>
          <a:p>
            <a:pPr>
              <a:buNone/>
            </a:pPr>
            <a:endParaRPr lang="cs-CZ" sz="2800" dirty="0" smtClean="0"/>
          </a:p>
          <a:p>
            <a:pPr>
              <a:buNone/>
            </a:pPr>
            <a:endParaRPr lang="cs-CZ" sz="2800" dirty="0" smtClean="0"/>
          </a:p>
          <a:p>
            <a:pPr>
              <a:buNone/>
            </a:pPr>
            <a:endParaRPr lang="cs-CZ" sz="2800" dirty="0" smtClean="0"/>
          </a:p>
          <a:p>
            <a:pPr>
              <a:buNone/>
            </a:pPr>
            <a:endParaRPr lang="cs-CZ" sz="2800" dirty="0" smtClean="0"/>
          </a:p>
          <a:p>
            <a:pPr>
              <a:buNone/>
            </a:pPr>
            <a:endParaRPr lang="cs-CZ" sz="1400" dirty="0" smtClean="0"/>
          </a:p>
          <a:p>
            <a:pPr>
              <a:buNone/>
            </a:pPr>
            <a:endParaRPr lang="cs-CZ" sz="1400" dirty="0" smtClean="0"/>
          </a:p>
          <a:p>
            <a:pPr>
              <a:buNone/>
            </a:pPr>
            <a:endParaRPr lang="cs-CZ" sz="1400" dirty="0" smtClean="0"/>
          </a:p>
          <a:p>
            <a:pPr>
              <a:buNone/>
            </a:pPr>
            <a:r>
              <a:rPr lang="cs-CZ" sz="1400" dirty="0" smtClean="0"/>
              <a:t>	</a:t>
            </a:r>
          </a:p>
          <a:p>
            <a:pPr>
              <a:buNone/>
            </a:pPr>
            <a:endParaRPr lang="cs-CZ" sz="1400" dirty="0" smtClean="0"/>
          </a:p>
          <a:p>
            <a:pPr>
              <a:buNone/>
            </a:pPr>
            <a:r>
              <a:rPr lang="cs-CZ" sz="1400" dirty="0" smtClean="0"/>
              <a:t>	pružina (1, 2, 3), hydraulický akumulátor (4), pístnice (5), jednosměrný ventil (6), píst (7, 8), kuličkový ventil (9)</a:t>
            </a:r>
          </a:p>
        </p:txBody>
      </p:sp>
      <p:sp>
        <p:nvSpPr>
          <p:cNvPr id="4" name="Tlačítko akce: Domů 3">
            <a:hlinkClick r:id="rId3" action="ppaction://hlinksldjump" highlightClick="1"/>
          </p:cNvPr>
          <p:cNvSpPr/>
          <p:nvPr/>
        </p:nvSpPr>
        <p:spPr>
          <a:xfrm>
            <a:off x="7956376" y="6165304"/>
            <a:ext cx="720080"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5" name="Obrázek 4" descr="Odlehčovací ventil.jpg"/>
          <p:cNvPicPr>
            <a:picLocks noChangeAspect="1"/>
          </p:cNvPicPr>
          <p:nvPr/>
        </p:nvPicPr>
        <p:blipFill>
          <a:blip r:embed="rId4" cstate="print"/>
          <a:stretch>
            <a:fillRect/>
          </a:stretch>
        </p:blipFill>
        <p:spPr>
          <a:xfrm>
            <a:off x="2843807" y="2708920"/>
            <a:ext cx="3793911" cy="2952328"/>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pPr algn="ctr"/>
            <a:r>
              <a:rPr lang="cs-CZ" dirty="0" smtClean="0"/>
              <a:t>Hydraulické rozvaděče</a:t>
            </a:r>
            <a:endParaRPr lang="cs-CZ" dirty="0"/>
          </a:p>
        </p:txBody>
      </p:sp>
      <p:sp>
        <p:nvSpPr>
          <p:cNvPr id="3" name="Zástupný symbol pro obsah 2"/>
          <p:cNvSpPr>
            <a:spLocks noGrp="1"/>
          </p:cNvSpPr>
          <p:nvPr>
            <p:ph idx="1"/>
          </p:nvPr>
        </p:nvSpPr>
        <p:spPr/>
        <p:txBody>
          <a:bodyPr>
            <a:normAutofit lnSpcReduction="10000"/>
          </a:bodyPr>
          <a:lstStyle/>
          <a:p>
            <a:r>
              <a:rPr lang="cs-CZ" dirty="0" smtClean="0"/>
              <a:t>Jsou to rozvodná </a:t>
            </a:r>
            <a:r>
              <a:rPr lang="cs-CZ" dirty="0" smtClean="0"/>
              <a:t>zařízení.</a:t>
            </a:r>
          </a:p>
          <a:p>
            <a:pPr>
              <a:buFont typeface="Wingdings" pitchFamily="2" charset="2"/>
              <a:buChar char="Ø"/>
            </a:pPr>
            <a:r>
              <a:rPr lang="cs-CZ" dirty="0" smtClean="0"/>
              <a:t>Slouží </a:t>
            </a:r>
            <a:r>
              <a:rPr lang="cs-CZ" dirty="0" smtClean="0"/>
              <a:t>k řízení směru průtoku v hydraulické soustavě.</a:t>
            </a:r>
          </a:p>
          <a:p>
            <a:endParaRPr lang="cs-CZ" dirty="0" smtClean="0"/>
          </a:p>
          <a:p>
            <a:r>
              <a:rPr lang="cs-CZ" dirty="0" smtClean="0"/>
              <a:t>Řídí směr toku </a:t>
            </a:r>
            <a:r>
              <a:rPr lang="cs-CZ" dirty="0" smtClean="0"/>
              <a:t>kapaliny.</a:t>
            </a:r>
          </a:p>
          <a:p>
            <a:pPr>
              <a:buFont typeface="Wingdings" pitchFamily="2" charset="2"/>
              <a:buChar char="Ø"/>
            </a:pPr>
            <a:r>
              <a:rPr lang="cs-CZ" dirty="0" smtClean="0"/>
              <a:t>Od </a:t>
            </a:r>
            <a:r>
              <a:rPr lang="cs-CZ" dirty="0" smtClean="0"/>
              <a:t>čerpadla v tlakovém okruhu k jednotlivým větvím pracovního okruhu a zároveň odvádějí hydraulickou kapalinu z nečinných prostorů zpět do nádrže.</a:t>
            </a:r>
          </a:p>
          <a:p>
            <a:endParaRPr lang="cs-CZ" dirty="0" smtClean="0"/>
          </a:p>
          <a:p>
            <a:r>
              <a:rPr lang="cs-CZ" dirty="0" smtClean="0"/>
              <a:t>Hydraulické rozvaděče lze rozdělit dle několika kritérií.</a:t>
            </a:r>
          </a:p>
          <a:p>
            <a:pPr>
              <a:buNone/>
            </a:pPr>
            <a:endParaRPr lang="cs-CZ" dirty="0" smtClean="0"/>
          </a:p>
        </p:txBody>
      </p:sp>
      <p:sp>
        <p:nvSpPr>
          <p:cNvPr id="4" name="Tlačítko akce: Domů 3">
            <a:hlinkClick r:id="rId3" action="ppaction://hlinksldjump" highlightClick="1"/>
          </p:cNvPr>
          <p:cNvSpPr/>
          <p:nvPr/>
        </p:nvSpPr>
        <p:spPr>
          <a:xfrm>
            <a:off x="7956376" y="6165304"/>
            <a:ext cx="720080"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pPr algn="ctr"/>
            <a:r>
              <a:rPr lang="cs-CZ" dirty="0" smtClean="0"/>
              <a:t>Hydraulické rozvaděče</a:t>
            </a:r>
            <a:endParaRPr lang="cs-CZ" dirty="0"/>
          </a:p>
        </p:txBody>
      </p:sp>
      <p:sp>
        <p:nvSpPr>
          <p:cNvPr id="3" name="Zástupný symbol pro obsah 2"/>
          <p:cNvSpPr>
            <a:spLocks noGrp="1"/>
          </p:cNvSpPr>
          <p:nvPr>
            <p:ph idx="1"/>
          </p:nvPr>
        </p:nvSpPr>
        <p:spPr/>
        <p:txBody>
          <a:bodyPr>
            <a:normAutofit fontScale="92500" lnSpcReduction="20000"/>
          </a:bodyPr>
          <a:lstStyle/>
          <a:p>
            <a:pPr>
              <a:buNone/>
            </a:pPr>
            <a:endParaRPr lang="cs-CZ" dirty="0" smtClean="0"/>
          </a:p>
          <a:p>
            <a:r>
              <a:rPr lang="cs-CZ" dirty="0" smtClean="0"/>
              <a:t>Podle počtu výstupních vývodů:</a:t>
            </a:r>
          </a:p>
          <a:p>
            <a:pPr marL="514350" lvl="0" indent="-514350">
              <a:buFont typeface="Wingdings" pitchFamily="2" charset="2"/>
              <a:buChar char="Ø"/>
            </a:pPr>
            <a:r>
              <a:rPr lang="cs-CZ" dirty="0" smtClean="0"/>
              <a:t>dvoucestné</a:t>
            </a:r>
          </a:p>
          <a:p>
            <a:pPr marL="514350" indent="-514350">
              <a:buFont typeface="Wingdings" pitchFamily="2" charset="2"/>
              <a:buChar char="Ø"/>
            </a:pPr>
            <a:r>
              <a:rPr lang="cs-CZ" dirty="0" smtClean="0"/>
              <a:t>trojcestné</a:t>
            </a:r>
          </a:p>
          <a:p>
            <a:pPr marL="514350" lvl="0" indent="-514350">
              <a:buFont typeface="Wingdings" pitchFamily="2" charset="2"/>
              <a:buChar char="Ø"/>
            </a:pPr>
            <a:r>
              <a:rPr lang="cs-CZ" dirty="0" smtClean="0"/>
              <a:t>čtyřcestné</a:t>
            </a:r>
          </a:p>
          <a:p>
            <a:pPr marL="514350" lvl="0" indent="-514350">
              <a:buFont typeface="Wingdings" pitchFamily="2" charset="2"/>
              <a:buChar char="Ø"/>
            </a:pPr>
            <a:r>
              <a:rPr lang="cs-CZ" dirty="0" err="1" smtClean="0"/>
              <a:t>vícecestné</a:t>
            </a:r>
            <a:endParaRPr lang="cs-CZ" dirty="0" smtClean="0"/>
          </a:p>
          <a:p>
            <a:pPr marL="514350" lvl="0" indent="-514350">
              <a:buFont typeface="+mj-lt"/>
              <a:buAutoNum type="arabicParenR"/>
            </a:pPr>
            <a:endParaRPr lang="cs-CZ" dirty="0" smtClean="0"/>
          </a:p>
          <a:p>
            <a:r>
              <a:rPr lang="cs-CZ" dirty="0" smtClean="0"/>
              <a:t>Podle počtu poloh možných propojení výstupních vývodů:</a:t>
            </a:r>
          </a:p>
          <a:p>
            <a:pPr marL="514350" lvl="0" indent="-514350">
              <a:buFont typeface="Wingdings" pitchFamily="2" charset="2"/>
              <a:buChar char="Ø"/>
            </a:pPr>
            <a:r>
              <a:rPr lang="cs-CZ" dirty="0" smtClean="0"/>
              <a:t>dvoupolohové</a:t>
            </a:r>
          </a:p>
          <a:p>
            <a:pPr marL="514350" lvl="0" indent="-514350">
              <a:buFont typeface="Wingdings" pitchFamily="2" charset="2"/>
              <a:buChar char="Ø"/>
            </a:pPr>
            <a:r>
              <a:rPr lang="cs-CZ" dirty="0" smtClean="0"/>
              <a:t>třípolohové</a:t>
            </a:r>
          </a:p>
          <a:p>
            <a:pPr marL="514350" lvl="0" indent="-514350">
              <a:buFont typeface="Wingdings" pitchFamily="2" charset="2"/>
              <a:buChar char="Ø"/>
            </a:pPr>
            <a:r>
              <a:rPr lang="cs-CZ" dirty="0" smtClean="0"/>
              <a:t>vícepolohové</a:t>
            </a:r>
          </a:p>
        </p:txBody>
      </p:sp>
      <p:sp>
        <p:nvSpPr>
          <p:cNvPr id="4" name="Tlačítko akce: Domů 3">
            <a:hlinkClick r:id="rId3" action="ppaction://hlinksldjump" highlightClick="1"/>
          </p:cNvPr>
          <p:cNvSpPr/>
          <p:nvPr/>
        </p:nvSpPr>
        <p:spPr>
          <a:xfrm>
            <a:off x="7956376" y="6165304"/>
            <a:ext cx="720080"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pPr algn="ctr"/>
            <a:r>
              <a:rPr lang="cs-CZ" dirty="0" smtClean="0"/>
              <a:t>Hydraulické rozvaděče</a:t>
            </a:r>
            <a:endParaRPr lang="cs-CZ" dirty="0"/>
          </a:p>
        </p:txBody>
      </p:sp>
      <p:sp>
        <p:nvSpPr>
          <p:cNvPr id="3" name="Zástupný symbol pro obsah 2"/>
          <p:cNvSpPr>
            <a:spLocks noGrp="1"/>
          </p:cNvSpPr>
          <p:nvPr>
            <p:ph idx="1"/>
          </p:nvPr>
        </p:nvSpPr>
        <p:spPr/>
        <p:txBody>
          <a:bodyPr>
            <a:normAutofit lnSpcReduction="10000"/>
          </a:bodyPr>
          <a:lstStyle/>
          <a:p>
            <a:pPr>
              <a:buNone/>
            </a:pPr>
            <a:endParaRPr lang="cs-CZ" dirty="0" smtClean="0"/>
          </a:p>
          <a:p>
            <a:r>
              <a:rPr lang="cs-CZ" dirty="0" smtClean="0"/>
              <a:t>Rozdělení dle typu ovládání</a:t>
            </a:r>
          </a:p>
          <a:p>
            <a:pPr marL="514350" lvl="0" indent="-514350">
              <a:buFont typeface="Wingdings" pitchFamily="2" charset="2"/>
              <a:buChar char="Ø"/>
            </a:pPr>
            <a:r>
              <a:rPr lang="cs-CZ" dirty="0" smtClean="0"/>
              <a:t>ruční</a:t>
            </a:r>
          </a:p>
          <a:p>
            <a:pPr marL="514350" lvl="0" indent="-514350">
              <a:buFont typeface="Wingdings" pitchFamily="2" charset="2"/>
              <a:buChar char="Ø"/>
            </a:pPr>
            <a:r>
              <a:rPr lang="cs-CZ" dirty="0" smtClean="0"/>
              <a:t>mechanické</a:t>
            </a:r>
          </a:p>
          <a:p>
            <a:pPr marL="514350" lvl="0" indent="-514350">
              <a:buFont typeface="Wingdings" pitchFamily="2" charset="2"/>
              <a:buChar char="Ø"/>
            </a:pPr>
            <a:r>
              <a:rPr lang="cs-CZ" dirty="0" smtClean="0"/>
              <a:t>hydraulické</a:t>
            </a:r>
          </a:p>
          <a:p>
            <a:pPr marL="514350" lvl="0" indent="-514350">
              <a:buFont typeface="Wingdings" pitchFamily="2" charset="2"/>
              <a:buChar char="Ø"/>
            </a:pPr>
            <a:r>
              <a:rPr lang="cs-CZ" dirty="0" smtClean="0"/>
              <a:t>elektrické</a:t>
            </a:r>
          </a:p>
          <a:p>
            <a:pPr marL="514350" lvl="0" indent="-514350">
              <a:buFont typeface="Wingdings" pitchFamily="2" charset="2"/>
              <a:buChar char="Ø"/>
            </a:pPr>
            <a:endParaRPr lang="cs-CZ" dirty="0" smtClean="0"/>
          </a:p>
          <a:p>
            <a:pPr marL="514350" indent="-514350"/>
            <a:r>
              <a:rPr lang="cs-CZ" dirty="0" smtClean="0"/>
              <a:t>Podle principu činnosti je můžeme dále rozdělit na:</a:t>
            </a:r>
          </a:p>
          <a:p>
            <a:pPr marL="514350" indent="-514350">
              <a:buFont typeface="Wingdings" pitchFamily="2" charset="2"/>
              <a:buChar char="Ø"/>
            </a:pPr>
            <a:r>
              <a:rPr lang="cs-CZ" dirty="0" smtClean="0"/>
              <a:t>kohoutové</a:t>
            </a:r>
          </a:p>
          <a:p>
            <a:pPr marL="514350" indent="-514350">
              <a:buFont typeface="Wingdings" pitchFamily="2" charset="2"/>
              <a:buChar char="Ø"/>
            </a:pPr>
            <a:r>
              <a:rPr lang="cs-CZ" dirty="0" smtClean="0"/>
              <a:t>šoupátkové</a:t>
            </a:r>
          </a:p>
        </p:txBody>
      </p:sp>
      <p:sp>
        <p:nvSpPr>
          <p:cNvPr id="4" name="Tlačítko akce: Domů 3">
            <a:hlinkClick r:id="rId3" action="ppaction://hlinksldjump" highlightClick="1"/>
          </p:cNvPr>
          <p:cNvSpPr/>
          <p:nvPr/>
        </p:nvSpPr>
        <p:spPr>
          <a:xfrm>
            <a:off x="7956376" y="6165304"/>
            <a:ext cx="720080"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pPr algn="ctr"/>
            <a:r>
              <a:rPr lang="cs-CZ" dirty="0" smtClean="0"/>
              <a:t>Hydraulické rozvaděče – kohoutová rozvodná zařízení</a:t>
            </a:r>
            <a:endParaRPr lang="cs-CZ" dirty="0"/>
          </a:p>
        </p:txBody>
      </p:sp>
      <p:sp>
        <p:nvSpPr>
          <p:cNvPr id="3" name="Zástupný symbol pro obsah 2"/>
          <p:cNvSpPr>
            <a:spLocks noGrp="1"/>
          </p:cNvSpPr>
          <p:nvPr>
            <p:ph idx="1"/>
          </p:nvPr>
        </p:nvSpPr>
        <p:spPr/>
        <p:txBody>
          <a:bodyPr>
            <a:normAutofit/>
          </a:bodyPr>
          <a:lstStyle/>
          <a:p>
            <a:endParaRPr lang="cs-CZ" dirty="0" smtClean="0"/>
          </a:p>
          <a:p>
            <a:r>
              <a:rPr lang="cs-CZ" dirty="0" smtClean="0"/>
              <a:t>U kohoutových rozvodů koná ovládací </a:t>
            </a:r>
            <a:r>
              <a:rPr lang="cs-CZ" dirty="0" smtClean="0"/>
              <a:t>prvek:</a:t>
            </a:r>
          </a:p>
          <a:p>
            <a:pPr>
              <a:buFont typeface="Wingdings" pitchFamily="2" charset="2"/>
              <a:buChar char="Ø"/>
            </a:pPr>
            <a:r>
              <a:rPr lang="cs-CZ" dirty="0" smtClean="0"/>
              <a:t>pouze </a:t>
            </a:r>
            <a:r>
              <a:rPr lang="cs-CZ" dirty="0" smtClean="0"/>
              <a:t>otáčivý </a:t>
            </a:r>
            <a:r>
              <a:rPr lang="cs-CZ" dirty="0" smtClean="0"/>
              <a:t>pohyb</a:t>
            </a:r>
            <a:endParaRPr lang="cs-CZ" dirty="0" smtClean="0"/>
          </a:p>
          <a:p>
            <a:endParaRPr lang="cs-CZ" dirty="0" smtClean="0"/>
          </a:p>
          <a:p>
            <a:r>
              <a:rPr lang="cs-CZ" dirty="0" smtClean="0"/>
              <a:t>Konstrukční provedení:</a:t>
            </a:r>
          </a:p>
          <a:p>
            <a:pPr>
              <a:buFont typeface="Wingdings" pitchFamily="2" charset="2"/>
              <a:buChar char="Ø"/>
            </a:pPr>
            <a:r>
              <a:rPr lang="cs-CZ" dirty="0" smtClean="0"/>
              <a:t>s kuželem</a:t>
            </a:r>
          </a:p>
          <a:p>
            <a:pPr>
              <a:buFont typeface="Wingdings" pitchFamily="2" charset="2"/>
              <a:buChar char="Ø"/>
            </a:pPr>
            <a:r>
              <a:rPr lang="cs-CZ" dirty="0" smtClean="0"/>
              <a:t>s válcem</a:t>
            </a:r>
          </a:p>
          <a:p>
            <a:pPr>
              <a:buNone/>
            </a:pPr>
            <a:r>
              <a:rPr lang="cs-CZ" dirty="0" smtClean="0"/>
              <a:t> </a:t>
            </a:r>
          </a:p>
          <a:p>
            <a:endParaRPr lang="cs-CZ" dirty="0"/>
          </a:p>
        </p:txBody>
      </p:sp>
      <p:sp>
        <p:nvSpPr>
          <p:cNvPr id="4" name="Tlačítko akce: Domů 3">
            <a:hlinkClick r:id="rId3" action="ppaction://hlinksldjump" highlightClick="1"/>
          </p:cNvPr>
          <p:cNvSpPr/>
          <p:nvPr/>
        </p:nvSpPr>
        <p:spPr>
          <a:xfrm>
            <a:off x="7956376" y="6165304"/>
            <a:ext cx="720080"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pPr algn="ctr"/>
            <a:r>
              <a:rPr lang="cs-CZ" dirty="0" smtClean="0"/>
              <a:t>Hydraulické rozvaděče – kohoutová rozvodná zařízení</a:t>
            </a:r>
            <a:endParaRPr lang="cs-CZ" dirty="0"/>
          </a:p>
        </p:txBody>
      </p:sp>
      <p:sp>
        <p:nvSpPr>
          <p:cNvPr id="3" name="Zástupný symbol pro obsah 2"/>
          <p:cNvSpPr>
            <a:spLocks noGrp="1"/>
          </p:cNvSpPr>
          <p:nvPr>
            <p:ph idx="1"/>
          </p:nvPr>
        </p:nvSpPr>
        <p:spPr/>
        <p:txBody>
          <a:bodyPr>
            <a:normAutofit/>
          </a:bodyPr>
          <a:lstStyle/>
          <a:p>
            <a:endParaRPr lang="cs-CZ" dirty="0" smtClean="0"/>
          </a:p>
          <a:p>
            <a:r>
              <a:rPr lang="cs-CZ" dirty="0" smtClean="0"/>
              <a:t>Hlavní </a:t>
            </a:r>
            <a:r>
              <a:rPr lang="cs-CZ" dirty="0" smtClean="0"/>
              <a:t>výhodou, kterou přináší kuželové provedení </a:t>
            </a:r>
            <a:r>
              <a:rPr lang="cs-CZ" dirty="0" smtClean="0"/>
              <a:t>je:</a:t>
            </a:r>
          </a:p>
          <a:p>
            <a:pPr>
              <a:buFont typeface="Wingdings" pitchFamily="2" charset="2"/>
              <a:buChar char="Ø"/>
            </a:pPr>
            <a:r>
              <a:rPr lang="cs-CZ" dirty="0" smtClean="0"/>
              <a:t> Realizace </a:t>
            </a:r>
            <a:r>
              <a:rPr lang="cs-CZ" dirty="0" smtClean="0"/>
              <a:t>snadného utěsnění, jelikož kužel dobře odstraňuje vůli mezi styčnými plochami</a:t>
            </a:r>
            <a:r>
              <a:rPr lang="cs-CZ" dirty="0" smtClean="0"/>
              <a:t>.</a:t>
            </a:r>
          </a:p>
          <a:p>
            <a:pPr>
              <a:buFont typeface="Wingdings" pitchFamily="2" charset="2"/>
              <a:buChar char="Ø"/>
            </a:pPr>
            <a:endParaRPr lang="cs-CZ" dirty="0" smtClean="0"/>
          </a:p>
          <a:p>
            <a:r>
              <a:rPr lang="cs-CZ" dirty="0" smtClean="0"/>
              <a:t>To je docíleno </a:t>
            </a:r>
            <a:r>
              <a:rPr lang="cs-CZ" dirty="0" smtClean="0"/>
              <a:t>pružinou.</a:t>
            </a:r>
          </a:p>
          <a:p>
            <a:pPr>
              <a:buFont typeface="Wingdings" pitchFamily="2" charset="2"/>
              <a:buChar char="Ø"/>
            </a:pPr>
            <a:r>
              <a:rPr lang="cs-CZ" dirty="0" smtClean="0"/>
              <a:t>Která </a:t>
            </a:r>
            <a:r>
              <a:rPr lang="cs-CZ" dirty="0" smtClean="0"/>
              <a:t>na kužel nepřetržitě </a:t>
            </a:r>
            <a:r>
              <a:rPr lang="cs-CZ" dirty="0" smtClean="0"/>
              <a:t>vyvíjí </a:t>
            </a:r>
            <a:r>
              <a:rPr lang="cs-CZ" dirty="0" smtClean="0"/>
              <a:t>tlak.</a:t>
            </a:r>
          </a:p>
          <a:p>
            <a:pPr>
              <a:buFont typeface="Wingdings" pitchFamily="2" charset="2"/>
              <a:buChar char="Ø"/>
            </a:pPr>
            <a:r>
              <a:rPr lang="cs-CZ" dirty="0" smtClean="0"/>
              <a:t>Případně </a:t>
            </a:r>
            <a:r>
              <a:rPr lang="cs-CZ" dirty="0" smtClean="0"/>
              <a:t>tlakovou kapalinou, která se přivádí na širší část kužele.</a:t>
            </a:r>
          </a:p>
          <a:p>
            <a:endParaRPr lang="cs-CZ" dirty="0"/>
          </a:p>
        </p:txBody>
      </p:sp>
      <p:sp>
        <p:nvSpPr>
          <p:cNvPr id="4" name="Tlačítko akce: Domů 3">
            <a:hlinkClick r:id="rId3" action="ppaction://hlinksldjump" highlightClick="1"/>
          </p:cNvPr>
          <p:cNvSpPr/>
          <p:nvPr/>
        </p:nvSpPr>
        <p:spPr>
          <a:xfrm>
            <a:off x="7956376" y="6165304"/>
            <a:ext cx="720080"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pPr algn="ctr"/>
            <a:r>
              <a:rPr lang="cs-CZ" dirty="0" smtClean="0"/>
              <a:t>Hydraulické rozvaděče – kohoutová rozvodná zařízení</a:t>
            </a:r>
            <a:endParaRPr lang="cs-CZ" dirty="0"/>
          </a:p>
        </p:txBody>
      </p:sp>
      <p:sp>
        <p:nvSpPr>
          <p:cNvPr id="3" name="Zástupný symbol pro obsah 2"/>
          <p:cNvSpPr>
            <a:spLocks noGrp="1"/>
          </p:cNvSpPr>
          <p:nvPr>
            <p:ph idx="1"/>
          </p:nvPr>
        </p:nvSpPr>
        <p:spPr/>
        <p:txBody>
          <a:bodyPr>
            <a:normAutofit fontScale="92500"/>
          </a:bodyPr>
          <a:lstStyle/>
          <a:p>
            <a:endParaRPr lang="cs-CZ" dirty="0" smtClean="0"/>
          </a:p>
          <a:p>
            <a:r>
              <a:rPr lang="cs-CZ" dirty="0" smtClean="0"/>
              <a:t>Nevýhodou </a:t>
            </a:r>
            <a:r>
              <a:rPr lang="cs-CZ" dirty="0" smtClean="0"/>
              <a:t>pružin </a:t>
            </a:r>
            <a:r>
              <a:rPr lang="cs-CZ" dirty="0" smtClean="0"/>
              <a:t>je:</a:t>
            </a:r>
          </a:p>
          <a:p>
            <a:pPr>
              <a:buFont typeface="Wingdings" pitchFamily="2" charset="2"/>
              <a:buChar char="Ø"/>
            </a:pPr>
            <a:r>
              <a:rPr lang="cs-CZ" dirty="0" smtClean="0"/>
              <a:t>Obtížné </a:t>
            </a:r>
            <a:r>
              <a:rPr lang="cs-CZ" dirty="0" smtClean="0"/>
              <a:t>nastavení síly pružiny, která musí odolávat tlaku </a:t>
            </a:r>
            <a:r>
              <a:rPr lang="cs-CZ" dirty="0" smtClean="0"/>
              <a:t>kapaliny.</a:t>
            </a:r>
          </a:p>
          <a:p>
            <a:pPr>
              <a:buFont typeface="Wingdings" pitchFamily="2" charset="2"/>
              <a:buChar char="Ø"/>
            </a:pPr>
            <a:r>
              <a:rPr lang="cs-CZ" dirty="0" smtClean="0"/>
              <a:t>Nevyváženost </a:t>
            </a:r>
            <a:r>
              <a:rPr lang="cs-CZ" dirty="0" smtClean="0"/>
              <a:t>tlakových sil kapaliny, působících na kužel</a:t>
            </a:r>
            <a:r>
              <a:rPr lang="cs-CZ" dirty="0" smtClean="0"/>
              <a:t>.</a:t>
            </a:r>
          </a:p>
          <a:p>
            <a:pPr>
              <a:buFont typeface="Wingdings" pitchFamily="2" charset="2"/>
              <a:buChar char="Ø"/>
            </a:pPr>
            <a:endParaRPr lang="cs-CZ" dirty="0" smtClean="0"/>
          </a:p>
          <a:p>
            <a:r>
              <a:rPr lang="cs-CZ" dirty="0" smtClean="0"/>
              <a:t>Tyto nedostatky odpadají při použití válcových </a:t>
            </a:r>
            <a:r>
              <a:rPr lang="cs-CZ" dirty="0" smtClean="0"/>
              <a:t>kohoutů.</a:t>
            </a:r>
          </a:p>
          <a:p>
            <a:pPr>
              <a:buFont typeface="Wingdings" pitchFamily="2" charset="2"/>
              <a:buChar char="Ø"/>
            </a:pPr>
            <a:r>
              <a:rPr lang="cs-CZ" dirty="0" smtClean="0"/>
              <a:t>Z</a:t>
            </a:r>
            <a:r>
              <a:rPr lang="cs-CZ" dirty="0" smtClean="0"/>
              <a:t> toho důvodu jsou používány velice často, i když je obtížné dosáhnout požadované těsnosti na válcových plochách.</a:t>
            </a:r>
          </a:p>
          <a:p>
            <a:endParaRPr lang="cs-CZ" dirty="0"/>
          </a:p>
        </p:txBody>
      </p:sp>
      <p:sp>
        <p:nvSpPr>
          <p:cNvPr id="4" name="Tlačítko akce: Domů 3">
            <a:hlinkClick r:id="rId3" action="ppaction://hlinksldjump" highlightClick="1"/>
          </p:cNvPr>
          <p:cNvSpPr/>
          <p:nvPr/>
        </p:nvSpPr>
        <p:spPr>
          <a:xfrm>
            <a:off x="7956376" y="6165304"/>
            <a:ext cx="720080"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pPr algn="ctr"/>
            <a:r>
              <a:rPr lang="cs-CZ" dirty="0" smtClean="0"/>
              <a:t>Hydraulické rozvaděče – kohoutová rozvodná zařízení</a:t>
            </a:r>
            <a:endParaRPr lang="cs-CZ" dirty="0"/>
          </a:p>
        </p:txBody>
      </p:sp>
      <p:sp>
        <p:nvSpPr>
          <p:cNvPr id="3" name="Zástupný symbol pro obsah 2"/>
          <p:cNvSpPr>
            <a:spLocks noGrp="1"/>
          </p:cNvSpPr>
          <p:nvPr>
            <p:ph idx="1"/>
          </p:nvPr>
        </p:nvSpPr>
        <p:spPr/>
        <p:txBody>
          <a:bodyPr>
            <a:normAutofit lnSpcReduction="10000"/>
          </a:bodyPr>
          <a:lstStyle/>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r>
              <a:rPr lang="cs-CZ" sz="1400" dirty="0" smtClean="0"/>
              <a:t>kuželový </a:t>
            </a:r>
            <a:r>
              <a:rPr lang="cs-CZ" sz="1400" dirty="0" smtClean="0"/>
              <a:t>kohoutový rozvod (A), válcový kohoutový rozvod </a:t>
            </a:r>
            <a:endParaRPr lang="cs-CZ" sz="1400" dirty="0"/>
          </a:p>
        </p:txBody>
      </p:sp>
      <p:pic>
        <p:nvPicPr>
          <p:cNvPr id="4" name="Obrázek 3" descr="Kuželový a válcový rozvod.jpg"/>
          <p:cNvPicPr>
            <a:picLocks noChangeAspect="1"/>
          </p:cNvPicPr>
          <p:nvPr/>
        </p:nvPicPr>
        <p:blipFill>
          <a:blip r:embed="rId3" cstate="print"/>
          <a:stretch>
            <a:fillRect/>
          </a:stretch>
        </p:blipFill>
        <p:spPr>
          <a:xfrm>
            <a:off x="971600" y="2708920"/>
            <a:ext cx="7235512" cy="2093130"/>
          </a:xfrm>
          <a:prstGeom prst="rect">
            <a:avLst/>
          </a:prstGeom>
        </p:spPr>
      </p:pic>
      <p:sp>
        <p:nvSpPr>
          <p:cNvPr id="5" name="Tlačítko akce: Domů 4">
            <a:hlinkClick r:id="rId4" action="ppaction://hlinksldjump" highlightClick="1"/>
          </p:cNvPr>
          <p:cNvSpPr/>
          <p:nvPr/>
        </p:nvSpPr>
        <p:spPr>
          <a:xfrm>
            <a:off x="7956376" y="6165304"/>
            <a:ext cx="720080"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pPr algn="ctr"/>
            <a:r>
              <a:rPr lang="cs-CZ" dirty="0" smtClean="0"/>
              <a:t>Hydraulické rozvaděče – šoupátkový rozvod</a:t>
            </a:r>
            <a:endParaRPr lang="cs-CZ" dirty="0"/>
          </a:p>
        </p:txBody>
      </p:sp>
      <p:sp>
        <p:nvSpPr>
          <p:cNvPr id="3" name="Zástupný symbol pro obsah 2"/>
          <p:cNvSpPr>
            <a:spLocks noGrp="1"/>
          </p:cNvSpPr>
          <p:nvPr>
            <p:ph idx="1"/>
          </p:nvPr>
        </p:nvSpPr>
        <p:spPr/>
        <p:txBody>
          <a:bodyPr>
            <a:normAutofit fontScale="92500" lnSpcReduction="20000"/>
          </a:bodyPr>
          <a:lstStyle/>
          <a:p>
            <a:r>
              <a:rPr lang="cs-CZ" dirty="0" smtClean="0"/>
              <a:t>U tohoto provedení koná šoupátko axiální posun</a:t>
            </a:r>
            <a:r>
              <a:rPr lang="cs-CZ" dirty="0" smtClean="0"/>
              <a:t>.</a:t>
            </a:r>
          </a:p>
          <a:p>
            <a:endParaRPr lang="cs-CZ" dirty="0" smtClean="0"/>
          </a:p>
          <a:p>
            <a:r>
              <a:rPr lang="cs-CZ" dirty="0" smtClean="0"/>
              <a:t>Jejich hlavní výhodou </a:t>
            </a:r>
            <a:r>
              <a:rPr lang="cs-CZ" dirty="0" smtClean="0"/>
              <a:t>je:</a:t>
            </a:r>
          </a:p>
          <a:p>
            <a:pPr>
              <a:buFont typeface="Wingdings" pitchFamily="2" charset="2"/>
              <a:buChar char="Ø"/>
            </a:pPr>
            <a:r>
              <a:rPr lang="cs-CZ" dirty="0" smtClean="0"/>
              <a:t>možnost </a:t>
            </a:r>
            <a:r>
              <a:rPr lang="cs-CZ" dirty="0" smtClean="0"/>
              <a:t>nastavit šoupátko do různých </a:t>
            </a:r>
            <a:r>
              <a:rPr lang="cs-CZ" dirty="0" smtClean="0"/>
              <a:t>poloh</a:t>
            </a:r>
          </a:p>
          <a:p>
            <a:pPr>
              <a:buFont typeface="Wingdings" pitchFamily="2" charset="2"/>
              <a:buChar char="Ø"/>
            </a:pPr>
            <a:r>
              <a:rPr lang="cs-CZ" dirty="0" smtClean="0"/>
              <a:t>poměrně jednoduchá výroba</a:t>
            </a:r>
          </a:p>
          <a:p>
            <a:pPr>
              <a:buFont typeface="Wingdings" pitchFamily="2" charset="2"/>
              <a:buChar char="Ø"/>
            </a:pPr>
            <a:endParaRPr lang="cs-CZ" dirty="0" smtClean="0"/>
          </a:p>
          <a:p>
            <a:r>
              <a:rPr lang="cs-CZ" dirty="0" smtClean="0"/>
              <a:t>Jak rozvaděč pracuje?</a:t>
            </a:r>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r>
              <a:rPr lang="cs-CZ" sz="1400" dirty="0" smtClean="0"/>
              <a:t>těleso </a:t>
            </a:r>
            <a:r>
              <a:rPr lang="cs-CZ" sz="1400" dirty="0" smtClean="0"/>
              <a:t>šoupátka (1), šoupátko (2)</a:t>
            </a:r>
            <a:endParaRPr lang="cs-CZ" sz="1400" dirty="0"/>
          </a:p>
        </p:txBody>
      </p:sp>
      <p:pic>
        <p:nvPicPr>
          <p:cNvPr id="4" name="Obrázek 3" descr="Šoupátkový rozvod.jpg"/>
          <p:cNvPicPr>
            <a:picLocks noChangeAspect="1"/>
          </p:cNvPicPr>
          <p:nvPr/>
        </p:nvPicPr>
        <p:blipFill>
          <a:blip r:embed="rId3" cstate="print"/>
          <a:stretch>
            <a:fillRect/>
          </a:stretch>
        </p:blipFill>
        <p:spPr>
          <a:xfrm>
            <a:off x="4067944" y="3861048"/>
            <a:ext cx="3960440" cy="2398841"/>
          </a:xfrm>
          <a:prstGeom prst="rect">
            <a:avLst/>
          </a:prstGeom>
        </p:spPr>
      </p:pic>
      <p:sp>
        <p:nvSpPr>
          <p:cNvPr id="5" name="Tlačítko akce: Domů 4">
            <a:hlinkClick r:id="rId4" action="ppaction://hlinksldjump" highlightClick="1"/>
          </p:cNvPr>
          <p:cNvSpPr/>
          <p:nvPr/>
        </p:nvSpPr>
        <p:spPr>
          <a:xfrm>
            <a:off x="7956376" y="6165304"/>
            <a:ext cx="720080"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Hydraulické potrubí</a:t>
            </a:r>
            <a:endParaRPr lang="cs-CZ" dirty="0"/>
          </a:p>
        </p:txBody>
      </p:sp>
      <p:sp>
        <p:nvSpPr>
          <p:cNvPr id="3" name="Zástupný symbol pro obsah 2"/>
          <p:cNvSpPr>
            <a:spLocks noGrp="1"/>
          </p:cNvSpPr>
          <p:nvPr>
            <p:ph idx="1"/>
          </p:nvPr>
        </p:nvSpPr>
        <p:spPr/>
        <p:txBody>
          <a:bodyPr>
            <a:normAutofit lnSpcReduction="10000"/>
          </a:bodyPr>
          <a:lstStyle/>
          <a:p>
            <a:endParaRPr lang="cs-CZ" dirty="0" smtClean="0"/>
          </a:p>
          <a:p>
            <a:r>
              <a:rPr lang="cs-CZ" dirty="0" smtClean="0"/>
              <a:t>Jednotlivé části hydraulické soustavy jsou vzájemně </a:t>
            </a:r>
            <a:r>
              <a:rPr lang="cs-CZ" dirty="0" smtClean="0"/>
              <a:t>propojeny:</a:t>
            </a:r>
          </a:p>
          <a:p>
            <a:pPr>
              <a:buFont typeface="Wingdings" pitchFamily="2" charset="2"/>
              <a:buChar char="Ø"/>
            </a:pPr>
            <a:r>
              <a:rPr lang="cs-CZ" dirty="0" smtClean="0"/>
              <a:t>potrubím</a:t>
            </a:r>
            <a:endParaRPr lang="cs-CZ" dirty="0" smtClean="0"/>
          </a:p>
          <a:p>
            <a:endParaRPr lang="cs-CZ" dirty="0" smtClean="0"/>
          </a:p>
          <a:p>
            <a:r>
              <a:rPr lang="cs-CZ" dirty="0" smtClean="0"/>
              <a:t>Potrubí přivádí a odvádí tlakovou kapalinu k jednotlivým prvkům hydraulické soustavy.</a:t>
            </a:r>
          </a:p>
          <a:p>
            <a:endParaRPr lang="cs-CZ" dirty="0" smtClean="0"/>
          </a:p>
          <a:p>
            <a:r>
              <a:rPr lang="cs-CZ" dirty="0" smtClean="0"/>
              <a:t>Je propojeno pomocí šroubení, kterým se i připojuje k jednotlivým členům soustavy.</a:t>
            </a:r>
          </a:p>
          <a:p>
            <a:pPr>
              <a:buNone/>
            </a:pPr>
            <a:endParaRPr lang="cs-CZ" dirty="0"/>
          </a:p>
        </p:txBody>
      </p:sp>
      <p:sp>
        <p:nvSpPr>
          <p:cNvPr id="4" name="Tlačítko akce: Domů 3">
            <a:hlinkClick r:id="rId3" action="ppaction://hlinksldjump" highlightClick="1"/>
          </p:cNvPr>
          <p:cNvSpPr/>
          <p:nvPr/>
        </p:nvSpPr>
        <p:spPr>
          <a:xfrm>
            <a:off x="7956376" y="6165304"/>
            <a:ext cx="720080"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Hydraulické potrubí</a:t>
            </a:r>
            <a:endParaRPr lang="cs-CZ" dirty="0"/>
          </a:p>
        </p:txBody>
      </p:sp>
      <p:sp>
        <p:nvSpPr>
          <p:cNvPr id="3" name="Zástupný symbol pro obsah 2"/>
          <p:cNvSpPr>
            <a:spLocks noGrp="1"/>
          </p:cNvSpPr>
          <p:nvPr>
            <p:ph idx="1"/>
          </p:nvPr>
        </p:nvSpPr>
        <p:spPr/>
        <p:txBody>
          <a:bodyPr/>
          <a:lstStyle/>
          <a:p>
            <a:r>
              <a:rPr lang="cs-CZ" dirty="0" smtClean="0"/>
              <a:t>Navrhuje se tak:</a:t>
            </a:r>
          </a:p>
          <a:p>
            <a:endParaRPr lang="cs-CZ" dirty="0" smtClean="0"/>
          </a:p>
          <a:p>
            <a:pPr>
              <a:buFont typeface="Wingdings" pitchFamily="2" charset="2"/>
              <a:buChar char="Ø"/>
            </a:pPr>
            <a:r>
              <a:rPr lang="cs-CZ" dirty="0" smtClean="0"/>
              <a:t> Aby odolalo tlakovým špičkám.</a:t>
            </a:r>
          </a:p>
          <a:p>
            <a:pPr>
              <a:buFont typeface="Wingdings" pitchFamily="2" charset="2"/>
              <a:buChar char="Ø"/>
            </a:pPr>
            <a:r>
              <a:rPr lang="cs-CZ" dirty="0" smtClean="0"/>
              <a:t>Zajistilo dostatečný průtok.</a:t>
            </a:r>
          </a:p>
          <a:p>
            <a:pPr>
              <a:buFont typeface="Wingdings" pitchFamily="2" charset="2"/>
              <a:buChar char="Ø"/>
            </a:pPr>
            <a:r>
              <a:rPr lang="cs-CZ" dirty="0" smtClean="0"/>
              <a:t>Vytvářelo minimální hydraulické ztráty.</a:t>
            </a:r>
          </a:p>
          <a:p>
            <a:pPr>
              <a:buFont typeface="Wingdings" pitchFamily="2" charset="2"/>
              <a:buChar char="Ø"/>
            </a:pPr>
            <a:r>
              <a:rPr lang="cs-CZ" dirty="0" smtClean="0"/>
              <a:t>Zbytečně nezvyšovalo hmotnost soustavy.</a:t>
            </a:r>
          </a:p>
          <a:p>
            <a:pPr>
              <a:buFont typeface="Wingdings" pitchFamily="2" charset="2"/>
              <a:buChar char="Ø"/>
            </a:pPr>
            <a:r>
              <a:rPr lang="cs-CZ" dirty="0" smtClean="0"/>
              <a:t>Ve spojích bylo dostatečně těsné, aby nedocházelo k únikům kapaliny. </a:t>
            </a:r>
          </a:p>
          <a:p>
            <a:endParaRPr lang="cs-CZ" dirty="0"/>
          </a:p>
        </p:txBody>
      </p:sp>
      <p:sp>
        <p:nvSpPr>
          <p:cNvPr id="4" name="Tlačítko akce: Domů 3">
            <a:hlinkClick r:id="rId3" action="ppaction://hlinksldjump" highlightClick="1"/>
          </p:cNvPr>
          <p:cNvSpPr/>
          <p:nvPr/>
        </p:nvSpPr>
        <p:spPr>
          <a:xfrm>
            <a:off x="7956376" y="6165304"/>
            <a:ext cx="720080"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Hydraulické potrubí</a:t>
            </a:r>
            <a:endParaRPr lang="cs-CZ" dirty="0"/>
          </a:p>
        </p:txBody>
      </p:sp>
      <p:sp>
        <p:nvSpPr>
          <p:cNvPr id="3" name="Zástupný symbol pro obsah 2"/>
          <p:cNvSpPr>
            <a:spLocks noGrp="1"/>
          </p:cNvSpPr>
          <p:nvPr>
            <p:ph idx="1"/>
          </p:nvPr>
        </p:nvSpPr>
        <p:spPr/>
        <p:txBody>
          <a:bodyPr>
            <a:normAutofit lnSpcReduction="10000"/>
          </a:bodyPr>
          <a:lstStyle/>
          <a:p>
            <a:pPr marL="514350" lvl="0" indent="-514350">
              <a:buAutoNum type="arabicParenR"/>
            </a:pPr>
            <a:endParaRPr lang="cs-CZ" sz="2400" b="1" dirty="0" smtClean="0"/>
          </a:p>
          <a:p>
            <a:pPr marL="514350" lvl="0" indent="-514350">
              <a:buNone/>
            </a:pPr>
            <a:r>
              <a:rPr lang="cs-CZ" sz="2400" b="1" dirty="0" smtClean="0"/>
              <a:t>1) Pevné potrubí</a:t>
            </a:r>
          </a:p>
          <a:p>
            <a:pPr marL="514350" lvl="0" indent="-514350">
              <a:buAutoNum type="arabicParenR"/>
            </a:pPr>
            <a:endParaRPr lang="cs-CZ" sz="2400" b="1" dirty="0" smtClean="0"/>
          </a:p>
          <a:p>
            <a:r>
              <a:rPr lang="cs-CZ" sz="2400" dirty="0" smtClean="0"/>
              <a:t>Nepohyblivá potrubí se používají </a:t>
            </a:r>
            <a:r>
              <a:rPr lang="cs-CZ" sz="2400" dirty="0" smtClean="0"/>
              <a:t>pro:</a:t>
            </a:r>
          </a:p>
          <a:p>
            <a:pPr>
              <a:buFont typeface="Wingdings" pitchFamily="2" charset="2"/>
              <a:buChar char="Ø"/>
            </a:pPr>
            <a:r>
              <a:rPr lang="cs-CZ" sz="2400" dirty="0" smtClean="0"/>
              <a:t>Spojování </a:t>
            </a:r>
            <a:r>
              <a:rPr lang="cs-CZ" sz="2400" dirty="0" smtClean="0"/>
              <a:t>částí hydraulické soustavy, které jsou pevně uchyceny.</a:t>
            </a:r>
          </a:p>
          <a:p>
            <a:endParaRPr lang="cs-CZ" sz="2400" dirty="0" smtClean="0"/>
          </a:p>
          <a:p>
            <a:r>
              <a:rPr lang="cs-CZ" sz="2400" dirty="0" smtClean="0"/>
              <a:t>Skládá se </a:t>
            </a:r>
            <a:r>
              <a:rPr lang="cs-CZ" sz="2400" dirty="0" smtClean="0"/>
              <a:t>z:</a:t>
            </a:r>
          </a:p>
          <a:p>
            <a:pPr>
              <a:buFont typeface="Wingdings" pitchFamily="2" charset="2"/>
              <a:buChar char="Ø"/>
            </a:pPr>
            <a:r>
              <a:rPr lang="cs-CZ" sz="2400" dirty="0" smtClean="0"/>
              <a:t>Trubek</a:t>
            </a:r>
            <a:r>
              <a:rPr lang="cs-CZ" sz="2400" dirty="0" smtClean="0"/>
              <a:t>, které jsou zohýbané do potřebných tvarů a na koncích jsou opatřeny maticemi s nátrubky, do nichž jsou okraje trubky zaválcovány.</a:t>
            </a:r>
          </a:p>
          <a:p>
            <a:pPr marL="514350" indent="-514350">
              <a:buNone/>
            </a:pPr>
            <a:endParaRPr lang="cs-CZ" sz="2000" dirty="0" smtClean="0"/>
          </a:p>
          <a:p>
            <a:pPr>
              <a:buNone/>
            </a:pPr>
            <a:endParaRPr lang="cs-CZ" dirty="0" smtClean="0"/>
          </a:p>
          <a:p>
            <a:endParaRPr lang="cs-CZ" dirty="0"/>
          </a:p>
        </p:txBody>
      </p:sp>
      <p:sp>
        <p:nvSpPr>
          <p:cNvPr id="5" name="Tlačítko akce: Domů 4">
            <a:hlinkClick r:id="rId3" action="ppaction://hlinksldjump" highlightClick="1"/>
          </p:cNvPr>
          <p:cNvSpPr/>
          <p:nvPr/>
        </p:nvSpPr>
        <p:spPr>
          <a:xfrm>
            <a:off x="7956376" y="6165304"/>
            <a:ext cx="720080"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Hydraulické potrubí</a:t>
            </a:r>
            <a:endParaRPr lang="cs-CZ" dirty="0"/>
          </a:p>
        </p:txBody>
      </p:sp>
      <p:sp>
        <p:nvSpPr>
          <p:cNvPr id="3" name="Zástupný symbol pro obsah 2"/>
          <p:cNvSpPr>
            <a:spLocks noGrp="1"/>
          </p:cNvSpPr>
          <p:nvPr>
            <p:ph idx="1"/>
          </p:nvPr>
        </p:nvSpPr>
        <p:spPr/>
        <p:txBody>
          <a:bodyPr/>
          <a:lstStyle/>
          <a:p>
            <a:pPr marL="514350" indent="-514350">
              <a:buNone/>
            </a:pPr>
            <a:endParaRPr lang="cs-CZ" sz="2000" dirty="0" smtClean="0"/>
          </a:p>
          <a:p>
            <a:pPr marL="514350" indent="-514350">
              <a:buNone/>
            </a:pPr>
            <a:r>
              <a:rPr lang="cs-CZ" sz="2400" b="1" dirty="0" smtClean="0"/>
              <a:t>2) Pružná potrubí</a:t>
            </a:r>
          </a:p>
          <a:p>
            <a:pPr marL="514350" lvl="0" indent="-514350">
              <a:buNone/>
            </a:pPr>
            <a:endParaRPr lang="cs-CZ" sz="2400" b="1" dirty="0" smtClean="0"/>
          </a:p>
          <a:p>
            <a:r>
              <a:rPr lang="cs-CZ" sz="2400" dirty="0" smtClean="0"/>
              <a:t>Jsou určená do míst s malými pohyby jako je například výkyv pracovních válců.</a:t>
            </a:r>
          </a:p>
          <a:p>
            <a:endParaRPr lang="cs-CZ" dirty="0" smtClean="0"/>
          </a:p>
          <a:p>
            <a:endParaRPr lang="cs-CZ"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r>
              <a:rPr lang="cs-CZ" sz="1400" dirty="0" smtClean="0"/>
              <a:t>koncovka </a:t>
            </a:r>
            <a:r>
              <a:rPr lang="cs-CZ" sz="1400" dirty="0" smtClean="0"/>
              <a:t>potrubí</a:t>
            </a:r>
          </a:p>
          <a:p>
            <a:endParaRPr lang="cs-CZ" dirty="0"/>
          </a:p>
        </p:txBody>
      </p:sp>
      <p:pic>
        <p:nvPicPr>
          <p:cNvPr id="4" name="Obrázek 3" descr="Koncovka potrubí.jpg"/>
          <p:cNvPicPr>
            <a:picLocks noChangeAspect="1"/>
          </p:cNvPicPr>
          <p:nvPr/>
        </p:nvPicPr>
        <p:blipFill>
          <a:blip r:embed="rId3" cstate="print"/>
          <a:stretch>
            <a:fillRect/>
          </a:stretch>
        </p:blipFill>
        <p:spPr>
          <a:xfrm>
            <a:off x="3131840" y="4437112"/>
            <a:ext cx="2880320" cy="1514303"/>
          </a:xfrm>
          <a:prstGeom prst="rect">
            <a:avLst/>
          </a:prstGeom>
        </p:spPr>
      </p:pic>
      <p:sp>
        <p:nvSpPr>
          <p:cNvPr id="5" name="Tlačítko akce: Domů 4">
            <a:hlinkClick r:id="rId4" action="ppaction://hlinksldjump" highlightClick="1"/>
          </p:cNvPr>
          <p:cNvSpPr/>
          <p:nvPr/>
        </p:nvSpPr>
        <p:spPr>
          <a:xfrm>
            <a:off x="7956376" y="6165304"/>
            <a:ext cx="720080"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Hydraulické potrubí</a:t>
            </a:r>
            <a:endParaRPr lang="cs-CZ" dirty="0"/>
          </a:p>
        </p:txBody>
      </p:sp>
      <p:sp>
        <p:nvSpPr>
          <p:cNvPr id="3" name="Zástupný symbol pro obsah 2"/>
          <p:cNvSpPr>
            <a:spLocks noGrp="1"/>
          </p:cNvSpPr>
          <p:nvPr>
            <p:ph idx="1"/>
          </p:nvPr>
        </p:nvSpPr>
        <p:spPr/>
        <p:txBody>
          <a:bodyPr>
            <a:normAutofit/>
          </a:bodyPr>
          <a:lstStyle/>
          <a:p>
            <a:pPr lvl="0">
              <a:buNone/>
            </a:pPr>
            <a:r>
              <a:rPr lang="cs-CZ" sz="2400" b="1" dirty="0" smtClean="0"/>
              <a:t>3) Hadice</a:t>
            </a:r>
          </a:p>
          <a:p>
            <a:pPr lvl="0">
              <a:buNone/>
            </a:pPr>
            <a:endParaRPr lang="cs-CZ" sz="2400" b="1" dirty="0" smtClean="0"/>
          </a:p>
          <a:p>
            <a:r>
              <a:rPr lang="cs-CZ" sz="2400" dirty="0" smtClean="0"/>
              <a:t>Těmi se přivádí tlaková kapalina </a:t>
            </a:r>
            <a:r>
              <a:rPr lang="cs-CZ" sz="2400" dirty="0" smtClean="0"/>
              <a:t>do:</a:t>
            </a:r>
          </a:p>
          <a:p>
            <a:pPr>
              <a:buFont typeface="Wingdings" pitchFamily="2" charset="2"/>
              <a:buChar char="Ø"/>
            </a:pPr>
            <a:r>
              <a:rPr lang="cs-CZ" sz="2400" dirty="0" smtClean="0"/>
              <a:t>pohyblivých </a:t>
            </a:r>
            <a:r>
              <a:rPr lang="cs-CZ" sz="2400" dirty="0" smtClean="0"/>
              <a:t>částí s velkým </a:t>
            </a:r>
            <a:r>
              <a:rPr lang="cs-CZ" sz="2400" dirty="0" smtClean="0"/>
              <a:t>výkyvem</a:t>
            </a:r>
            <a:endParaRPr lang="cs-CZ" sz="2400" dirty="0" smtClean="0"/>
          </a:p>
          <a:p>
            <a:endParaRPr lang="cs-CZ" sz="2400" dirty="0" smtClean="0"/>
          </a:p>
          <a:p>
            <a:r>
              <a:rPr lang="cs-CZ" sz="2400" dirty="0" smtClean="0"/>
              <a:t>Hadice se skládá z:</a:t>
            </a:r>
          </a:p>
          <a:p>
            <a:pPr>
              <a:buFont typeface="Wingdings" pitchFamily="2" charset="2"/>
              <a:buChar char="Ø"/>
            </a:pPr>
            <a:r>
              <a:rPr lang="cs-CZ" sz="2400" dirty="0" smtClean="0"/>
              <a:t> Duše, ta je vyrobena z odolné pryže.</a:t>
            </a:r>
          </a:p>
          <a:p>
            <a:pPr>
              <a:buFont typeface="Wingdings" pitchFamily="2" charset="2"/>
              <a:buChar char="Ø"/>
            </a:pPr>
            <a:r>
              <a:rPr lang="cs-CZ" sz="2400" dirty="0" smtClean="0"/>
              <a:t>Z několika textilních pogumovaných vrstev, nejčastěji se používají tři nebo čtyři tyto vrstvy.</a:t>
            </a:r>
          </a:p>
          <a:p>
            <a:endParaRPr lang="cs-CZ" sz="1800" dirty="0" smtClean="0"/>
          </a:p>
        </p:txBody>
      </p:sp>
      <p:sp>
        <p:nvSpPr>
          <p:cNvPr id="5" name="Tlačítko akce: Domů 4">
            <a:hlinkClick r:id="rId3" action="ppaction://hlinksldjump" highlightClick="1"/>
          </p:cNvPr>
          <p:cNvSpPr/>
          <p:nvPr/>
        </p:nvSpPr>
        <p:spPr>
          <a:xfrm>
            <a:off x="7956376" y="6165304"/>
            <a:ext cx="720080"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Hydraulické potrubí</a:t>
            </a:r>
            <a:endParaRPr lang="cs-CZ" dirty="0"/>
          </a:p>
        </p:txBody>
      </p:sp>
      <p:sp>
        <p:nvSpPr>
          <p:cNvPr id="3" name="Zástupný symbol pro obsah 2"/>
          <p:cNvSpPr>
            <a:spLocks noGrp="1"/>
          </p:cNvSpPr>
          <p:nvPr>
            <p:ph idx="1"/>
          </p:nvPr>
        </p:nvSpPr>
        <p:spPr/>
        <p:txBody>
          <a:bodyPr>
            <a:normAutofit lnSpcReduction="10000"/>
          </a:bodyPr>
          <a:lstStyle/>
          <a:p>
            <a:pPr lvl="0">
              <a:buNone/>
            </a:pPr>
            <a:r>
              <a:rPr lang="cs-CZ" sz="1800" b="1" dirty="0" smtClean="0"/>
              <a:t>3</a:t>
            </a:r>
            <a:r>
              <a:rPr lang="cs-CZ" sz="2000" b="1" dirty="0" smtClean="0"/>
              <a:t>) Hadice</a:t>
            </a:r>
          </a:p>
          <a:p>
            <a:r>
              <a:rPr lang="cs-CZ" sz="2000" dirty="0" smtClean="0"/>
              <a:t>Na obou koncích jsou hadice opatřeny </a:t>
            </a:r>
            <a:r>
              <a:rPr lang="cs-CZ" sz="2000" dirty="0" err="1" smtClean="0"/>
              <a:t>převlečnými</a:t>
            </a:r>
            <a:r>
              <a:rPr lang="cs-CZ" sz="2000" dirty="0" smtClean="0"/>
              <a:t> maticemi s nátrubky. </a:t>
            </a:r>
          </a:p>
          <a:p>
            <a:endParaRPr lang="cs-CZ" sz="2000" dirty="0" smtClean="0"/>
          </a:p>
          <a:p>
            <a:r>
              <a:rPr lang="cs-CZ" sz="2000" dirty="0" smtClean="0"/>
              <a:t>Rozdělují se na:</a:t>
            </a:r>
          </a:p>
          <a:p>
            <a:pPr>
              <a:buFont typeface="Wingdings" pitchFamily="2" charset="2"/>
              <a:buChar char="Ø"/>
            </a:pPr>
            <a:r>
              <a:rPr lang="cs-CZ" sz="2000" dirty="0" smtClean="0"/>
              <a:t>Nízkotlaké hadice, u kterých se používá méně </a:t>
            </a:r>
            <a:r>
              <a:rPr lang="cs-CZ" sz="2000" dirty="0" err="1" smtClean="0"/>
              <a:t>opletů</a:t>
            </a:r>
            <a:r>
              <a:rPr lang="cs-CZ" sz="2000" dirty="0" smtClean="0"/>
              <a:t> proložených ocelovou spirálou.</a:t>
            </a:r>
          </a:p>
          <a:p>
            <a:pPr>
              <a:buFont typeface="Wingdings" pitchFamily="2" charset="2"/>
              <a:buChar char="Ø"/>
            </a:pPr>
            <a:r>
              <a:rPr lang="cs-CZ" sz="2000" dirty="0" smtClean="0"/>
              <a:t>Vysokotlaké hadice s vnitřním kovovým </a:t>
            </a:r>
            <a:r>
              <a:rPr lang="cs-CZ" sz="2000" dirty="0" err="1" smtClean="0"/>
              <a:t>opletem</a:t>
            </a:r>
            <a:r>
              <a:rPr lang="cs-CZ" sz="2000" dirty="0" smtClean="0"/>
              <a:t>.</a:t>
            </a:r>
          </a:p>
          <a:p>
            <a:endParaRPr lang="cs-CZ" sz="1800" dirty="0" smtClean="0"/>
          </a:p>
          <a:p>
            <a:endParaRPr lang="cs-CZ" sz="1800" dirty="0" smtClean="0"/>
          </a:p>
          <a:p>
            <a:endParaRPr lang="cs-CZ" sz="1800" dirty="0" smtClean="0"/>
          </a:p>
          <a:p>
            <a:endParaRPr lang="cs-CZ" sz="1800" dirty="0" smtClean="0"/>
          </a:p>
          <a:p>
            <a:pPr>
              <a:buNone/>
            </a:pPr>
            <a:endParaRPr lang="cs-CZ" sz="1400" dirty="0" smtClean="0"/>
          </a:p>
          <a:p>
            <a:pPr>
              <a:buNone/>
            </a:pPr>
            <a:r>
              <a:rPr lang="cs-CZ" sz="1400" dirty="0" smtClean="0"/>
              <a:t>Hadicová šroubovaná (A) </a:t>
            </a:r>
            <a:r>
              <a:rPr lang="cs-CZ" sz="1400" dirty="0" err="1" smtClean="0"/>
              <a:t>a</a:t>
            </a:r>
            <a:r>
              <a:rPr lang="cs-CZ" sz="1400" dirty="0" smtClean="0"/>
              <a:t> zalisovaná (B) </a:t>
            </a:r>
            <a:r>
              <a:rPr lang="cs-CZ" sz="1400" dirty="0" smtClean="0"/>
              <a:t>koncovka.</a:t>
            </a:r>
            <a:endParaRPr lang="cs-CZ" sz="1400" dirty="0"/>
          </a:p>
        </p:txBody>
      </p:sp>
      <p:pic>
        <p:nvPicPr>
          <p:cNvPr id="4" name="Obrázek 3" descr="Hadicové koncovky.jpg"/>
          <p:cNvPicPr>
            <a:picLocks noChangeAspect="1"/>
          </p:cNvPicPr>
          <p:nvPr/>
        </p:nvPicPr>
        <p:blipFill>
          <a:blip r:embed="rId3" cstate="print"/>
          <a:stretch>
            <a:fillRect/>
          </a:stretch>
        </p:blipFill>
        <p:spPr>
          <a:xfrm>
            <a:off x="2627784" y="4653136"/>
            <a:ext cx="5609279" cy="1224136"/>
          </a:xfrm>
          <a:prstGeom prst="rect">
            <a:avLst/>
          </a:prstGeom>
        </p:spPr>
      </p:pic>
      <p:sp>
        <p:nvSpPr>
          <p:cNvPr id="5" name="Tlačítko akce: Domů 4">
            <a:hlinkClick r:id="rId4" action="ppaction://hlinksldjump" highlightClick="1"/>
          </p:cNvPr>
          <p:cNvSpPr/>
          <p:nvPr/>
        </p:nvSpPr>
        <p:spPr>
          <a:xfrm>
            <a:off x="7956376" y="6165304"/>
            <a:ext cx="720080"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Hydraulické potrubí - spoje</a:t>
            </a:r>
            <a:endParaRPr lang="cs-CZ" dirty="0"/>
          </a:p>
        </p:txBody>
      </p:sp>
      <p:sp>
        <p:nvSpPr>
          <p:cNvPr id="3" name="Zástupný symbol pro obsah 2"/>
          <p:cNvSpPr>
            <a:spLocks noGrp="1"/>
          </p:cNvSpPr>
          <p:nvPr>
            <p:ph idx="1"/>
          </p:nvPr>
        </p:nvSpPr>
        <p:spPr/>
        <p:txBody>
          <a:bodyPr>
            <a:normAutofit/>
          </a:bodyPr>
          <a:lstStyle/>
          <a:p>
            <a:r>
              <a:rPr lang="cs-CZ" dirty="0" smtClean="0"/>
              <a:t>Spojování potrubí je možné řešit několika variantami, v první řadě rozdělujeme spoje na:</a:t>
            </a:r>
          </a:p>
          <a:p>
            <a:pPr>
              <a:buFont typeface="Wingdings" pitchFamily="2" charset="2"/>
              <a:buChar char="Ø"/>
            </a:pPr>
            <a:r>
              <a:rPr lang="cs-CZ" dirty="0" smtClean="0"/>
              <a:t>pevné </a:t>
            </a:r>
          </a:p>
          <a:p>
            <a:pPr>
              <a:buFont typeface="Wingdings" pitchFamily="2" charset="2"/>
              <a:buChar char="Ø"/>
            </a:pPr>
            <a:r>
              <a:rPr lang="cs-CZ" dirty="0" smtClean="0"/>
              <a:t>otočné</a:t>
            </a:r>
          </a:p>
          <a:p>
            <a:pPr>
              <a:buFont typeface="Wingdings" pitchFamily="2" charset="2"/>
              <a:buChar char="Ø"/>
            </a:pPr>
            <a:endParaRPr lang="cs-CZ" dirty="0" smtClean="0"/>
          </a:p>
          <a:p>
            <a:r>
              <a:rPr lang="cs-CZ" dirty="0" smtClean="0"/>
              <a:t>Otočné spoje slouží </a:t>
            </a:r>
            <a:r>
              <a:rPr lang="cs-CZ" dirty="0" smtClean="0"/>
              <a:t>ke spojení </a:t>
            </a:r>
            <a:r>
              <a:rPr lang="cs-CZ" dirty="0" smtClean="0"/>
              <a:t>pohyblivých letadlových celků a mohou být </a:t>
            </a:r>
            <a:r>
              <a:rPr lang="cs-CZ" dirty="0" smtClean="0"/>
              <a:t>součástí:</a:t>
            </a:r>
          </a:p>
          <a:p>
            <a:pPr>
              <a:buFont typeface="Wingdings" pitchFamily="2" charset="2"/>
              <a:buChar char="Ø"/>
            </a:pPr>
            <a:r>
              <a:rPr lang="cs-CZ" dirty="0" smtClean="0"/>
              <a:t>pracovních válců</a:t>
            </a:r>
          </a:p>
          <a:p>
            <a:pPr>
              <a:buFont typeface="Wingdings" pitchFamily="2" charset="2"/>
              <a:buChar char="Ø"/>
            </a:pPr>
            <a:r>
              <a:rPr lang="cs-CZ" dirty="0" smtClean="0"/>
              <a:t> </a:t>
            </a:r>
            <a:r>
              <a:rPr lang="cs-CZ" dirty="0" smtClean="0"/>
              <a:t>nebo jsou </a:t>
            </a:r>
            <a:r>
              <a:rPr lang="cs-CZ" dirty="0" smtClean="0"/>
              <a:t>samostatně </a:t>
            </a:r>
            <a:r>
              <a:rPr lang="cs-CZ" dirty="0" smtClean="0"/>
              <a:t>vložené do </a:t>
            </a:r>
            <a:r>
              <a:rPr lang="cs-CZ" dirty="0" smtClean="0"/>
              <a:t>potrubí</a:t>
            </a:r>
            <a:endParaRPr lang="cs-CZ" dirty="0" smtClean="0"/>
          </a:p>
          <a:p>
            <a:pPr>
              <a:buNone/>
            </a:pPr>
            <a:endParaRPr lang="cs-CZ" dirty="0"/>
          </a:p>
        </p:txBody>
      </p:sp>
      <p:sp>
        <p:nvSpPr>
          <p:cNvPr id="4" name="Tlačítko akce: Domů 3">
            <a:hlinkClick r:id="rId3" action="ppaction://hlinksldjump" highlightClick="1"/>
          </p:cNvPr>
          <p:cNvSpPr/>
          <p:nvPr/>
        </p:nvSpPr>
        <p:spPr>
          <a:xfrm>
            <a:off x="7956376" y="6165304"/>
            <a:ext cx="720080"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Hydraulické potrubí - spoje</a:t>
            </a:r>
            <a:endParaRPr lang="cs-CZ" dirty="0"/>
          </a:p>
        </p:txBody>
      </p:sp>
      <p:sp>
        <p:nvSpPr>
          <p:cNvPr id="3" name="Zástupný symbol pro obsah 2"/>
          <p:cNvSpPr>
            <a:spLocks noGrp="1"/>
          </p:cNvSpPr>
          <p:nvPr>
            <p:ph idx="1"/>
          </p:nvPr>
        </p:nvSpPr>
        <p:spPr/>
        <p:txBody>
          <a:bodyPr>
            <a:normAutofit/>
          </a:bodyPr>
          <a:lstStyle/>
          <a:p>
            <a:r>
              <a:rPr lang="cs-CZ" dirty="0" smtClean="0"/>
              <a:t>Šroubením se spojují dvě nebo několik potrubí mezi sebou nebo se s ním potrubí připojuje k letadlovým celkům</a:t>
            </a:r>
            <a:r>
              <a:rPr lang="cs-CZ" dirty="0" smtClean="0"/>
              <a:t>.</a:t>
            </a:r>
          </a:p>
          <a:p>
            <a:endParaRPr lang="cs-CZ" dirty="0" smtClean="0"/>
          </a:p>
          <a:p>
            <a:r>
              <a:rPr lang="cs-CZ" dirty="0" smtClean="0"/>
              <a:t>Ke spojení dvou potrubí o stejné světlosti se </a:t>
            </a:r>
            <a:r>
              <a:rPr lang="cs-CZ" dirty="0" smtClean="0"/>
              <a:t>používá:</a:t>
            </a:r>
          </a:p>
          <a:p>
            <a:pPr>
              <a:buFont typeface="Wingdings" pitchFamily="2" charset="2"/>
              <a:buChar char="Ø"/>
            </a:pPr>
            <a:r>
              <a:rPr lang="cs-CZ" dirty="0" smtClean="0"/>
              <a:t> </a:t>
            </a:r>
            <a:r>
              <a:rPr lang="cs-CZ" dirty="0" smtClean="0"/>
              <a:t>rovná </a:t>
            </a:r>
            <a:r>
              <a:rPr lang="cs-CZ" dirty="0" smtClean="0"/>
              <a:t>spojka</a:t>
            </a:r>
          </a:p>
          <a:p>
            <a:pPr>
              <a:buFont typeface="Wingdings" pitchFamily="2" charset="2"/>
              <a:buChar char="Ø"/>
            </a:pPr>
            <a:r>
              <a:rPr lang="cs-CZ" dirty="0" smtClean="0"/>
              <a:t>rovná </a:t>
            </a:r>
            <a:r>
              <a:rPr lang="cs-CZ" dirty="0" smtClean="0"/>
              <a:t>spojka s </a:t>
            </a:r>
            <a:r>
              <a:rPr lang="cs-CZ" dirty="0" smtClean="0"/>
              <a:t>přírubou (když </a:t>
            </a:r>
            <a:r>
              <a:rPr lang="cs-CZ" dirty="0" smtClean="0"/>
              <a:t>potrubí prochází </a:t>
            </a:r>
            <a:r>
              <a:rPr lang="cs-CZ" dirty="0" smtClean="0"/>
              <a:t>stěnou)</a:t>
            </a:r>
          </a:p>
          <a:p>
            <a:pPr>
              <a:buFont typeface="Wingdings" pitchFamily="2" charset="2"/>
              <a:buChar char="Ø"/>
            </a:pPr>
            <a:r>
              <a:rPr lang="cs-CZ" dirty="0" smtClean="0"/>
              <a:t>koleno </a:t>
            </a:r>
            <a:r>
              <a:rPr lang="cs-CZ" dirty="0" smtClean="0"/>
              <a:t>s </a:t>
            </a:r>
            <a:r>
              <a:rPr lang="cs-CZ" dirty="0" smtClean="0"/>
              <a:t>přírubou</a:t>
            </a:r>
            <a:endParaRPr lang="cs-CZ" dirty="0" smtClean="0"/>
          </a:p>
          <a:p>
            <a:endParaRPr lang="cs-CZ" dirty="0"/>
          </a:p>
        </p:txBody>
      </p:sp>
      <p:sp>
        <p:nvSpPr>
          <p:cNvPr id="4" name="Tlačítko akce: Domů 3">
            <a:hlinkClick r:id="rId3" action="ppaction://hlinksldjump" highlightClick="1"/>
          </p:cNvPr>
          <p:cNvSpPr/>
          <p:nvPr/>
        </p:nvSpPr>
        <p:spPr>
          <a:xfrm>
            <a:off x="7956376" y="6165304"/>
            <a:ext cx="720080"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Hydraulické potrubí - spoje</a:t>
            </a:r>
            <a:endParaRPr lang="cs-CZ" dirty="0"/>
          </a:p>
        </p:txBody>
      </p:sp>
      <p:sp>
        <p:nvSpPr>
          <p:cNvPr id="3" name="Zástupný symbol pro obsah 2"/>
          <p:cNvSpPr>
            <a:spLocks noGrp="1"/>
          </p:cNvSpPr>
          <p:nvPr>
            <p:ph idx="1"/>
          </p:nvPr>
        </p:nvSpPr>
        <p:spPr/>
        <p:txBody>
          <a:bodyPr>
            <a:normAutofit/>
          </a:bodyPr>
          <a:lstStyle/>
          <a:p>
            <a:r>
              <a:rPr lang="cs-CZ" dirty="0" smtClean="0"/>
              <a:t>Při </a:t>
            </a:r>
            <a:r>
              <a:rPr lang="cs-CZ" dirty="0" smtClean="0"/>
              <a:t>spojování třech potrubí se </a:t>
            </a:r>
            <a:r>
              <a:rPr lang="cs-CZ" dirty="0" smtClean="0"/>
              <a:t>používá:</a:t>
            </a:r>
          </a:p>
          <a:p>
            <a:pPr>
              <a:buFont typeface="Wingdings" pitchFamily="2" charset="2"/>
              <a:buChar char="Ø"/>
            </a:pPr>
            <a:r>
              <a:rPr lang="cs-CZ" dirty="0" smtClean="0"/>
              <a:t>T-spojka </a:t>
            </a:r>
            <a:endParaRPr lang="cs-CZ" dirty="0" smtClean="0"/>
          </a:p>
          <a:p>
            <a:pPr>
              <a:buFont typeface="Wingdings" pitchFamily="2" charset="2"/>
              <a:buChar char="Ø"/>
            </a:pPr>
            <a:r>
              <a:rPr lang="cs-CZ" dirty="0" smtClean="0"/>
              <a:t>T-spojka </a:t>
            </a:r>
            <a:r>
              <a:rPr lang="cs-CZ" dirty="0" smtClean="0"/>
              <a:t>s </a:t>
            </a:r>
            <a:r>
              <a:rPr lang="cs-CZ" dirty="0" smtClean="0"/>
              <a:t>přírubou</a:t>
            </a:r>
          </a:p>
          <a:p>
            <a:pPr>
              <a:buFont typeface="Wingdings" pitchFamily="2" charset="2"/>
              <a:buChar char="Ø"/>
            </a:pPr>
            <a:r>
              <a:rPr lang="cs-CZ" dirty="0" smtClean="0"/>
              <a:t>u </a:t>
            </a:r>
            <a:r>
              <a:rPr lang="cs-CZ" dirty="0" smtClean="0"/>
              <a:t>čtyř potrubí se používá křížová spojka</a:t>
            </a:r>
            <a:r>
              <a:rPr lang="cs-CZ" dirty="0" smtClean="0"/>
              <a:t>.</a:t>
            </a:r>
          </a:p>
          <a:p>
            <a:pPr>
              <a:buFont typeface="Wingdings" pitchFamily="2" charset="2"/>
              <a:buChar char="Ø"/>
            </a:pPr>
            <a:endParaRPr lang="cs-CZ" dirty="0" smtClean="0"/>
          </a:p>
          <a:p>
            <a:r>
              <a:rPr lang="cs-CZ" dirty="0" smtClean="0"/>
              <a:t>V případech, kdy je potřeba spojit potrubí o rozdílné světlosti se </a:t>
            </a:r>
            <a:r>
              <a:rPr lang="cs-CZ" dirty="0" smtClean="0"/>
              <a:t>využívá:</a:t>
            </a:r>
          </a:p>
          <a:p>
            <a:pPr>
              <a:buFont typeface="Wingdings" pitchFamily="2" charset="2"/>
              <a:buChar char="Ø"/>
            </a:pPr>
            <a:r>
              <a:rPr lang="cs-CZ" dirty="0" smtClean="0"/>
              <a:t>redukčních spojek</a:t>
            </a:r>
            <a:endParaRPr lang="cs-CZ" dirty="0" smtClean="0"/>
          </a:p>
          <a:p>
            <a:endParaRPr lang="cs-CZ" dirty="0"/>
          </a:p>
        </p:txBody>
      </p:sp>
      <p:sp>
        <p:nvSpPr>
          <p:cNvPr id="4" name="Tlačítko akce: Domů 3">
            <a:hlinkClick r:id="rId3" action="ppaction://hlinksldjump" highlightClick="1"/>
          </p:cNvPr>
          <p:cNvSpPr/>
          <p:nvPr/>
        </p:nvSpPr>
        <p:spPr>
          <a:xfrm>
            <a:off x="7956376" y="6165304"/>
            <a:ext cx="720080"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Hydraulické potrubí - spoje</a:t>
            </a:r>
            <a:endParaRPr lang="cs-CZ" dirty="0"/>
          </a:p>
        </p:txBody>
      </p:sp>
      <p:sp>
        <p:nvSpPr>
          <p:cNvPr id="3" name="Zástupný symbol pro obsah 2"/>
          <p:cNvSpPr>
            <a:spLocks noGrp="1"/>
          </p:cNvSpPr>
          <p:nvPr>
            <p:ph idx="1"/>
          </p:nvPr>
        </p:nvSpPr>
        <p:spPr/>
        <p:txBody>
          <a:bodyPr/>
          <a:lstStyle/>
          <a:p>
            <a:pPr>
              <a:buNone/>
            </a:pPr>
            <a:endParaRPr lang="cs-CZ" dirty="0" smtClean="0"/>
          </a:p>
          <a:p>
            <a:pPr>
              <a:buNone/>
            </a:pPr>
            <a:endParaRPr lang="cs-CZ" dirty="0" smtClean="0"/>
          </a:p>
          <a:p>
            <a:pPr>
              <a:buNone/>
            </a:pPr>
            <a:endParaRPr lang="cs-CZ" dirty="0" smtClean="0"/>
          </a:p>
          <a:p>
            <a:pPr>
              <a:buNone/>
            </a:pPr>
            <a:endParaRPr lang="cs-CZ" dirty="0" smtClean="0"/>
          </a:p>
          <a:p>
            <a:pPr>
              <a:buNone/>
            </a:pPr>
            <a:endParaRPr lang="cs-CZ" dirty="0" smtClean="0"/>
          </a:p>
          <a:p>
            <a:pPr>
              <a:buNone/>
            </a:pPr>
            <a:endParaRPr lang="cs-CZ" dirty="0" smtClean="0"/>
          </a:p>
          <a:p>
            <a:pPr>
              <a:buNone/>
            </a:pPr>
            <a:endParaRPr lang="cs-CZ" dirty="0" smtClean="0"/>
          </a:p>
          <a:p>
            <a:pPr>
              <a:buNone/>
            </a:pPr>
            <a:endParaRPr lang="cs-CZ" dirty="0" smtClean="0"/>
          </a:p>
          <a:p>
            <a:pPr>
              <a:buNone/>
            </a:pPr>
            <a:r>
              <a:rPr lang="cs-CZ" sz="1400" dirty="0" smtClean="0"/>
              <a:t>š</a:t>
            </a:r>
            <a:r>
              <a:rPr lang="cs-CZ" sz="1400" dirty="0" smtClean="0"/>
              <a:t>roubení </a:t>
            </a:r>
            <a:r>
              <a:rPr lang="cs-CZ" sz="1400" dirty="0" smtClean="0"/>
              <a:t>hydraulických potrubí </a:t>
            </a:r>
            <a:endParaRPr lang="cs-CZ" sz="1400" dirty="0"/>
          </a:p>
        </p:txBody>
      </p:sp>
      <p:pic>
        <p:nvPicPr>
          <p:cNvPr id="4" name="Obrázek 3" descr="Šroubení hydraulických potrubí.jpg"/>
          <p:cNvPicPr>
            <a:picLocks noChangeAspect="1"/>
          </p:cNvPicPr>
          <p:nvPr/>
        </p:nvPicPr>
        <p:blipFill>
          <a:blip r:embed="rId3" cstate="print"/>
          <a:stretch>
            <a:fillRect/>
          </a:stretch>
        </p:blipFill>
        <p:spPr>
          <a:xfrm>
            <a:off x="3419872" y="1844824"/>
            <a:ext cx="4806914" cy="4536505"/>
          </a:xfrm>
          <a:prstGeom prst="rect">
            <a:avLst/>
          </a:prstGeom>
        </p:spPr>
      </p:pic>
      <p:sp>
        <p:nvSpPr>
          <p:cNvPr id="5" name="Tlačítko akce: Domů 4">
            <a:hlinkClick r:id="rId4" action="ppaction://hlinksldjump" highlightClick="1"/>
          </p:cNvPr>
          <p:cNvSpPr/>
          <p:nvPr/>
        </p:nvSpPr>
        <p:spPr>
          <a:xfrm>
            <a:off x="7956376" y="6165304"/>
            <a:ext cx="720080"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Těsnění spojů</a:t>
            </a:r>
            <a:endParaRPr lang="cs-CZ" dirty="0"/>
          </a:p>
        </p:txBody>
      </p:sp>
      <p:sp>
        <p:nvSpPr>
          <p:cNvPr id="3" name="Zástupný symbol pro obsah 2"/>
          <p:cNvSpPr>
            <a:spLocks noGrp="1"/>
          </p:cNvSpPr>
          <p:nvPr>
            <p:ph idx="1"/>
          </p:nvPr>
        </p:nvSpPr>
        <p:spPr/>
        <p:txBody>
          <a:bodyPr>
            <a:normAutofit/>
          </a:bodyPr>
          <a:lstStyle/>
          <a:p>
            <a:r>
              <a:rPr lang="cs-CZ" dirty="0" smtClean="0"/>
              <a:t>Aby se zamezilo úniku tlakové kapaliny je </a:t>
            </a:r>
            <a:r>
              <a:rPr lang="cs-CZ" dirty="0" smtClean="0"/>
              <a:t>třeba:</a:t>
            </a:r>
          </a:p>
          <a:p>
            <a:pPr>
              <a:buFont typeface="Wingdings" pitchFamily="2" charset="2"/>
              <a:buChar char="Ø"/>
            </a:pPr>
            <a:r>
              <a:rPr lang="cs-CZ" dirty="0" smtClean="0"/>
              <a:t>všechny </a:t>
            </a:r>
            <a:r>
              <a:rPr lang="cs-CZ" dirty="0" smtClean="0"/>
              <a:t>spoje </a:t>
            </a:r>
            <a:r>
              <a:rPr lang="cs-CZ" dirty="0" smtClean="0"/>
              <a:t>utěsnit</a:t>
            </a:r>
            <a:endParaRPr lang="cs-CZ" dirty="0" smtClean="0"/>
          </a:p>
          <a:p>
            <a:endParaRPr lang="cs-CZ" dirty="0" smtClean="0"/>
          </a:p>
          <a:p>
            <a:r>
              <a:rPr lang="cs-CZ" dirty="0" smtClean="0"/>
              <a:t>Druh použitého těsnění závisí na řadě faktorů, například na:</a:t>
            </a:r>
          </a:p>
          <a:p>
            <a:pPr>
              <a:buFont typeface="Wingdings" pitchFamily="2" charset="2"/>
              <a:buChar char="Ø"/>
            </a:pPr>
            <a:r>
              <a:rPr lang="cs-CZ" dirty="0" smtClean="0"/>
              <a:t>konstrukci spojovaných celků</a:t>
            </a:r>
          </a:p>
          <a:p>
            <a:pPr>
              <a:buFont typeface="Wingdings" pitchFamily="2" charset="2"/>
              <a:buChar char="Ø"/>
            </a:pPr>
            <a:r>
              <a:rPr lang="cs-CZ" dirty="0" smtClean="0"/>
              <a:t>na pracovních podmínkách</a:t>
            </a:r>
          </a:p>
          <a:p>
            <a:pPr>
              <a:buFont typeface="Wingdings" pitchFamily="2" charset="2"/>
              <a:buChar char="Ø"/>
            </a:pPr>
            <a:r>
              <a:rPr lang="cs-CZ" dirty="0" smtClean="0"/>
              <a:t>na velikosti utěsňovaného tlaku</a:t>
            </a:r>
          </a:p>
          <a:p>
            <a:pPr lvl="0">
              <a:buNone/>
            </a:pPr>
            <a:endParaRPr lang="cs-CZ" b="1" dirty="0" smtClean="0"/>
          </a:p>
          <a:p>
            <a:pPr lvl="0">
              <a:buNone/>
            </a:pPr>
            <a:endParaRPr lang="cs-CZ" dirty="0"/>
          </a:p>
        </p:txBody>
      </p:sp>
      <p:sp>
        <p:nvSpPr>
          <p:cNvPr id="4" name="Tlačítko akce: Domů 3">
            <a:hlinkClick r:id="rId3" action="ppaction://hlinksldjump" highlightClick="1"/>
          </p:cNvPr>
          <p:cNvSpPr/>
          <p:nvPr/>
        </p:nvSpPr>
        <p:spPr>
          <a:xfrm>
            <a:off x="7956376" y="6165304"/>
            <a:ext cx="720080"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Těsnění spojů</a:t>
            </a:r>
            <a:endParaRPr lang="cs-CZ" dirty="0"/>
          </a:p>
        </p:txBody>
      </p:sp>
      <p:sp>
        <p:nvSpPr>
          <p:cNvPr id="3" name="Zástupný symbol pro obsah 2"/>
          <p:cNvSpPr>
            <a:spLocks noGrp="1"/>
          </p:cNvSpPr>
          <p:nvPr>
            <p:ph idx="1"/>
          </p:nvPr>
        </p:nvSpPr>
        <p:spPr/>
        <p:txBody>
          <a:bodyPr>
            <a:normAutofit/>
          </a:bodyPr>
          <a:lstStyle/>
          <a:p>
            <a:pPr lvl="0">
              <a:buNone/>
            </a:pPr>
            <a:r>
              <a:rPr lang="cs-CZ" b="1" dirty="0" smtClean="0"/>
              <a:t>1) Těsnění nepohyblivých spojů</a:t>
            </a:r>
          </a:p>
          <a:p>
            <a:pPr lvl="0">
              <a:buNone/>
            </a:pPr>
            <a:endParaRPr lang="cs-CZ" b="1" dirty="0" smtClean="0"/>
          </a:p>
          <a:p>
            <a:r>
              <a:rPr lang="cs-CZ" dirty="0" smtClean="0"/>
              <a:t>U těchto spojů je dosaženo </a:t>
            </a:r>
            <a:r>
              <a:rPr lang="cs-CZ" dirty="0" smtClean="0"/>
              <a:t>těsnosti:</a:t>
            </a:r>
          </a:p>
          <a:p>
            <a:pPr>
              <a:buFont typeface="Wingdings" pitchFamily="2" charset="2"/>
              <a:buChar char="Ø"/>
            </a:pPr>
            <a:r>
              <a:rPr lang="cs-CZ" dirty="0" smtClean="0"/>
              <a:t>likvidací </a:t>
            </a:r>
            <a:r>
              <a:rPr lang="cs-CZ" dirty="0" smtClean="0"/>
              <a:t>vůle mezi těsněnými </a:t>
            </a:r>
            <a:r>
              <a:rPr lang="cs-CZ" dirty="0" smtClean="0"/>
              <a:t>plochami</a:t>
            </a:r>
            <a:endParaRPr lang="cs-CZ" dirty="0" smtClean="0"/>
          </a:p>
          <a:p>
            <a:endParaRPr lang="cs-CZ" dirty="0" smtClean="0"/>
          </a:p>
          <a:p>
            <a:r>
              <a:rPr lang="cs-CZ" dirty="0" smtClean="0"/>
              <a:t>Spoj je vyroben s přesahem a smontován dohromady, mezi něj se vloží pružná těsnící podložka. </a:t>
            </a:r>
          </a:p>
          <a:p>
            <a:pPr lvl="0">
              <a:buNone/>
            </a:pPr>
            <a:endParaRPr lang="cs-CZ" b="1" dirty="0" smtClean="0"/>
          </a:p>
          <a:p>
            <a:pPr lvl="0">
              <a:buNone/>
            </a:pPr>
            <a:endParaRPr lang="cs-CZ" dirty="0"/>
          </a:p>
        </p:txBody>
      </p:sp>
      <p:sp>
        <p:nvSpPr>
          <p:cNvPr id="4" name="Tlačítko akce: Domů 3">
            <a:hlinkClick r:id="rId3" action="ppaction://hlinksldjump" highlightClick="1"/>
          </p:cNvPr>
          <p:cNvSpPr/>
          <p:nvPr/>
        </p:nvSpPr>
        <p:spPr>
          <a:xfrm>
            <a:off x="7956376" y="6165304"/>
            <a:ext cx="720080"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Těsnění spojů</a:t>
            </a:r>
            <a:endParaRPr lang="cs-CZ" dirty="0"/>
          </a:p>
        </p:txBody>
      </p:sp>
      <p:sp>
        <p:nvSpPr>
          <p:cNvPr id="3" name="Zástupný symbol pro obsah 2"/>
          <p:cNvSpPr>
            <a:spLocks noGrp="1"/>
          </p:cNvSpPr>
          <p:nvPr>
            <p:ph idx="1"/>
          </p:nvPr>
        </p:nvSpPr>
        <p:spPr/>
        <p:txBody>
          <a:bodyPr>
            <a:normAutofit fontScale="85000" lnSpcReduction="20000"/>
          </a:bodyPr>
          <a:lstStyle/>
          <a:p>
            <a:pPr lvl="0">
              <a:buNone/>
            </a:pPr>
            <a:r>
              <a:rPr lang="cs-CZ" b="1" dirty="0" smtClean="0"/>
              <a:t>2) Těsnění pohyblivých spojů</a:t>
            </a:r>
          </a:p>
          <a:p>
            <a:pPr lvl="0">
              <a:buNone/>
            </a:pPr>
            <a:r>
              <a:rPr lang="cs-CZ" i="1" dirty="0" smtClean="0"/>
              <a:t>a) Těsnění, kde je vůle vymezena pomocí těsnících prvků</a:t>
            </a:r>
          </a:p>
          <a:p>
            <a:r>
              <a:rPr lang="cs-CZ" dirty="0" smtClean="0"/>
              <a:t>Tyto těsnící prvky mohou mít tvar:</a:t>
            </a:r>
          </a:p>
          <a:p>
            <a:pPr>
              <a:buFont typeface="Wingdings" pitchFamily="2" charset="2"/>
              <a:buChar char="Ø"/>
            </a:pPr>
            <a:r>
              <a:rPr lang="cs-CZ" dirty="0" smtClean="0"/>
              <a:t>manžet</a:t>
            </a:r>
          </a:p>
          <a:p>
            <a:pPr>
              <a:buFont typeface="Wingdings" pitchFamily="2" charset="2"/>
              <a:buChar char="Ø"/>
            </a:pPr>
            <a:r>
              <a:rPr lang="cs-CZ" dirty="0" smtClean="0"/>
              <a:t>kroužků</a:t>
            </a:r>
          </a:p>
          <a:p>
            <a:pPr>
              <a:buFont typeface="Wingdings" pitchFamily="2" charset="2"/>
              <a:buChar char="Ø"/>
            </a:pPr>
            <a:endParaRPr lang="cs-CZ" dirty="0" smtClean="0"/>
          </a:p>
          <a:p>
            <a:r>
              <a:rPr lang="cs-CZ" dirty="0" smtClean="0"/>
              <a:t>K těsnícím plochám jsou přitlačovány pomocí utěsňovaného tlaku nebo přesahem.</a:t>
            </a:r>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r>
              <a:rPr lang="cs-CZ" sz="1400" dirty="0" smtClean="0"/>
              <a:t>Manžetové těsnění (A) </a:t>
            </a:r>
            <a:r>
              <a:rPr lang="cs-CZ" sz="1400" dirty="0" err="1" smtClean="0"/>
              <a:t>a</a:t>
            </a:r>
            <a:r>
              <a:rPr lang="cs-CZ" sz="1400" dirty="0" smtClean="0"/>
              <a:t> těsnící kroužek (B</a:t>
            </a:r>
            <a:r>
              <a:rPr lang="cs-CZ" sz="1400" dirty="0" smtClean="0"/>
              <a:t>).</a:t>
            </a:r>
            <a:endParaRPr lang="cs-CZ" sz="1400" dirty="0" smtClean="0"/>
          </a:p>
          <a:p>
            <a:endParaRPr lang="cs-CZ" dirty="0"/>
          </a:p>
        </p:txBody>
      </p:sp>
      <p:pic>
        <p:nvPicPr>
          <p:cNvPr id="4" name="Obrázek 3" descr="Těsnění.jpg"/>
          <p:cNvPicPr>
            <a:picLocks noChangeAspect="1"/>
          </p:cNvPicPr>
          <p:nvPr/>
        </p:nvPicPr>
        <p:blipFill>
          <a:blip r:embed="rId3" cstate="print"/>
          <a:stretch>
            <a:fillRect/>
          </a:stretch>
        </p:blipFill>
        <p:spPr>
          <a:xfrm>
            <a:off x="4932040" y="4365104"/>
            <a:ext cx="2520280" cy="2327864"/>
          </a:xfrm>
          <a:prstGeom prst="rect">
            <a:avLst/>
          </a:prstGeom>
        </p:spPr>
      </p:pic>
      <p:sp>
        <p:nvSpPr>
          <p:cNvPr id="5" name="Tlačítko akce: Domů 4">
            <a:hlinkClick r:id="rId4" action="ppaction://hlinksldjump" highlightClick="1"/>
          </p:cNvPr>
          <p:cNvSpPr/>
          <p:nvPr/>
        </p:nvSpPr>
        <p:spPr>
          <a:xfrm>
            <a:off x="7956376" y="6165304"/>
            <a:ext cx="720080"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Těsnění spojů</a:t>
            </a:r>
            <a:endParaRPr lang="cs-CZ" dirty="0"/>
          </a:p>
        </p:txBody>
      </p:sp>
      <p:sp>
        <p:nvSpPr>
          <p:cNvPr id="3" name="Zástupný symbol pro obsah 2"/>
          <p:cNvSpPr>
            <a:spLocks noGrp="1"/>
          </p:cNvSpPr>
          <p:nvPr>
            <p:ph idx="1"/>
          </p:nvPr>
        </p:nvSpPr>
        <p:spPr/>
        <p:txBody>
          <a:bodyPr>
            <a:normAutofit/>
          </a:bodyPr>
          <a:lstStyle/>
          <a:p>
            <a:pPr lvl="0">
              <a:buNone/>
            </a:pPr>
            <a:r>
              <a:rPr lang="cs-CZ" i="1" dirty="0" smtClean="0"/>
              <a:t>b) Těsnění, bez použití přidaných těsnících prvků</a:t>
            </a:r>
          </a:p>
          <a:p>
            <a:pPr lvl="0">
              <a:buNone/>
            </a:pPr>
            <a:endParaRPr lang="cs-CZ" i="1" dirty="0" smtClean="0"/>
          </a:p>
          <a:p>
            <a:r>
              <a:rPr lang="cs-CZ" dirty="0" smtClean="0"/>
              <a:t>V tomto případě je mezi těsněnými plochami malá vůle a těsnícího protitlaku je dosaženo:</a:t>
            </a:r>
          </a:p>
          <a:p>
            <a:pPr>
              <a:buFont typeface="Wingdings" pitchFamily="2" charset="2"/>
              <a:buChar char="Ø"/>
            </a:pPr>
            <a:r>
              <a:rPr lang="cs-CZ" dirty="0" smtClean="0"/>
              <a:t>zabroušením těsnících ploch</a:t>
            </a:r>
          </a:p>
          <a:p>
            <a:pPr>
              <a:buFont typeface="Wingdings" pitchFamily="2" charset="2"/>
              <a:buChar char="Ø"/>
            </a:pPr>
            <a:r>
              <a:rPr lang="cs-CZ" dirty="0" err="1" smtClean="0"/>
              <a:t>zalapováním</a:t>
            </a:r>
            <a:r>
              <a:rPr lang="cs-CZ" dirty="0" smtClean="0"/>
              <a:t> těsněných ploch</a:t>
            </a:r>
          </a:p>
          <a:p>
            <a:pPr>
              <a:buFont typeface="Wingdings" pitchFamily="2" charset="2"/>
              <a:buChar char="Ø"/>
            </a:pPr>
            <a:endParaRPr lang="cs-CZ" dirty="0" smtClean="0"/>
          </a:p>
          <a:p>
            <a:r>
              <a:rPr lang="cs-CZ" dirty="0" smtClean="0"/>
              <a:t>Další možností je </a:t>
            </a:r>
            <a:r>
              <a:rPr lang="cs-CZ" dirty="0" smtClean="0"/>
              <a:t>vytvoření několika </a:t>
            </a:r>
            <a:r>
              <a:rPr lang="cs-CZ" dirty="0" smtClean="0"/>
              <a:t>po sobě jdoucích expanzních komůrek.</a:t>
            </a:r>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endParaRPr lang="cs-CZ" dirty="0"/>
          </a:p>
        </p:txBody>
      </p:sp>
      <p:sp>
        <p:nvSpPr>
          <p:cNvPr id="5" name="Tlačítko akce: Domů 4">
            <a:hlinkClick r:id="rId3" action="ppaction://hlinksldjump" highlightClick="1"/>
          </p:cNvPr>
          <p:cNvSpPr/>
          <p:nvPr/>
        </p:nvSpPr>
        <p:spPr>
          <a:xfrm>
            <a:off x="7956376" y="6165304"/>
            <a:ext cx="720080"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Těsnění spojů</a:t>
            </a:r>
            <a:endParaRPr lang="cs-CZ" dirty="0"/>
          </a:p>
        </p:txBody>
      </p:sp>
      <p:sp>
        <p:nvSpPr>
          <p:cNvPr id="3" name="Zástupný symbol pro obsah 2"/>
          <p:cNvSpPr>
            <a:spLocks noGrp="1"/>
          </p:cNvSpPr>
          <p:nvPr>
            <p:ph idx="1"/>
          </p:nvPr>
        </p:nvSpPr>
        <p:spPr/>
        <p:txBody>
          <a:bodyPr>
            <a:normAutofit/>
          </a:bodyPr>
          <a:lstStyle/>
          <a:p>
            <a:pPr lvl="0">
              <a:buNone/>
            </a:pPr>
            <a:r>
              <a:rPr lang="cs-CZ" i="1" dirty="0" smtClean="0"/>
              <a:t>b) Těsnění, bez použití přidaných těsnících prvků</a:t>
            </a:r>
          </a:p>
          <a:p>
            <a:pPr lvl="0">
              <a:buNone/>
            </a:pPr>
            <a:endParaRPr lang="cs-CZ" i="1" dirty="0" smtClean="0"/>
          </a:p>
          <a:p>
            <a:r>
              <a:rPr lang="cs-CZ" dirty="0" smtClean="0"/>
              <a:t>Tento druh těsnění se používá například </a:t>
            </a:r>
            <a:r>
              <a:rPr lang="cs-CZ" dirty="0" smtClean="0"/>
              <a:t>u:</a:t>
            </a:r>
          </a:p>
          <a:p>
            <a:pPr>
              <a:buFont typeface="Wingdings" pitchFamily="2" charset="2"/>
              <a:buChar char="Ø"/>
            </a:pPr>
            <a:r>
              <a:rPr lang="cs-CZ" dirty="0" smtClean="0"/>
              <a:t>Š</a:t>
            </a:r>
            <a:r>
              <a:rPr lang="cs-CZ" dirty="0" smtClean="0"/>
              <a:t>oupátkových rozvaděčů.</a:t>
            </a:r>
          </a:p>
          <a:p>
            <a:pPr>
              <a:buFont typeface="Wingdings" pitchFamily="2" charset="2"/>
              <a:buChar char="Ø"/>
            </a:pPr>
            <a:r>
              <a:rPr lang="cs-CZ" dirty="0" smtClean="0"/>
              <a:t>Tam</a:t>
            </a:r>
            <a:r>
              <a:rPr lang="cs-CZ" dirty="0" smtClean="0"/>
              <a:t>, kde je nezbytné zajistit minimální třecí síly.</a:t>
            </a:r>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r>
              <a:rPr lang="cs-CZ" sz="1400" dirty="0" smtClean="0"/>
              <a:t>Utěsnění bez těsnících </a:t>
            </a:r>
            <a:r>
              <a:rPr lang="cs-CZ" sz="1400" dirty="0" smtClean="0"/>
              <a:t>prvků.</a:t>
            </a:r>
            <a:endParaRPr lang="cs-CZ" sz="1400" dirty="0" smtClean="0"/>
          </a:p>
          <a:p>
            <a:endParaRPr lang="cs-CZ" dirty="0"/>
          </a:p>
        </p:txBody>
      </p:sp>
      <p:pic>
        <p:nvPicPr>
          <p:cNvPr id="4" name="Obrázek 3" descr="Těsnění bez těsnících prvků.jpg"/>
          <p:cNvPicPr>
            <a:picLocks noChangeAspect="1"/>
          </p:cNvPicPr>
          <p:nvPr/>
        </p:nvPicPr>
        <p:blipFill>
          <a:blip r:embed="rId3" cstate="print"/>
          <a:stretch>
            <a:fillRect/>
          </a:stretch>
        </p:blipFill>
        <p:spPr>
          <a:xfrm>
            <a:off x="3707904" y="4509120"/>
            <a:ext cx="3108674" cy="1584176"/>
          </a:xfrm>
          <a:prstGeom prst="rect">
            <a:avLst/>
          </a:prstGeom>
        </p:spPr>
      </p:pic>
      <p:sp>
        <p:nvSpPr>
          <p:cNvPr id="5" name="Tlačítko akce: Domů 4">
            <a:hlinkClick r:id="rId4" action="ppaction://hlinksldjump" highlightClick="1"/>
          </p:cNvPr>
          <p:cNvSpPr/>
          <p:nvPr/>
        </p:nvSpPr>
        <p:spPr>
          <a:xfrm>
            <a:off x="7956376" y="6165304"/>
            <a:ext cx="720080"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Hydraulické kapaliny</a:t>
            </a:r>
            <a:endParaRPr lang="cs-CZ" dirty="0"/>
          </a:p>
        </p:txBody>
      </p:sp>
      <p:sp>
        <p:nvSpPr>
          <p:cNvPr id="3" name="Zástupný symbol pro obsah 2"/>
          <p:cNvSpPr>
            <a:spLocks noGrp="1"/>
          </p:cNvSpPr>
          <p:nvPr>
            <p:ph idx="1"/>
          </p:nvPr>
        </p:nvSpPr>
        <p:spPr/>
        <p:txBody>
          <a:bodyPr>
            <a:normAutofit fontScale="92500" lnSpcReduction="10000"/>
          </a:bodyPr>
          <a:lstStyle/>
          <a:p>
            <a:r>
              <a:rPr lang="cs-CZ" dirty="0" smtClean="0"/>
              <a:t>Přenáší </a:t>
            </a:r>
            <a:r>
              <a:rPr lang="cs-CZ" dirty="0" smtClean="0"/>
              <a:t>tlakovou energii od zdroje, kterým je čerpadlo k výkonným členům.</a:t>
            </a:r>
          </a:p>
          <a:p>
            <a:r>
              <a:rPr lang="cs-CZ" dirty="0" smtClean="0"/>
              <a:t>Hydraulické kapaliny musí pracovat i za extrémních podmínek</a:t>
            </a:r>
            <a:r>
              <a:rPr lang="cs-CZ" dirty="0" smtClean="0"/>
              <a:t>.</a:t>
            </a:r>
          </a:p>
          <a:p>
            <a:endParaRPr lang="cs-CZ" dirty="0" smtClean="0"/>
          </a:p>
          <a:p>
            <a:r>
              <a:rPr lang="cs-CZ" dirty="0" smtClean="0"/>
              <a:t>Jsou na ně kladeny vysoké požadavky z </a:t>
            </a:r>
            <a:r>
              <a:rPr lang="cs-CZ" dirty="0" smtClean="0"/>
              <a:t>hledisek:</a:t>
            </a:r>
          </a:p>
          <a:p>
            <a:pPr>
              <a:buFont typeface="Wingdings" pitchFamily="2" charset="2"/>
              <a:buChar char="Ø"/>
            </a:pPr>
            <a:r>
              <a:rPr lang="cs-CZ" dirty="0" smtClean="0"/>
              <a:t> fyzikálně-chemických</a:t>
            </a:r>
          </a:p>
          <a:p>
            <a:pPr>
              <a:buFont typeface="Wingdings" pitchFamily="2" charset="2"/>
              <a:buChar char="Ø"/>
            </a:pPr>
            <a:r>
              <a:rPr lang="cs-CZ" dirty="0" smtClean="0"/>
              <a:t>mechanických</a:t>
            </a:r>
            <a:endParaRPr lang="cs-CZ" dirty="0" smtClean="0"/>
          </a:p>
          <a:p>
            <a:pPr>
              <a:buFont typeface="Wingdings" pitchFamily="2" charset="2"/>
              <a:buChar char="Ø"/>
            </a:pPr>
            <a:endParaRPr lang="cs-CZ" dirty="0" smtClean="0"/>
          </a:p>
          <a:p>
            <a:r>
              <a:rPr lang="cs-CZ" dirty="0" smtClean="0"/>
              <a:t>Jaké si myslíte že jsou konkrétní požadavky na hydraulické kapaliny?</a:t>
            </a:r>
          </a:p>
          <a:p>
            <a:endParaRPr lang="cs-CZ" dirty="0"/>
          </a:p>
        </p:txBody>
      </p:sp>
      <p:sp>
        <p:nvSpPr>
          <p:cNvPr id="4" name="Tlačítko akce: Domů 3">
            <a:hlinkClick r:id="rId3" action="ppaction://hlinksldjump" highlightClick="1"/>
          </p:cNvPr>
          <p:cNvSpPr/>
          <p:nvPr/>
        </p:nvSpPr>
        <p:spPr>
          <a:xfrm>
            <a:off x="7956376" y="6165304"/>
            <a:ext cx="720080"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Hydraulické kapaliny</a:t>
            </a:r>
            <a:endParaRPr lang="cs-CZ" dirty="0"/>
          </a:p>
        </p:txBody>
      </p:sp>
      <p:sp>
        <p:nvSpPr>
          <p:cNvPr id="3" name="Zástupný symbol pro obsah 2"/>
          <p:cNvSpPr>
            <a:spLocks noGrp="1"/>
          </p:cNvSpPr>
          <p:nvPr>
            <p:ph idx="1"/>
          </p:nvPr>
        </p:nvSpPr>
        <p:spPr/>
        <p:txBody>
          <a:bodyPr>
            <a:normAutofit fontScale="92500"/>
          </a:bodyPr>
          <a:lstStyle/>
          <a:p>
            <a:r>
              <a:rPr lang="cs-CZ" dirty="0" smtClean="0"/>
              <a:t>Požadavky na hydraulické kapaliny:</a:t>
            </a:r>
          </a:p>
          <a:p>
            <a:pPr lvl="0">
              <a:buFont typeface="Wingdings" pitchFamily="2" charset="2"/>
              <a:buChar char="Ø"/>
            </a:pPr>
            <a:r>
              <a:rPr lang="cs-CZ" dirty="0" smtClean="0"/>
              <a:t>Dobrá viskozita v rozsahu pracovních teplot (-60 až +90°C).</a:t>
            </a:r>
          </a:p>
          <a:p>
            <a:pPr lvl="0">
              <a:buFont typeface="Wingdings" pitchFamily="2" charset="2"/>
              <a:buChar char="Ø"/>
            </a:pPr>
            <a:r>
              <a:rPr lang="cs-CZ" dirty="0" smtClean="0"/>
              <a:t>Dobré antikorozní vlastnosti a dobré mazací vlastnosti.</a:t>
            </a:r>
          </a:p>
          <a:p>
            <a:pPr lvl="0">
              <a:buFont typeface="Wingdings" pitchFamily="2" charset="2"/>
              <a:buChar char="Ø"/>
            </a:pPr>
            <a:r>
              <a:rPr lang="cs-CZ" dirty="0" smtClean="0"/>
              <a:t>Chemická neutralita vůči materiálům používaných v soustavě.</a:t>
            </a:r>
          </a:p>
          <a:p>
            <a:pPr lvl="0">
              <a:buFont typeface="Wingdings" pitchFamily="2" charset="2"/>
              <a:buChar char="Ø"/>
            </a:pPr>
            <a:r>
              <a:rPr lang="cs-CZ" dirty="0" smtClean="0"/>
              <a:t>Nesmí být toxické a musí mít homogenní složení.</a:t>
            </a:r>
          </a:p>
          <a:p>
            <a:pPr lvl="0">
              <a:buFont typeface="Wingdings" pitchFamily="2" charset="2"/>
              <a:buChar char="Ø"/>
            </a:pPr>
            <a:r>
              <a:rPr lang="cs-CZ" dirty="0" smtClean="0"/>
              <a:t>Malé hydraulické odpory, odolnost vůči mechanickému namáhání (přenášejí tlaky 3000 psi a více).</a:t>
            </a:r>
          </a:p>
          <a:p>
            <a:pPr lvl="0">
              <a:buFont typeface="Wingdings" pitchFamily="2" charset="2"/>
              <a:buChar char="Ø"/>
            </a:pPr>
            <a:r>
              <a:rPr lang="cs-CZ" dirty="0" smtClean="0"/>
              <a:t>Nemají mít sklon k pěnivosti a je požadován vysoký bod vzplanutí.</a:t>
            </a:r>
          </a:p>
          <a:p>
            <a:endParaRPr lang="cs-CZ" dirty="0"/>
          </a:p>
        </p:txBody>
      </p:sp>
      <p:sp>
        <p:nvSpPr>
          <p:cNvPr id="4" name="Tlačítko akce: Domů 3">
            <a:hlinkClick r:id="rId3" action="ppaction://hlinksldjump" highlightClick="1"/>
          </p:cNvPr>
          <p:cNvSpPr/>
          <p:nvPr/>
        </p:nvSpPr>
        <p:spPr>
          <a:xfrm>
            <a:off x="7956376" y="6165304"/>
            <a:ext cx="720080"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Hydraulické kapaliny</a:t>
            </a:r>
            <a:endParaRPr lang="cs-CZ" dirty="0"/>
          </a:p>
        </p:txBody>
      </p:sp>
      <p:sp>
        <p:nvSpPr>
          <p:cNvPr id="3" name="Zástupný symbol pro obsah 2"/>
          <p:cNvSpPr>
            <a:spLocks noGrp="1"/>
          </p:cNvSpPr>
          <p:nvPr>
            <p:ph idx="1"/>
          </p:nvPr>
        </p:nvSpPr>
        <p:spPr/>
        <p:txBody>
          <a:bodyPr>
            <a:normAutofit/>
          </a:bodyPr>
          <a:lstStyle/>
          <a:p>
            <a:r>
              <a:rPr lang="cs-CZ" dirty="0" smtClean="0"/>
              <a:t>Hydraulické kapaliny mohou být produkty na bázi rostlinné, minerální nebo syntetické.</a:t>
            </a:r>
          </a:p>
          <a:p>
            <a:endParaRPr lang="cs-CZ" dirty="0" smtClean="0"/>
          </a:p>
          <a:p>
            <a:pPr marL="514350" lvl="0" indent="-514350">
              <a:buNone/>
            </a:pPr>
            <a:r>
              <a:rPr lang="cs-CZ" b="1" dirty="0" smtClean="0"/>
              <a:t>1)Rostlinné kapaliny</a:t>
            </a:r>
          </a:p>
          <a:p>
            <a:r>
              <a:rPr lang="cs-CZ" dirty="0" smtClean="0"/>
              <a:t>V dnešní době se používají pouze výjimečně.</a:t>
            </a:r>
          </a:p>
          <a:p>
            <a:r>
              <a:rPr lang="cs-CZ" dirty="0" smtClean="0"/>
              <a:t>Jejich nevýhodou je nutnost použití těsnění z přírodní gumy a především nízký bod vzplanutí.</a:t>
            </a:r>
          </a:p>
          <a:p>
            <a:r>
              <a:rPr lang="cs-CZ" dirty="0" smtClean="0"/>
              <a:t>Tento druh kapalin mývá modré zbarvení a jako příklad lze uvést kapalinu MIL-H-7644.</a:t>
            </a:r>
          </a:p>
          <a:p>
            <a:endParaRPr lang="cs-CZ" dirty="0" smtClean="0"/>
          </a:p>
          <a:p>
            <a:pPr lvl="0">
              <a:buNone/>
            </a:pPr>
            <a:endParaRPr lang="cs-CZ" dirty="0" smtClean="0"/>
          </a:p>
        </p:txBody>
      </p:sp>
      <p:sp>
        <p:nvSpPr>
          <p:cNvPr id="4" name="Tlačítko akce: Domů 3">
            <a:hlinkClick r:id="rId3" action="ppaction://hlinksldjump" highlightClick="1"/>
          </p:cNvPr>
          <p:cNvSpPr/>
          <p:nvPr/>
        </p:nvSpPr>
        <p:spPr>
          <a:xfrm>
            <a:off x="7956376" y="6165304"/>
            <a:ext cx="720080"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Hydraulické kapaliny</a:t>
            </a:r>
            <a:endParaRPr lang="cs-CZ" dirty="0"/>
          </a:p>
        </p:txBody>
      </p:sp>
      <p:sp>
        <p:nvSpPr>
          <p:cNvPr id="3" name="Zástupný symbol pro obsah 2"/>
          <p:cNvSpPr>
            <a:spLocks noGrp="1"/>
          </p:cNvSpPr>
          <p:nvPr>
            <p:ph idx="1"/>
          </p:nvPr>
        </p:nvSpPr>
        <p:spPr/>
        <p:txBody>
          <a:bodyPr>
            <a:normAutofit fontScale="92500"/>
          </a:bodyPr>
          <a:lstStyle/>
          <a:p>
            <a:pPr lvl="0">
              <a:buNone/>
            </a:pPr>
            <a:r>
              <a:rPr lang="cs-CZ" b="1" dirty="0" smtClean="0"/>
              <a:t>2</a:t>
            </a:r>
            <a:r>
              <a:rPr lang="cs-CZ" b="1" dirty="0" smtClean="0"/>
              <a:t>) Minerální </a:t>
            </a:r>
            <a:r>
              <a:rPr lang="cs-CZ" b="1" dirty="0" smtClean="0"/>
              <a:t>kapaliny</a:t>
            </a:r>
            <a:endParaRPr lang="cs-CZ" b="1" dirty="0" smtClean="0"/>
          </a:p>
          <a:p>
            <a:r>
              <a:rPr lang="cs-CZ" dirty="0" smtClean="0"/>
              <a:t>Mají červenou barvu, vyznačují se malou změnou viskozity v závislosti na teplotě.</a:t>
            </a:r>
          </a:p>
          <a:p>
            <a:r>
              <a:rPr lang="cs-CZ" dirty="0" smtClean="0"/>
              <a:t>V dnešní době se jedná o </a:t>
            </a:r>
            <a:r>
              <a:rPr lang="cs-CZ" b="1" dirty="0" smtClean="0"/>
              <a:t>nejrozšířenější typ</a:t>
            </a:r>
            <a:r>
              <a:rPr lang="cs-CZ" dirty="0" smtClean="0"/>
              <a:t>.</a:t>
            </a:r>
          </a:p>
          <a:p>
            <a:r>
              <a:rPr lang="cs-CZ" dirty="0" smtClean="0"/>
              <a:t>Nevýhodou hydraulických kapalin na minerální bázi </a:t>
            </a:r>
            <a:r>
              <a:rPr lang="cs-CZ" dirty="0" smtClean="0"/>
              <a:t>je:</a:t>
            </a:r>
          </a:p>
          <a:p>
            <a:pPr>
              <a:buFont typeface="Wingdings" pitchFamily="2" charset="2"/>
              <a:buChar char="Ø"/>
            </a:pPr>
            <a:r>
              <a:rPr lang="cs-CZ" dirty="0" smtClean="0"/>
              <a:t> Poměrně </a:t>
            </a:r>
            <a:r>
              <a:rPr lang="cs-CZ" dirty="0" smtClean="0"/>
              <a:t>nízký bod vzplanutí cca </a:t>
            </a:r>
            <a:r>
              <a:rPr lang="cs-CZ" b="1" dirty="0" smtClean="0"/>
              <a:t>130°C</a:t>
            </a:r>
            <a:r>
              <a:rPr lang="cs-CZ" dirty="0" smtClean="0"/>
              <a:t>.</a:t>
            </a:r>
          </a:p>
          <a:p>
            <a:pPr>
              <a:buFont typeface="Wingdings" pitchFamily="2" charset="2"/>
              <a:buChar char="Ø"/>
            </a:pPr>
            <a:endParaRPr lang="cs-CZ" dirty="0" smtClean="0"/>
          </a:p>
          <a:p>
            <a:r>
              <a:rPr lang="cs-CZ" dirty="0" smtClean="0"/>
              <a:t>Patří sem například kapaliny pod označením MIL-H-5606 (USA), DTD 858 (GB), AIR 320 (Francie) nebo H 515 používaná v NATO. </a:t>
            </a:r>
          </a:p>
        </p:txBody>
      </p:sp>
      <p:sp>
        <p:nvSpPr>
          <p:cNvPr id="4" name="Tlačítko akce: Domů 3">
            <a:hlinkClick r:id="rId3" action="ppaction://hlinksldjump" highlightClick="1"/>
          </p:cNvPr>
          <p:cNvSpPr/>
          <p:nvPr/>
        </p:nvSpPr>
        <p:spPr>
          <a:xfrm>
            <a:off x="7956376" y="6165304"/>
            <a:ext cx="720080"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Hydraulické kapaliny</a:t>
            </a:r>
            <a:endParaRPr lang="cs-CZ" dirty="0"/>
          </a:p>
        </p:txBody>
      </p:sp>
      <p:sp>
        <p:nvSpPr>
          <p:cNvPr id="3" name="Zástupný symbol pro obsah 2"/>
          <p:cNvSpPr>
            <a:spLocks noGrp="1"/>
          </p:cNvSpPr>
          <p:nvPr>
            <p:ph idx="1"/>
          </p:nvPr>
        </p:nvSpPr>
        <p:spPr/>
        <p:txBody>
          <a:bodyPr>
            <a:normAutofit fontScale="92500" lnSpcReduction="20000"/>
          </a:bodyPr>
          <a:lstStyle/>
          <a:p>
            <a:pPr lvl="0">
              <a:buNone/>
            </a:pPr>
            <a:r>
              <a:rPr lang="cs-CZ" b="1" dirty="0" smtClean="0"/>
              <a:t>3) Syntetické kapaliny</a:t>
            </a:r>
          </a:p>
          <a:p>
            <a:r>
              <a:rPr lang="cs-CZ" dirty="0" smtClean="0"/>
              <a:t>Mají purpurovou barvu, k jejich vývoji vedly především požadavky </a:t>
            </a:r>
            <a:r>
              <a:rPr lang="cs-CZ" dirty="0" smtClean="0"/>
              <a:t>na:</a:t>
            </a:r>
          </a:p>
          <a:p>
            <a:pPr>
              <a:buFont typeface="Wingdings" pitchFamily="2" charset="2"/>
              <a:buChar char="Ø"/>
            </a:pPr>
            <a:r>
              <a:rPr lang="cs-CZ" dirty="0" smtClean="0"/>
              <a:t>zvýšení </a:t>
            </a:r>
            <a:r>
              <a:rPr lang="cs-CZ" dirty="0" smtClean="0"/>
              <a:t>bodu vzplanutí, který u tohoto typu kapalin dosahuje hodnoty </a:t>
            </a:r>
            <a:r>
              <a:rPr lang="cs-CZ" b="1" dirty="0" smtClean="0"/>
              <a:t>cca 200°C</a:t>
            </a:r>
            <a:r>
              <a:rPr lang="cs-CZ" dirty="0" smtClean="0"/>
              <a:t>.</a:t>
            </a:r>
          </a:p>
          <a:p>
            <a:pPr>
              <a:buFont typeface="Wingdings" pitchFamily="2" charset="2"/>
              <a:buChar char="Ø"/>
            </a:pPr>
            <a:endParaRPr lang="cs-CZ" dirty="0" smtClean="0"/>
          </a:p>
          <a:p>
            <a:r>
              <a:rPr lang="cs-CZ" dirty="0" smtClean="0"/>
              <a:t>Patří sem například kapalina MIL-H-83282 nebo </a:t>
            </a:r>
            <a:r>
              <a:rPr lang="cs-CZ" dirty="0" err="1" smtClean="0"/>
              <a:t>Skydrol</a:t>
            </a:r>
            <a:r>
              <a:rPr lang="cs-CZ" dirty="0" smtClean="0"/>
              <a:t>, vyrobený na bázi </a:t>
            </a:r>
            <a:r>
              <a:rPr lang="cs-CZ" dirty="0" err="1" smtClean="0"/>
              <a:t>fosfáto</a:t>
            </a:r>
            <a:r>
              <a:rPr lang="cs-CZ" dirty="0" smtClean="0"/>
              <a:t>-esterové. </a:t>
            </a:r>
          </a:p>
          <a:p>
            <a:r>
              <a:rPr lang="cs-CZ" dirty="0" smtClean="0"/>
              <a:t>Přítomnost par a vody zhoršují vlastnosti kapaliny, dochází k zvýšení opotřebení těsnících prvků, zadírání šoupátek a ventilů, z tohoto důvodu je třeba provádět intenzivní čištění hydraulické kapaliny. </a:t>
            </a:r>
          </a:p>
        </p:txBody>
      </p:sp>
      <p:sp>
        <p:nvSpPr>
          <p:cNvPr id="4" name="Tlačítko akce: Domů 3">
            <a:hlinkClick r:id="rId3" action="ppaction://hlinksldjump" highlightClick="1"/>
          </p:cNvPr>
          <p:cNvSpPr/>
          <p:nvPr/>
        </p:nvSpPr>
        <p:spPr>
          <a:xfrm>
            <a:off x="7956376" y="6165304"/>
            <a:ext cx="720080"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pPr algn="ctr"/>
            <a:r>
              <a:rPr lang="cs-CZ" dirty="0" smtClean="0"/>
              <a:t>Indikační a výstražné systémy hydraulické soustavy</a:t>
            </a:r>
            <a:endParaRPr lang="cs-CZ" dirty="0"/>
          </a:p>
        </p:txBody>
      </p:sp>
      <p:sp>
        <p:nvSpPr>
          <p:cNvPr id="3" name="Zástupný symbol pro obsah 2"/>
          <p:cNvSpPr>
            <a:spLocks noGrp="1"/>
          </p:cNvSpPr>
          <p:nvPr>
            <p:ph idx="1"/>
          </p:nvPr>
        </p:nvSpPr>
        <p:spPr/>
        <p:txBody>
          <a:bodyPr>
            <a:normAutofit fontScale="92500" lnSpcReduction="10000"/>
          </a:bodyPr>
          <a:lstStyle/>
          <a:p>
            <a:r>
              <a:rPr lang="cs-CZ" dirty="0" smtClean="0"/>
              <a:t>Počet informací je závislý na stavu hydraulické soustavy a na jejím typu a složitosti.</a:t>
            </a:r>
          </a:p>
          <a:p>
            <a:r>
              <a:rPr lang="cs-CZ" dirty="0" smtClean="0"/>
              <a:t>Informace, které v hydraulické soustavě sledujeme, se dají rozdělit podle četnosti snímání na:	</a:t>
            </a:r>
          </a:p>
          <a:p>
            <a:pPr lvl="0">
              <a:buNone/>
            </a:pPr>
            <a:r>
              <a:rPr lang="cs-CZ" b="1" dirty="0" smtClean="0"/>
              <a:t>1) Trvale přenášené informace</a:t>
            </a:r>
          </a:p>
          <a:p>
            <a:r>
              <a:rPr lang="cs-CZ" dirty="0" smtClean="0"/>
              <a:t>Kontinuálně podávají informace o stavu soustavy, v jakém se momentálně nachází.</a:t>
            </a:r>
          </a:p>
          <a:p>
            <a:pPr>
              <a:buNone/>
            </a:pPr>
            <a:r>
              <a:rPr lang="cs-CZ" dirty="0" smtClean="0"/>
              <a:t> </a:t>
            </a:r>
          </a:p>
          <a:p>
            <a:pPr lvl="0">
              <a:buNone/>
            </a:pPr>
            <a:r>
              <a:rPr lang="cs-CZ" b="1" dirty="0" smtClean="0"/>
              <a:t>2)Výstražné informace</a:t>
            </a:r>
          </a:p>
          <a:p>
            <a:r>
              <a:rPr lang="cs-CZ" dirty="0" smtClean="0"/>
              <a:t>O těch je pilot informován při dosažení krajních hodnot možných rozsahů nebo při výskytu poruchy.</a:t>
            </a:r>
          </a:p>
          <a:p>
            <a:endParaRPr lang="cs-CZ" dirty="0"/>
          </a:p>
        </p:txBody>
      </p:sp>
      <p:sp>
        <p:nvSpPr>
          <p:cNvPr id="4" name="Tlačítko akce: Domů 3">
            <a:hlinkClick r:id="rId3" action="ppaction://hlinksldjump" highlightClick="1"/>
          </p:cNvPr>
          <p:cNvSpPr/>
          <p:nvPr/>
        </p:nvSpPr>
        <p:spPr>
          <a:xfrm>
            <a:off x="7956376" y="6165304"/>
            <a:ext cx="720080"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pPr algn="ctr"/>
            <a:r>
              <a:rPr lang="cs-CZ" dirty="0" smtClean="0"/>
              <a:t>Indikační a výstražné systémy hydraulické soustavy</a:t>
            </a:r>
            <a:endParaRPr lang="cs-CZ" dirty="0"/>
          </a:p>
        </p:txBody>
      </p:sp>
      <p:sp>
        <p:nvSpPr>
          <p:cNvPr id="3" name="Zástupný symbol pro obsah 2"/>
          <p:cNvSpPr>
            <a:spLocks noGrp="1"/>
          </p:cNvSpPr>
          <p:nvPr>
            <p:ph idx="1"/>
          </p:nvPr>
        </p:nvSpPr>
        <p:spPr/>
        <p:txBody>
          <a:bodyPr>
            <a:normAutofit fontScale="92500" lnSpcReduction="20000"/>
          </a:bodyPr>
          <a:lstStyle/>
          <a:p>
            <a:r>
              <a:rPr lang="cs-CZ" dirty="0" smtClean="0"/>
              <a:t>V hydraulické soustavě sledujeme: </a:t>
            </a:r>
          </a:p>
          <a:p>
            <a:pPr>
              <a:buNone/>
            </a:pPr>
            <a:endParaRPr lang="cs-CZ" dirty="0" smtClean="0"/>
          </a:p>
          <a:p>
            <a:pPr lvl="0">
              <a:buFont typeface="Wingdings" pitchFamily="2" charset="2"/>
              <a:buChar char="Ø"/>
            </a:pPr>
            <a:r>
              <a:rPr lang="cs-CZ" b="1" dirty="0" smtClean="0"/>
              <a:t>Čerpadla: </a:t>
            </a:r>
            <a:r>
              <a:rPr lang="cs-CZ" dirty="0" smtClean="0"/>
              <a:t>Nízký tlak dodávané kapaliny, přehřátí (elektrická čerpadla), stav uzavíracích ventilů, u PTU sledujeme stav uzavíracího ventilu.</a:t>
            </a:r>
          </a:p>
          <a:p>
            <a:pPr lvl="0">
              <a:buFont typeface="Wingdings" pitchFamily="2" charset="2"/>
              <a:buChar char="Ø"/>
            </a:pPr>
            <a:r>
              <a:rPr lang="cs-CZ" b="1" dirty="0" smtClean="0"/>
              <a:t>Teploty: </a:t>
            </a:r>
            <a:r>
              <a:rPr lang="cs-CZ" dirty="0" smtClean="0"/>
              <a:t>Výstraha vysoké teploty v nádrži.</a:t>
            </a:r>
          </a:p>
          <a:p>
            <a:pPr lvl="0">
              <a:buFont typeface="Wingdings" pitchFamily="2" charset="2"/>
              <a:buChar char="Ø"/>
            </a:pPr>
            <a:r>
              <a:rPr lang="cs-CZ" b="1" dirty="0" smtClean="0"/>
              <a:t>Množství: </a:t>
            </a:r>
            <a:r>
              <a:rPr lang="cs-CZ" dirty="0" smtClean="0"/>
              <a:t>Kapaliny ve všech nádržích a v nádrži pro nouzový okruh, indikace nízké hladiny kapaliny v nádržích.</a:t>
            </a:r>
          </a:p>
          <a:p>
            <a:pPr lvl="0">
              <a:buFont typeface="Wingdings" pitchFamily="2" charset="2"/>
              <a:buChar char="Ø"/>
            </a:pPr>
            <a:r>
              <a:rPr lang="cs-CZ" b="1" dirty="0" smtClean="0"/>
              <a:t>Tlaky: </a:t>
            </a:r>
            <a:r>
              <a:rPr lang="cs-CZ" dirty="0" smtClean="0"/>
              <a:t>V jednotlivých nádržích a indikace nízkého stavu, tlaky v pracovních okruzích (brzdy), tlak nouzového systému a indikace nízkého tlaku.</a:t>
            </a:r>
          </a:p>
          <a:p>
            <a:endParaRPr lang="cs-CZ" dirty="0"/>
          </a:p>
        </p:txBody>
      </p:sp>
      <p:sp>
        <p:nvSpPr>
          <p:cNvPr id="4" name="Tlačítko akce: Domů 3">
            <a:hlinkClick r:id="rId3" action="ppaction://hlinksldjump" highlightClick="1"/>
          </p:cNvPr>
          <p:cNvSpPr/>
          <p:nvPr/>
        </p:nvSpPr>
        <p:spPr>
          <a:xfrm>
            <a:off x="7956376" y="6165304"/>
            <a:ext cx="720080"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pPr algn="ctr"/>
            <a:r>
              <a:rPr lang="cs-CZ" dirty="0" smtClean="0"/>
              <a:t>Vazby hydraulické soustavy s ostatními systémy</a:t>
            </a:r>
            <a:endParaRPr lang="cs-CZ" dirty="0"/>
          </a:p>
        </p:txBody>
      </p:sp>
      <p:sp>
        <p:nvSpPr>
          <p:cNvPr id="3" name="Zástupný symbol pro obsah 2"/>
          <p:cNvSpPr>
            <a:spLocks noGrp="1"/>
          </p:cNvSpPr>
          <p:nvPr>
            <p:ph idx="1"/>
          </p:nvPr>
        </p:nvSpPr>
        <p:spPr/>
        <p:txBody>
          <a:bodyPr>
            <a:normAutofit fontScale="85000" lnSpcReduction="20000"/>
          </a:bodyPr>
          <a:lstStyle/>
          <a:p>
            <a:r>
              <a:rPr lang="cs-CZ" dirty="0" smtClean="0"/>
              <a:t>Hydraulická soustava je úzce propojena </a:t>
            </a:r>
            <a:r>
              <a:rPr lang="cs-CZ" dirty="0" smtClean="0"/>
              <a:t>s </a:t>
            </a:r>
            <a:r>
              <a:rPr lang="cs-CZ" b="1" dirty="0" smtClean="0"/>
              <a:t>elektrickou soustavou</a:t>
            </a:r>
            <a:r>
              <a:rPr lang="cs-CZ" dirty="0" smtClean="0"/>
              <a:t>.</a:t>
            </a:r>
            <a:endParaRPr lang="cs-CZ" dirty="0" smtClean="0"/>
          </a:p>
          <a:p>
            <a:endParaRPr lang="cs-CZ" dirty="0" smtClean="0"/>
          </a:p>
          <a:p>
            <a:r>
              <a:rPr lang="cs-CZ" dirty="0" smtClean="0"/>
              <a:t>Například v souvislosti </a:t>
            </a:r>
            <a:r>
              <a:rPr lang="cs-CZ" dirty="0" smtClean="0"/>
              <a:t>s:</a:t>
            </a:r>
          </a:p>
          <a:p>
            <a:pPr>
              <a:buFont typeface="Wingdings" pitchFamily="2" charset="2"/>
              <a:buChar char="Ø"/>
            </a:pPr>
            <a:r>
              <a:rPr lang="cs-CZ" dirty="0" smtClean="0"/>
              <a:t> </a:t>
            </a:r>
            <a:r>
              <a:rPr lang="cs-CZ" dirty="0" smtClean="0"/>
              <a:t>pohonem </a:t>
            </a:r>
            <a:r>
              <a:rPr lang="cs-CZ" dirty="0" smtClean="0"/>
              <a:t>čerpadel</a:t>
            </a:r>
          </a:p>
          <a:p>
            <a:pPr>
              <a:buFont typeface="Wingdings" pitchFamily="2" charset="2"/>
              <a:buChar char="Ø"/>
            </a:pPr>
            <a:r>
              <a:rPr lang="cs-CZ" dirty="0" smtClean="0"/>
              <a:t>ovládáním ventilů</a:t>
            </a:r>
          </a:p>
          <a:p>
            <a:pPr>
              <a:buFont typeface="Wingdings" pitchFamily="2" charset="2"/>
              <a:buChar char="Ø"/>
            </a:pPr>
            <a:r>
              <a:rPr lang="cs-CZ" dirty="0" smtClean="0"/>
              <a:t>ovládání </a:t>
            </a:r>
            <a:r>
              <a:rPr lang="cs-CZ" dirty="0" smtClean="0"/>
              <a:t>zbytku </a:t>
            </a:r>
            <a:r>
              <a:rPr lang="cs-CZ" dirty="0" smtClean="0"/>
              <a:t>soustavy</a:t>
            </a:r>
          </a:p>
          <a:p>
            <a:pPr>
              <a:buFont typeface="Wingdings" pitchFamily="2" charset="2"/>
              <a:buChar char="Ø"/>
            </a:pPr>
            <a:r>
              <a:rPr lang="cs-CZ" dirty="0" smtClean="0"/>
              <a:t>pro </a:t>
            </a:r>
            <a:r>
              <a:rPr lang="cs-CZ" dirty="0" smtClean="0"/>
              <a:t>přenos </a:t>
            </a:r>
            <a:r>
              <a:rPr lang="cs-CZ" dirty="0" smtClean="0"/>
              <a:t>informací</a:t>
            </a:r>
            <a:endParaRPr lang="cs-CZ" dirty="0" smtClean="0"/>
          </a:p>
          <a:p>
            <a:endParaRPr lang="cs-CZ" dirty="0" smtClean="0"/>
          </a:p>
          <a:p>
            <a:r>
              <a:rPr lang="cs-CZ" dirty="0" smtClean="0"/>
              <a:t>Dále je propojena </a:t>
            </a:r>
            <a:r>
              <a:rPr lang="cs-CZ" dirty="0" smtClean="0"/>
              <a:t>s </a:t>
            </a:r>
            <a:r>
              <a:rPr lang="cs-CZ" b="1" dirty="0" smtClean="0"/>
              <a:t>pneumatickou </a:t>
            </a:r>
            <a:r>
              <a:rPr lang="cs-CZ" b="1" dirty="0" smtClean="0"/>
              <a:t>soustavou</a:t>
            </a:r>
            <a:r>
              <a:rPr lang="cs-CZ" dirty="0" smtClean="0"/>
              <a:t>, která </a:t>
            </a:r>
            <a:r>
              <a:rPr lang="cs-CZ" dirty="0" smtClean="0"/>
              <a:t>zajišťuje:</a:t>
            </a:r>
          </a:p>
          <a:p>
            <a:pPr>
              <a:buFont typeface="Wingdings" pitchFamily="2" charset="2"/>
              <a:buChar char="Ø"/>
            </a:pPr>
            <a:r>
              <a:rPr lang="cs-CZ" dirty="0" smtClean="0"/>
              <a:t>přetlakování nádrží</a:t>
            </a:r>
          </a:p>
          <a:p>
            <a:pPr>
              <a:buFont typeface="Wingdings" pitchFamily="2" charset="2"/>
              <a:buChar char="Ø"/>
            </a:pPr>
            <a:r>
              <a:rPr lang="cs-CZ" dirty="0" smtClean="0"/>
              <a:t>nouzový </a:t>
            </a:r>
            <a:r>
              <a:rPr lang="cs-CZ" dirty="0" smtClean="0"/>
              <a:t>pohon </a:t>
            </a:r>
            <a:r>
              <a:rPr lang="cs-CZ" dirty="0" smtClean="0"/>
              <a:t>čerpadel</a:t>
            </a:r>
          </a:p>
          <a:p>
            <a:pPr>
              <a:buFont typeface="Wingdings" pitchFamily="2" charset="2"/>
              <a:buChar char="Ø"/>
            </a:pPr>
            <a:r>
              <a:rPr lang="cs-CZ" dirty="0" smtClean="0"/>
              <a:t>činnost </a:t>
            </a:r>
            <a:r>
              <a:rPr lang="cs-CZ" dirty="0" smtClean="0"/>
              <a:t>nouzových okruhů</a:t>
            </a:r>
            <a:r>
              <a:rPr lang="cs-CZ" dirty="0" smtClean="0"/>
              <a:t>.</a:t>
            </a:r>
            <a:endParaRPr lang="cs-CZ" dirty="0"/>
          </a:p>
        </p:txBody>
      </p:sp>
      <p:sp>
        <p:nvSpPr>
          <p:cNvPr id="4" name="Tlačítko akce: Domů 3">
            <a:hlinkClick r:id="rId3" action="ppaction://hlinksldjump" highlightClick="1"/>
          </p:cNvPr>
          <p:cNvSpPr/>
          <p:nvPr/>
        </p:nvSpPr>
        <p:spPr>
          <a:xfrm>
            <a:off x="7956376" y="6165304"/>
            <a:ext cx="720080"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pPr algn="ctr"/>
            <a:r>
              <a:rPr lang="cs-CZ" dirty="0" smtClean="0"/>
              <a:t>Vazby hydraulické soustavy s ostatními systémy</a:t>
            </a:r>
            <a:endParaRPr lang="cs-CZ" dirty="0"/>
          </a:p>
        </p:txBody>
      </p:sp>
      <p:sp>
        <p:nvSpPr>
          <p:cNvPr id="3" name="Zástupný symbol pro obsah 2"/>
          <p:cNvSpPr>
            <a:spLocks noGrp="1"/>
          </p:cNvSpPr>
          <p:nvPr>
            <p:ph idx="1"/>
          </p:nvPr>
        </p:nvSpPr>
        <p:spPr/>
        <p:txBody>
          <a:bodyPr>
            <a:normAutofit fontScale="92500" lnSpcReduction="20000"/>
          </a:bodyPr>
          <a:lstStyle/>
          <a:p>
            <a:r>
              <a:rPr lang="cs-CZ" dirty="0" smtClean="0"/>
              <a:t>Elektrické a mechanické systémy slouží </a:t>
            </a:r>
            <a:r>
              <a:rPr lang="cs-CZ" dirty="0" smtClean="0"/>
              <a:t>jako záložní </a:t>
            </a:r>
            <a:r>
              <a:rPr lang="cs-CZ" dirty="0" smtClean="0"/>
              <a:t>zdroje hydraulické </a:t>
            </a:r>
            <a:r>
              <a:rPr lang="cs-CZ" dirty="0" smtClean="0"/>
              <a:t>soustavy.</a:t>
            </a:r>
            <a:endParaRPr lang="cs-CZ" dirty="0" smtClean="0"/>
          </a:p>
          <a:p>
            <a:endParaRPr lang="cs-CZ" dirty="0" smtClean="0"/>
          </a:p>
          <a:p>
            <a:r>
              <a:rPr lang="cs-CZ" dirty="0" smtClean="0"/>
              <a:t>Hydraulická soustava může nouzově </a:t>
            </a:r>
            <a:r>
              <a:rPr lang="cs-CZ" dirty="0" smtClean="0"/>
              <a:t>pohánět:</a:t>
            </a:r>
          </a:p>
          <a:p>
            <a:pPr>
              <a:buFont typeface="Wingdings" pitchFamily="2" charset="2"/>
              <a:buChar char="Ø"/>
            </a:pPr>
            <a:r>
              <a:rPr lang="cs-CZ" dirty="0" smtClean="0"/>
              <a:t>elektrické zdroje</a:t>
            </a:r>
          </a:p>
          <a:p>
            <a:pPr>
              <a:buFont typeface="Wingdings" pitchFamily="2" charset="2"/>
              <a:buChar char="Ø"/>
            </a:pPr>
            <a:r>
              <a:rPr lang="cs-CZ" dirty="0" smtClean="0"/>
              <a:t>palivová čerpadla</a:t>
            </a:r>
          </a:p>
          <a:p>
            <a:pPr>
              <a:buFont typeface="Wingdings" pitchFamily="2" charset="2"/>
              <a:buChar char="Ø"/>
            </a:pPr>
            <a:r>
              <a:rPr lang="cs-CZ" dirty="0" smtClean="0"/>
              <a:t>jejich </a:t>
            </a:r>
            <a:r>
              <a:rPr lang="cs-CZ" dirty="0" smtClean="0"/>
              <a:t>tepelná kapacita se používá pro ohřev </a:t>
            </a:r>
            <a:r>
              <a:rPr lang="cs-CZ" dirty="0" smtClean="0"/>
              <a:t>paliva</a:t>
            </a:r>
            <a:endParaRPr lang="cs-CZ" dirty="0" smtClean="0"/>
          </a:p>
          <a:p>
            <a:endParaRPr lang="cs-CZ" dirty="0" smtClean="0"/>
          </a:p>
          <a:p>
            <a:r>
              <a:rPr lang="cs-CZ" dirty="0" smtClean="0"/>
              <a:t>Zálohování činnosti jednotlivých okruhů je řešeno kombinací hydraulické soustavy </a:t>
            </a:r>
            <a:r>
              <a:rPr lang="cs-CZ" dirty="0" smtClean="0"/>
              <a:t>s:</a:t>
            </a:r>
          </a:p>
          <a:p>
            <a:pPr>
              <a:buFont typeface="Wingdings" pitchFamily="2" charset="2"/>
              <a:buChar char="Ø"/>
            </a:pPr>
            <a:r>
              <a:rPr lang="cs-CZ" dirty="0" smtClean="0"/>
              <a:t>mechanickým zálohováním</a:t>
            </a:r>
          </a:p>
          <a:p>
            <a:pPr>
              <a:buFont typeface="Wingdings" pitchFamily="2" charset="2"/>
              <a:buChar char="Ø"/>
            </a:pPr>
            <a:r>
              <a:rPr lang="cs-CZ" dirty="0" smtClean="0"/>
              <a:t>elektrickým zálohováním</a:t>
            </a:r>
            <a:endParaRPr lang="cs-CZ" dirty="0"/>
          </a:p>
        </p:txBody>
      </p:sp>
      <p:sp>
        <p:nvSpPr>
          <p:cNvPr id="4" name="Tlačítko akce: Domů 3">
            <a:hlinkClick r:id="rId3" action="ppaction://hlinksldjump" highlightClick="1"/>
          </p:cNvPr>
          <p:cNvSpPr/>
          <p:nvPr/>
        </p:nvSpPr>
        <p:spPr>
          <a:xfrm>
            <a:off x="7956376" y="6165304"/>
            <a:ext cx="720080"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ok">
  <a:themeElements>
    <a:clrScheme name="Tok">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Tok">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ok">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Motiv sady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213</TotalTime>
  <Words>967</Words>
  <Application>Microsoft Office PowerPoint</Application>
  <PresentationFormat>Předvádění na obrazovce (4:3)</PresentationFormat>
  <Paragraphs>510</Paragraphs>
  <Slides>44</Slides>
  <Notes>44</Notes>
  <HiddenSlides>0</HiddenSlides>
  <MMClips>0</MMClips>
  <ScaleCrop>false</ScaleCrop>
  <HeadingPairs>
    <vt:vector size="4" baseType="variant">
      <vt:variant>
        <vt:lpstr>Motiv</vt:lpstr>
      </vt:variant>
      <vt:variant>
        <vt:i4>1</vt:i4>
      </vt:variant>
      <vt:variant>
        <vt:lpstr>Nadpisy snímků</vt:lpstr>
      </vt:variant>
      <vt:variant>
        <vt:i4>44</vt:i4>
      </vt:variant>
    </vt:vector>
  </HeadingPairs>
  <TitlesOfParts>
    <vt:vector size="45" baseType="lpstr">
      <vt:lpstr>Tok</vt:lpstr>
      <vt:lpstr>Hydraulická soustava</vt:lpstr>
      <vt:lpstr>Hydraulická soustava</vt:lpstr>
      <vt:lpstr>Ventily v hydraulické soustavě</vt:lpstr>
      <vt:lpstr>Ventily v hydraulické soustavě</vt:lpstr>
      <vt:lpstr>Uzavírací ventily</vt:lpstr>
      <vt:lpstr>Jednosměrné (zpětné) ventily</vt:lpstr>
      <vt:lpstr>Jednosměrné (zpětné) ventily</vt:lpstr>
      <vt:lpstr>Škrtící ventily</vt:lpstr>
      <vt:lpstr>Škrtící ventily</vt:lpstr>
      <vt:lpstr>Pojistné ventily</vt:lpstr>
      <vt:lpstr>Redukční ventily</vt:lpstr>
      <vt:lpstr>Odlehčovací ventily</vt:lpstr>
      <vt:lpstr>Hydraulické rozvaděče</vt:lpstr>
      <vt:lpstr>Hydraulické rozvaděče</vt:lpstr>
      <vt:lpstr>Hydraulické rozvaděče</vt:lpstr>
      <vt:lpstr>Hydraulické rozvaděče – kohoutová rozvodná zařízení</vt:lpstr>
      <vt:lpstr>Hydraulické rozvaděče – kohoutová rozvodná zařízení</vt:lpstr>
      <vt:lpstr>Hydraulické rozvaděče – kohoutová rozvodná zařízení</vt:lpstr>
      <vt:lpstr>Hydraulické rozvaděče – kohoutová rozvodná zařízení</vt:lpstr>
      <vt:lpstr>Hydraulické rozvaděče – šoupátkový rozvod</vt:lpstr>
      <vt:lpstr>Hydraulické potrubí</vt:lpstr>
      <vt:lpstr>Hydraulické potrubí</vt:lpstr>
      <vt:lpstr>Hydraulické potrubí</vt:lpstr>
      <vt:lpstr>Hydraulické potrubí</vt:lpstr>
      <vt:lpstr>Hydraulické potrubí</vt:lpstr>
      <vt:lpstr>Hydraulické potrubí</vt:lpstr>
      <vt:lpstr>Hydraulické potrubí - spoje</vt:lpstr>
      <vt:lpstr>Hydraulické potrubí - spoje</vt:lpstr>
      <vt:lpstr>Hydraulické potrubí - spoje</vt:lpstr>
      <vt:lpstr>Hydraulické potrubí - spoje</vt:lpstr>
      <vt:lpstr>Těsnění spojů</vt:lpstr>
      <vt:lpstr>Těsnění spojů</vt:lpstr>
      <vt:lpstr>Těsnění spojů</vt:lpstr>
      <vt:lpstr>Těsnění spojů</vt:lpstr>
      <vt:lpstr>Těsnění spojů</vt:lpstr>
      <vt:lpstr>Hydraulické kapaliny</vt:lpstr>
      <vt:lpstr>Hydraulické kapaliny</vt:lpstr>
      <vt:lpstr>Hydraulické kapaliny</vt:lpstr>
      <vt:lpstr>Hydraulické kapaliny</vt:lpstr>
      <vt:lpstr>Hydraulické kapaliny</vt:lpstr>
      <vt:lpstr>Indikační a výstražné systémy hydraulické soustavy</vt:lpstr>
      <vt:lpstr>Indikační a výstražné systémy hydraulické soustavy</vt:lpstr>
      <vt:lpstr>Vazby hydraulické soustavy s ostatními systémy</vt:lpstr>
      <vt:lpstr>Vazby hydraulické soustavy s ostatními systémy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Hydraulická soustava</dc:title>
  <dc:creator>Lukáš Plocek</dc:creator>
  <cp:lastModifiedBy>Lukáš Plocek</cp:lastModifiedBy>
  <cp:revision>27</cp:revision>
  <dcterms:created xsi:type="dcterms:W3CDTF">2016-05-15T15:55:15Z</dcterms:created>
  <dcterms:modified xsi:type="dcterms:W3CDTF">2016-06-01T09:08:11Z</dcterms:modified>
</cp:coreProperties>
</file>