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58" r:id="rId4"/>
    <p:sldId id="259" r:id="rId5"/>
    <p:sldId id="260" r:id="rId6"/>
    <p:sldId id="261" r:id="rId7"/>
    <p:sldId id="286" r:id="rId8"/>
    <p:sldId id="287" r:id="rId9"/>
    <p:sldId id="263" r:id="rId10"/>
    <p:sldId id="288" r:id="rId11"/>
    <p:sldId id="264" r:id="rId12"/>
    <p:sldId id="289" r:id="rId13"/>
    <p:sldId id="265" r:id="rId14"/>
    <p:sldId id="290" r:id="rId15"/>
    <p:sldId id="266" r:id="rId16"/>
    <p:sldId id="267" r:id="rId17"/>
    <p:sldId id="291" r:id="rId18"/>
    <p:sldId id="268" r:id="rId19"/>
    <p:sldId id="269" r:id="rId20"/>
    <p:sldId id="293" r:id="rId21"/>
    <p:sldId id="292" r:id="rId22"/>
    <p:sldId id="270" r:id="rId23"/>
    <p:sldId id="271" r:id="rId24"/>
    <p:sldId id="272" r:id="rId25"/>
    <p:sldId id="294" r:id="rId26"/>
    <p:sldId id="273" r:id="rId27"/>
    <p:sldId id="274" r:id="rId28"/>
    <p:sldId id="276" r:id="rId29"/>
    <p:sldId id="277" r:id="rId30"/>
    <p:sldId id="278" r:id="rId31"/>
    <p:sldId id="279" r:id="rId32"/>
    <p:sldId id="280" r:id="rId33"/>
    <p:sldId id="295" r:id="rId34"/>
    <p:sldId id="282" r:id="rId35"/>
    <p:sldId id="283" r:id="rId36"/>
    <p:sldId id="284" r:id="rId37"/>
    <p:sldId id="285" r:id="rId3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00" autoAdjust="0"/>
  </p:normalViewPr>
  <p:slideViewPr>
    <p:cSldViewPr>
      <p:cViewPr varScale="1">
        <p:scale>
          <a:sx n="64" d="100"/>
          <a:sy n="64" d="100"/>
        </p:scale>
        <p:origin x="-134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E3234-473D-486F-B40F-6D8D780B86EE}" type="datetimeFigureOut">
              <a:rPr lang="cs-CZ" smtClean="0"/>
              <a:pPr/>
              <a:t>1.6.2016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5C610-C01A-41DA-890B-7D4494FF5C3D}"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V dnešní době se používají tlaky okolo 3000 psi (například B737), setkáme se ale i s tlaky vyššími okolo 5000psi (například</a:t>
            </a:r>
            <a:r>
              <a:rPr lang="cs-CZ" baseline="0" dirty="0" smtClean="0"/>
              <a:t> A380)</a:t>
            </a:r>
            <a:r>
              <a:rPr lang="cs-CZ" dirty="0" smtClean="0"/>
              <a:t>.</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dirty="0" smtClean="0"/>
              <a:t>Kapalina je hnána v mezerách zubů po obvodě čerpadla do hydraulické soustavy.</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Hlučnost a vibrace přenášené na tlakové potrubí, je problém</a:t>
            </a:r>
            <a:r>
              <a:rPr lang="cs-CZ" baseline="0" dirty="0" smtClean="0"/>
              <a:t> způsobený</a:t>
            </a:r>
            <a:r>
              <a:rPr lang="cs-CZ" dirty="0" smtClean="0"/>
              <a:t> počtem pístů čerpadla.</a:t>
            </a:r>
            <a:r>
              <a:rPr lang="cs-CZ" baseline="0" dirty="0" smtClean="0"/>
              <a:t> (Lichý počet)</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15</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Díky změně úhlu vychýlení naklápěcí desky, na němž závisí zdvih pístů.</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18</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20</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Z toho důvodu, že v sacím potrubí před čerpadlem by zvyšovaly odpor sacího potrubí a tím zhoršovaly pracovní podmínky čerpadla. </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24</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26</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latin typeface="+mn-lt"/>
                <a:ea typeface="+mn-ea"/>
                <a:cs typeface="+mn-cs"/>
              </a:rPr>
              <a:t>Uzavíracím orgánem je zde kulička, která je tlačena do sedla pružinou a odděluje tak komoru (A) od komory (B). Tlaková kapalina je přivedena do hrdla (1) a protéká z komory (A) do komory (B), zde je kuličkový ventil otevřen hydraulickým tlakem a píst pracovního válce se posouvá směrem (I). Po dojetí do krajní polohy a přerušení dodávky tlakové kapaliny dojde k uzavření ventilu a je znemožněn pohyb pístu ve směru (II). K zasunutí pístu pracovního válce ve směru (II) je nutné nejprve přivést tlakovou kapalinu hrdlem (3). Píst v zámku je opatřen trnem, který posune kuličku a tím dojde k propojení komor a odtoku zpětné kapaliny hrdly (1) a (2). V krajní poloze je v zámku uzavřené malé množství hydraulické kapaliny, která se může zahřívat. Z toho důvodu je v zámku ještě prostor (C) s pojistným ventilem, který se nazývá dilatační a chrání systém před poškozením. </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Po přerušení dodávky tlakové kapaliny v hrdlech (1) a (2) je píst pracovního válce bezpečně zajištěn. </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29</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30</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Když pracovní kapalina přichází do tlumiče, začne se šoupátko (11) vlivem rozdílu tlaků přesouvat. Tak dochází ke spojení části před a za tlumičem rázů přes štěrbinu, jejíž plocha se posuvem šoupátka zvětšuje. Rychlost posouvání šoupátka se snižuje pomocí tlumiče, jehož píst přes malý škrtící otvor vytlačuje kapalinu. Rychlost posunu šoupátka (11) je dána rozdílem tlaků na šoupátku a tlumiči, průměrem škrtícího otvoru a síle vratné pružiny. V okamžiku dosažení tlaku odpovídající síle vratné pružiny (6) se pohyb šoupátka zastaví. </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32</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33</a:t>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Pracovní válec je na obou koncích opatřen závěsným okem s kloubovým ložiskem nebo závěsnou vidlicí (1) a stavitelným okem s kloubovým ložiskem nebo závěsnou vidlicí (2). Polohu pístu lze v jedné, druhé či obou polohách uzamknout pomocí mechanického kuličkového zámku (3), uzamčení je signalizováno koncovým spínačem (4). Dále je opatřen pružinou, která vrací píst do výchozí polohy v okamžiku poklesu provozního tlaku. V hydraulických soustavách, kde se nepoužívají hadice je zabudován otočný spoj (5), spojený potrubím (6) se vstupními hrdly. </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35</a:t>
            </a:fld>
            <a:endParaRPr lang="cs-CZ"/>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Hydraulická kapalina s provozním tlakem (p) je přivedena do řídícího šoupátka kanálkem (1). V klidové poloze je šoupátkový rozvod uzavřen a hrdla (2) a (3) jsou zakryty písty šoupátka. Začne-li na šoupátko působit pilot silou (F1) dojde k posunu šoupátka a otevření hrdla (2) nebo (3), tím začne tlaková kapalina působit na pracovní válec a vytvoří na píst potřebnou sílu. Zpětná kapalina z opačné strany pístu proudí přes šoupátko hrdlem (4) zpět do nádrže. Ruční páka je spojena s pístnicí pracovního válce a pohybuje se spolu s ní. V okamžiku, kdy pilot přestane na řídící páku působit silou (F1) se šoupátko zastaví. Těleso šoupátka, které je pevně spojeno s pístnicí se nastaví hrdly (2) a (3) proti stojícímu šoupátku a tím se uzavře vstup tlakové kapaliny do válce. Pístnice se zastaví a celý proces se nadále opakuje. </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37</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7FB48D00-7D4D-4CA1-BB38-721706D544F5}" type="datetimeFigureOut">
              <a:rPr lang="cs-CZ" smtClean="0"/>
              <a:pPr/>
              <a:t>1.6.2016</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7FB48D00-7D4D-4CA1-BB38-721706D544F5}" type="datetimeFigureOut">
              <a:rPr lang="cs-CZ" smtClean="0"/>
              <a:pPr/>
              <a:t>1.6.2016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7FB48D00-7D4D-4CA1-BB38-721706D544F5}" type="datetimeFigureOut">
              <a:rPr lang="cs-CZ" smtClean="0"/>
              <a:pPr/>
              <a:t>1.6.2016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7FB48D00-7D4D-4CA1-BB38-721706D544F5}" type="datetimeFigureOut">
              <a:rPr lang="cs-CZ" smtClean="0"/>
              <a:pPr/>
              <a:t>1.6.2016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1B7744D8-1F39-4F08-9913-6E3FBAB8E211}"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B48D00-7D4D-4CA1-BB38-721706D544F5}" type="datetimeFigureOut">
              <a:rPr lang="cs-CZ" smtClean="0"/>
              <a:pPr/>
              <a:t>1.6.2016</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7744D8-1F39-4F08-9913-6E3FBAB8E211}"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slide" Target="slide3.xml"/><Relationship Id="rId7" Type="http://schemas.openxmlformats.org/officeDocument/2006/relationships/slide" Target="slide2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19.xml"/><Relationship Id="rId10" Type="http://schemas.openxmlformats.org/officeDocument/2006/relationships/slide" Target="slide36.xml"/><Relationship Id="rId4" Type="http://schemas.openxmlformats.org/officeDocument/2006/relationships/slide" Target="slide7.xml"/><Relationship Id="rId9" Type="http://schemas.openxmlformats.org/officeDocument/2006/relationships/slide" Target="slide3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3400" y="2204864"/>
            <a:ext cx="7851648" cy="1656184"/>
          </a:xfrm>
        </p:spPr>
        <p:txBody>
          <a:bodyPr>
            <a:normAutofit fontScale="90000"/>
          </a:bodyPr>
          <a:lstStyle/>
          <a:p>
            <a:pPr algn="ctr"/>
            <a:r>
              <a:rPr lang="cs-CZ" dirty="0" smtClean="0"/>
              <a:t/>
            </a:r>
            <a:br>
              <a:rPr lang="cs-CZ" dirty="0" smtClean="0"/>
            </a:br>
            <a:r>
              <a:rPr lang="cs-CZ" dirty="0" smtClean="0"/>
              <a:t>Hydraulická </a:t>
            </a:r>
            <a:r>
              <a:rPr lang="cs-CZ" dirty="0" smtClean="0"/>
              <a:t>soustava</a:t>
            </a:r>
            <a:endParaRPr lang="cs-CZ" dirty="0"/>
          </a:p>
        </p:txBody>
      </p:sp>
      <p:sp>
        <p:nvSpPr>
          <p:cNvPr id="3" name="Podnadpis 2"/>
          <p:cNvSpPr>
            <a:spLocks noGrp="1"/>
          </p:cNvSpPr>
          <p:nvPr>
            <p:ph type="subTitle" idx="1"/>
          </p:nvPr>
        </p:nvSpPr>
        <p:spPr/>
        <p:txBody>
          <a:bodyPr/>
          <a:lstStyle/>
          <a:p>
            <a:endParaRPr lang="cs-CZ" dirty="0" smtClean="0"/>
          </a:p>
          <a:p>
            <a:endParaRPr lang="cs-CZ" dirty="0" smtClean="0"/>
          </a:p>
          <a:p>
            <a:r>
              <a:rPr lang="cs-CZ" dirty="0" smtClean="0"/>
              <a:t>Konstrukční provedení hlavních částí</a:t>
            </a:r>
            <a:endParaRPr lang="cs-CZ" dirty="0"/>
          </a:p>
        </p:txBody>
      </p:sp>
      <p:pic>
        <p:nvPicPr>
          <p:cNvPr id="4" name="Obrázek 3" descr="čvut uld.jpg"/>
          <p:cNvPicPr>
            <a:picLocks noChangeAspect="1"/>
          </p:cNvPicPr>
          <p:nvPr/>
        </p:nvPicPr>
        <p:blipFill>
          <a:blip r:embed="rId3" cstate="print"/>
          <a:stretch>
            <a:fillRect/>
          </a:stretch>
        </p:blipFill>
        <p:spPr>
          <a:xfrm>
            <a:off x="1043608" y="764704"/>
            <a:ext cx="1440160" cy="1378439"/>
          </a:xfrm>
          <a:prstGeom prst="rect">
            <a:avLst/>
          </a:prstGeom>
        </p:spPr>
      </p:pic>
      <p:pic>
        <p:nvPicPr>
          <p:cNvPr id="5" name="Obrázek 4" descr="DSALOGO2.png"/>
          <p:cNvPicPr>
            <a:picLocks noChangeAspect="1"/>
          </p:cNvPicPr>
          <p:nvPr/>
        </p:nvPicPr>
        <p:blipFill>
          <a:blip r:embed="rId4" cstate="print"/>
          <a:stretch>
            <a:fillRect/>
          </a:stretch>
        </p:blipFill>
        <p:spPr>
          <a:xfrm>
            <a:off x="5004048" y="836712"/>
            <a:ext cx="3960440" cy="1013302"/>
          </a:xfrm>
          <a:prstGeom prst="rect">
            <a:avLst/>
          </a:prstGeom>
        </p:spPr>
      </p:pic>
      <p:sp>
        <p:nvSpPr>
          <p:cNvPr id="6" name="Obdélník 5"/>
          <p:cNvSpPr/>
          <p:nvPr/>
        </p:nvSpPr>
        <p:spPr>
          <a:xfrm>
            <a:off x="4932040" y="5229493"/>
            <a:ext cx="3960440" cy="1200329"/>
          </a:xfrm>
          <a:prstGeom prst="rect">
            <a:avLst/>
          </a:prstGeom>
        </p:spPr>
        <p:txBody>
          <a:bodyPr wrap="square">
            <a:spAutoFit/>
          </a:bodyPr>
          <a:lstStyle/>
          <a:p>
            <a:r>
              <a:rPr lang="cs-CZ" dirty="0" smtClean="0">
                <a:latin typeface="Arial" panose="020B0604020202020204" pitchFamily="34" charset="0"/>
                <a:cs typeface="Arial" panose="020B0604020202020204" pitchFamily="34" charset="0"/>
              </a:rPr>
              <a:t>Poslední aktualizace: 15.5.2016</a:t>
            </a:r>
          </a:p>
          <a:p>
            <a:r>
              <a:rPr lang="cs-CZ" dirty="0" smtClean="0">
                <a:latin typeface="Arial" panose="020B0604020202020204" pitchFamily="34" charset="0"/>
                <a:cs typeface="Arial" panose="020B0604020202020204" pitchFamily="34" charset="0"/>
              </a:rPr>
              <a:t>Verze: 1.0</a:t>
            </a:r>
          </a:p>
          <a:p>
            <a:endParaRPr lang="cs-CZ" dirty="0" smtClean="0">
              <a:latin typeface="Arial" panose="020B0604020202020204" pitchFamily="34" charset="0"/>
              <a:cs typeface="Arial" panose="020B0604020202020204" pitchFamily="34" charset="0"/>
            </a:endParaRPr>
          </a:p>
          <a:p>
            <a:r>
              <a:rPr lang="cs-CZ" smtClean="0">
                <a:latin typeface="Arial" panose="020B0604020202020204" pitchFamily="34" charset="0"/>
                <a:cs typeface="Arial" panose="020B0604020202020204" pitchFamily="34" charset="0"/>
              </a:rPr>
              <a:t>© Použití </a:t>
            </a:r>
            <a:r>
              <a:rPr lang="cs-CZ" dirty="0" smtClean="0">
                <a:latin typeface="Arial" panose="020B0604020202020204" pitchFamily="34" charset="0"/>
                <a:cs typeface="Arial" panose="020B0604020202020204" pitchFamily="34" charset="0"/>
              </a:rPr>
              <a:t>pouze se </a:t>
            </a:r>
            <a:r>
              <a:rPr lang="cs-CZ" smtClean="0">
                <a:latin typeface="Arial" panose="020B0604020202020204" pitchFamily="34" charset="0"/>
                <a:cs typeface="Arial" panose="020B0604020202020204" pitchFamily="34" charset="0"/>
              </a:rPr>
              <a:t>svolením autora.</a:t>
            </a:r>
            <a:endParaRPr lang="cs-CZ" dirty="0" smtClean="0">
              <a:latin typeface="Arial" panose="020B0604020202020204" pitchFamily="34" charset="0"/>
              <a:cs typeface="Arial" panose="020B0604020202020204" pitchFamily="34" charset="0"/>
            </a:endParaRPr>
          </a:p>
        </p:txBody>
      </p:sp>
      <p:sp>
        <p:nvSpPr>
          <p:cNvPr id="7" name="Obdélník 6"/>
          <p:cNvSpPr/>
          <p:nvPr/>
        </p:nvSpPr>
        <p:spPr>
          <a:xfrm>
            <a:off x="179512" y="2204864"/>
            <a:ext cx="3600400" cy="369332"/>
          </a:xfrm>
          <a:prstGeom prst="rect">
            <a:avLst/>
          </a:prstGeom>
        </p:spPr>
        <p:txBody>
          <a:bodyPr wrap="square">
            <a:spAutoFit/>
          </a:bodyPr>
          <a:lstStyle/>
          <a:p>
            <a:r>
              <a:rPr lang="cs-CZ" dirty="0" smtClean="0"/>
              <a:t>ČVUT FD, Ústav letecké dopravy</a:t>
            </a:r>
            <a:endParaRPr lang="cs-C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lstStyle/>
          <a:p>
            <a:endParaRPr lang="cs-CZ" dirty="0"/>
          </a:p>
        </p:txBody>
      </p:sp>
      <p:sp>
        <p:nvSpPr>
          <p:cNvPr id="5" name="Tlačítko akce: Vlastní 4">
            <a:hlinkClick r:id="rId3" action="ppaction://hlinksldjump" highlightClick="1"/>
          </p:cNvPr>
          <p:cNvSpPr/>
          <p:nvPr/>
        </p:nvSpPr>
        <p:spPr>
          <a:xfrm>
            <a:off x="467544" y="1916832"/>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nádrže</a:t>
            </a:r>
            <a:endParaRPr lang="cs-CZ" dirty="0"/>
          </a:p>
        </p:txBody>
      </p:sp>
      <p:sp>
        <p:nvSpPr>
          <p:cNvPr id="6" name="Tlačítko akce: Vlastní 5">
            <a:hlinkClick r:id="rId4" action="ppaction://hlinksldjump" highlightClick="1"/>
          </p:cNvPr>
          <p:cNvSpPr/>
          <p:nvPr/>
        </p:nvSpPr>
        <p:spPr>
          <a:xfrm>
            <a:off x="467544" y="2420888"/>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Hydraulická čerpadla</a:t>
            </a:r>
            <a:endParaRPr lang="cs-CZ" dirty="0"/>
          </a:p>
        </p:txBody>
      </p:sp>
      <p:sp>
        <p:nvSpPr>
          <p:cNvPr id="7" name="Tlačítko akce: Vlastní 6">
            <a:hlinkClick r:id="rId5" action="ppaction://hlinksldjump" highlightClick="1"/>
          </p:cNvPr>
          <p:cNvSpPr/>
          <p:nvPr/>
        </p:nvSpPr>
        <p:spPr>
          <a:xfrm>
            <a:off x="467544" y="2852936"/>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filtry</a:t>
            </a:r>
            <a:endParaRPr lang="cs-CZ" dirty="0"/>
          </a:p>
        </p:txBody>
      </p:sp>
      <p:sp>
        <p:nvSpPr>
          <p:cNvPr id="8" name="Tlačítko akce: Vlastní 7">
            <a:hlinkClick r:id="rId6" action="ppaction://hlinksldjump" highlightClick="1"/>
          </p:cNvPr>
          <p:cNvSpPr/>
          <p:nvPr/>
        </p:nvSpPr>
        <p:spPr>
          <a:xfrm>
            <a:off x="467544" y="3356992"/>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akumulátory</a:t>
            </a:r>
            <a:endParaRPr lang="cs-CZ" dirty="0"/>
          </a:p>
        </p:txBody>
      </p:sp>
      <p:sp>
        <p:nvSpPr>
          <p:cNvPr id="9" name="Tlačítko akce: Vlastní 8">
            <a:hlinkClick r:id="rId7" action="ppaction://hlinksldjump" highlightClick="1"/>
          </p:cNvPr>
          <p:cNvSpPr/>
          <p:nvPr/>
        </p:nvSpPr>
        <p:spPr>
          <a:xfrm>
            <a:off x="467544" y="3861048"/>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zámky</a:t>
            </a:r>
            <a:endParaRPr lang="cs-CZ" dirty="0"/>
          </a:p>
        </p:txBody>
      </p:sp>
      <p:sp>
        <p:nvSpPr>
          <p:cNvPr id="10" name="Tlačítko akce: Vlastní 9">
            <a:hlinkClick r:id="rId8" action="ppaction://hlinksldjump" highlightClick="1"/>
          </p:cNvPr>
          <p:cNvSpPr/>
          <p:nvPr/>
        </p:nvSpPr>
        <p:spPr>
          <a:xfrm>
            <a:off x="467544" y="4365104"/>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Tlumič hydraulických rázů</a:t>
            </a:r>
            <a:endParaRPr lang="cs-CZ" dirty="0"/>
          </a:p>
        </p:txBody>
      </p:sp>
      <p:sp>
        <p:nvSpPr>
          <p:cNvPr id="11" name="Tlačítko akce: Vlastní 10">
            <a:hlinkClick r:id="rId9" action="ppaction://hlinksldjump" highlightClick="1"/>
          </p:cNvPr>
          <p:cNvSpPr/>
          <p:nvPr/>
        </p:nvSpPr>
        <p:spPr>
          <a:xfrm>
            <a:off x="467544" y="4869160"/>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Pracovní válce</a:t>
            </a:r>
            <a:endParaRPr lang="cs-CZ" dirty="0"/>
          </a:p>
        </p:txBody>
      </p:sp>
      <p:sp>
        <p:nvSpPr>
          <p:cNvPr id="12" name="Tlačítko akce: Vlastní 11">
            <a:hlinkClick r:id="rId10" action="ppaction://hlinksldjump" highlightClick="1"/>
          </p:cNvPr>
          <p:cNvSpPr/>
          <p:nvPr/>
        </p:nvSpPr>
        <p:spPr>
          <a:xfrm>
            <a:off x="467544" y="5373216"/>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posilovače</a:t>
            </a:r>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nádrže</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Hydraulická nádrž slouží v hydraulické soustavě jako zásobník pro pracovní kapalinu.</a:t>
            </a:r>
          </a:p>
          <a:p>
            <a:endParaRPr lang="cs-CZ" dirty="0" smtClean="0"/>
          </a:p>
          <a:p>
            <a:r>
              <a:rPr lang="cs-CZ" dirty="0" smtClean="0"/>
              <a:t> Kromě toho plní i další funkce:</a:t>
            </a:r>
          </a:p>
          <a:p>
            <a:pPr>
              <a:buFont typeface="Wingdings" pitchFamily="2" charset="2"/>
              <a:buChar char="Ø"/>
            </a:pPr>
            <a:r>
              <a:rPr lang="cs-CZ" dirty="0" smtClean="0"/>
              <a:t>Přispívá k zachování čistoty hydraulické kapaliny, díky sedimentaci nečistot a kalů na dně nádrže.</a:t>
            </a:r>
          </a:p>
          <a:p>
            <a:pPr>
              <a:buFont typeface="Wingdings" pitchFamily="2" charset="2"/>
              <a:buChar char="Ø"/>
            </a:pPr>
            <a:r>
              <a:rPr lang="cs-CZ" dirty="0" smtClean="0"/>
              <a:t>V nádrži také dochází ke zklidnění proudící kapaliny, aby mohly unikat vzduchové bubliny. </a:t>
            </a:r>
          </a:p>
          <a:p>
            <a:pPr>
              <a:buFont typeface="Wingdings" pitchFamily="2" charset="2"/>
              <a:buChar char="Ø"/>
            </a:pPr>
            <a:r>
              <a:rPr lang="cs-CZ" dirty="0" smtClean="0"/>
              <a:t>Slouží také k ochlazování hydraulické kapaliny.</a:t>
            </a:r>
          </a:p>
          <a:p>
            <a:pPr>
              <a:buFont typeface="Wingdings" pitchFamily="2" charset="2"/>
              <a:buChar char="Ø"/>
            </a:pPr>
            <a:endParaRPr lang="cs-CZ" dirty="0" smtClean="0"/>
          </a:p>
          <a:p>
            <a:r>
              <a:rPr lang="cs-CZ" dirty="0" smtClean="0"/>
              <a:t>Existují dva konstrukční typy nádrží a to nádrže </a:t>
            </a:r>
            <a:r>
              <a:rPr lang="cs-CZ" b="1" dirty="0" smtClean="0"/>
              <a:t>beztlakové</a:t>
            </a:r>
            <a:r>
              <a:rPr lang="cs-CZ" dirty="0" smtClean="0"/>
              <a:t> a nádrže </a:t>
            </a:r>
            <a:r>
              <a:rPr lang="cs-CZ" b="1" dirty="0" smtClean="0"/>
              <a:t>přetlakové</a:t>
            </a:r>
            <a:r>
              <a:rPr lang="cs-CZ" dirty="0" smtClean="0"/>
              <a:t>.</a:t>
            </a:r>
          </a:p>
          <a:p>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nádrže</a:t>
            </a:r>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Zástupný symbol pro obsah 6" descr="Nádrž.jpg"/>
          <p:cNvPicPr>
            <a:picLocks noGrp="1" noChangeAspect="1"/>
          </p:cNvPicPr>
          <p:nvPr>
            <p:ph idx="1"/>
          </p:nvPr>
        </p:nvPicPr>
        <p:blipFill>
          <a:blip r:embed="rId4" cstate="print"/>
          <a:stretch>
            <a:fillRect/>
          </a:stretch>
        </p:blipFill>
        <p:spPr>
          <a:xfrm>
            <a:off x="1259632" y="1916832"/>
            <a:ext cx="7034907" cy="406890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nádrže - beztlakové</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Tento typ nádrží se </a:t>
            </a:r>
            <a:r>
              <a:rPr lang="cs-CZ" dirty="0" smtClean="0"/>
              <a:t>používá:</a:t>
            </a:r>
          </a:p>
          <a:p>
            <a:pPr>
              <a:buFont typeface="Wingdings" pitchFamily="2" charset="2"/>
              <a:buChar char="Ø"/>
            </a:pPr>
            <a:r>
              <a:rPr lang="cs-CZ" dirty="0" smtClean="0"/>
              <a:t>Pouze </a:t>
            </a:r>
            <a:r>
              <a:rPr lang="cs-CZ" dirty="0" smtClean="0"/>
              <a:t>ve spojení s čerpadly s nízkým sacím účinkem pro lety s maximálním dostupem 5000 m.</a:t>
            </a:r>
          </a:p>
          <a:p>
            <a:endParaRPr lang="cs-CZ" dirty="0" smtClean="0"/>
          </a:p>
          <a:p>
            <a:r>
              <a:rPr lang="cs-CZ" dirty="0" smtClean="0"/>
              <a:t>Jsou odvzdušňovány do okolní </a:t>
            </a:r>
            <a:r>
              <a:rPr lang="cs-CZ" dirty="0" smtClean="0"/>
              <a:t>atmosféry.</a:t>
            </a:r>
          </a:p>
          <a:p>
            <a:pPr>
              <a:buFont typeface="Wingdings" pitchFamily="2" charset="2"/>
              <a:buChar char="Ø"/>
            </a:pPr>
            <a:r>
              <a:rPr lang="cs-CZ" dirty="0" smtClean="0"/>
              <a:t>To </a:t>
            </a:r>
            <a:r>
              <a:rPr lang="cs-CZ" dirty="0" smtClean="0"/>
              <a:t>znamená</a:t>
            </a:r>
            <a:r>
              <a:rPr lang="cs-CZ" dirty="0" smtClean="0"/>
              <a:t>, že s rostoucí výškou letu klesá tlak na hladinu provozní kapaliny.</a:t>
            </a:r>
          </a:p>
          <a:p>
            <a:endParaRPr lang="cs-CZ" dirty="0" smtClean="0"/>
          </a:p>
          <a:p>
            <a:r>
              <a:rPr lang="cs-CZ" dirty="0" smtClean="0"/>
              <a:t>To s sebou přináší problém zvaný </a:t>
            </a:r>
            <a:r>
              <a:rPr lang="cs-CZ" dirty="0" smtClean="0"/>
              <a:t>kavitace.</a:t>
            </a:r>
          </a:p>
          <a:p>
            <a:pPr>
              <a:buFont typeface="Wingdings" pitchFamily="2" charset="2"/>
              <a:buChar char="Ø"/>
            </a:pPr>
            <a:r>
              <a:rPr lang="cs-CZ" dirty="0" smtClean="0"/>
              <a:t>Čerpadla </a:t>
            </a:r>
            <a:r>
              <a:rPr lang="cs-CZ" dirty="0" smtClean="0"/>
              <a:t>mají předepsaný tlak v sacím potrubí, aby nedocházelo k přerušování dodávky kapaliny. </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nádrže - přetlakové</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Zde na hladinu kapaliny </a:t>
            </a:r>
            <a:r>
              <a:rPr lang="cs-CZ" dirty="0" smtClean="0"/>
              <a:t>působí:</a:t>
            </a:r>
          </a:p>
          <a:p>
            <a:pPr>
              <a:buFont typeface="Wingdings" pitchFamily="2" charset="2"/>
              <a:buChar char="Ø"/>
            </a:pPr>
            <a:r>
              <a:rPr lang="cs-CZ" dirty="0" smtClean="0"/>
              <a:t>Přetlak </a:t>
            </a:r>
            <a:r>
              <a:rPr lang="cs-CZ" dirty="0" smtClean="0"/>
              <a:t>vzduchu, který se nejčastěji odebírá z kompresoru turbínového motoru.</a:t>
            </a:r>
          </a:p>
          <a:p>
            <a:endParaRPr lang="cs-CZ" dirty="0" smtClean="0"/>
          </a:p>
          <a:p>
            <a:r>
              <a:rPr lang="cs-CZ" dirty="0" smtClean="0"/>
              <a:t>S vnější atmosférou je nádrž propojena pouze pojistným </a:t>
            </a:r>
            <a:r>
              <a:rPr lang="cs-CZ" dirty="0" smtClean="0"/>
              <a:t>ventilem.</a:t>
            </a:r>
          </a:p>
          <a:p>
            <a:pPr>
              <a:buFont typeface="Wingdings" pitchFamily="2" charset="2"/>
              <a:buChar char="Ø"/>
            </a:pPr>
            <a:r>
              <a:rPr lang="cs-CZ" dirty="0" smtClean="0"/>
              <a:t>Ten </a:t>
            </a:r>
            <a:r>
              <a:rPr lang="cs-CZ" dirty="0" smtClean="0"/>
              <a:t>má </a:t>
            </a:r>
            <a:r>
              <a:rPr lang="cs-CZ" dirty="0" smtClean="0"/>
              <a:t>vyšší otevírací tlak než je provozní přetlak v nádrži.</a:t>
            </a:r>
          </a:p>
          <a:p>
            <a:endParaRPr lang="cs-CZ" dirty="0" smtClean="0"/>
          </a:p>
          <a:p>
            <a:r>
              <a:rPr lang="cs-CZ" dirty="0" smtClean="0"/>
              <a:t>Nádrže jsou také opatřeny </a:t>
            </a:r>
            <a:r>
              <a:rPr lang="cs-CZ" dirty="0" smtClean="0"/>
              <a:t>přepážkami.</a:t>
            </a:r>
          </a:p>
          <a:p>
            <a:pPr>
              <a:buFont typeface="Wingdings" pitchFamily="2" charset="2"/>
              <a:buChar char="Ø"/>
            </a:pPr>
            <a:r>
              <a:rPr lang="cs-CZ" dirty="0" smtClean="0"/>
              <a:t>Ty </a:t>
            </a:r>
            <a:r>
              <a:rPr lang="cs-CZ" dirty="0" smtClean="0"/>
              <a:t>zamezují </a:t>
            </a:r>
            <a:r>
              <a:rPr lang="cs-CZ" dirty="0" smtClean="0"/>
              <a:t>pohybu kapaliny a tím se omezí směšování s tlakovým vzduchem. </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čerpadla</a:t>
            </a:r>
            <a:endParaRPr lang="cs-CZ" dirty="0"/>
          </a:p>
        </p:txBody>
      </p:sp>
      <p:sp>
        <p:nvSpPr>
          <p:cNvPr id="3" name="Zástupný symbol pro obsah 2"/>
          <p:cNvSpPr>
            <a:spLocks noGrp="1"/>
          </p:cNvSpPr>
          <p:nvPr>
            <p:ph idx="1"/>
          </p:nvPr>
        </p:nvSpPr>
        <p:spPr/>
        <p:txBody>
          <a:bodyPr>
            <a:normAutofit/>
          </a:bodyPr>
          <a:lstStyle/>
          <a:p>
            <a:r>
              <a:rPr lang="cs-CZ" dirty="0" smtClean="0"/>
              <a:t>Úkolem čerpadla </a:t>
            </a:r>
            <a:r>
              <a:rPr lang="cs-CZ" dirty="0" smtClean="0"/>
              <a:t>je:</a:t>
            </a:r>
          </a:p>
          <a:p>
            <a:pPr>
              <a:buFont typeface="Wingdings" pitchFamily="2" charset="2"/>
              <a:buChar char="Ø"/>
            </a:pPr>
            <a:r>
              <a:rPr lang="cs-CZ" dirty="0" smtClean="0"/>
              <a:t>Dodávat </a:t>
            </a:r>
            <a:r>
              <a:rPr lang="cs-CZ" dirty="0" smtClean="0"/>
              <a:t>tlakovou kapalinu, jejíž energie se v hydraulických motorech mění v pohybovou energii řízeného objektu.</a:t>
            </a:r>
          </a:p>
          <a:p>
            <a:pPr>
              <a:buNone/>
            </a:pPr>
            <a:endParaRPr lang="cs-CZ" dirty="0" smtClean="0"/>
          </a:p>
          <a:p>
            <a:r>
              <a:rPr lang="cs-CZ" dirty="0" smtClean="0"/>
              <a:t>Možné způsoby pohonu čerpadel</a:t>
            </a:r>
            <a:r>
              <a:rPr lang="cs-CZ" dirty="0" smtClean="0"/>
              <a:t>:</a:t>
            </a:r>
            <a:endParaRPr lang="cs-CZ" dirty="0" smtClean="0"/>
          </a:p>
          <a:p>
            <a:pPr>
              <a:buFont typeface="Wingdings" pitchFamily="2" charset="2"/>
              <a:buChar char="Ø"/>
            </a:pPr>
            <a:r>
              <a:rPr lang="cs-CZ" dirty="0" smtClean="0"/>
              <a:t>mechanicky od motoru</a:t>
            </a:r>
          </a:p>
          <a:p>
            <a:pPr>
              <a:buFont typeface="Wingdings" pitchFamily="2" charset="2"/>
              <a:buChar char="Ø"/>
            </a:pPr>
            <a:r>
              <a:rPr lang="cs-CZ" dirty="0" smtClean="0"/>
              <a:t>ručně - hlavně u záložních zdrojů</a:t>
            </a:r>
          </a:p>
          <a:p>
            <a:pPr>
              <a:buFont typeface="Wingdings" pitchFamily="2" charset="2"/>
              <a:buChar char="Ø"/>
            </a:pPr>
            <a:r>
              <a:rPr lang="cs-CZ" dirty="0" smtClean="0"/>
              <a:t>elektricky pomocí elektromotoru</a:t>
            </a:r>
          </a:p>
          <a:p>
            <a:pPr>
              <a:buNone/>
            </a:pP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čerpadla</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Jaký tlak se dnes v hydraulických soustavách používá?</a:t>
            </a:r>
          </a:p>
          <a:p>
            <a:endParaRPr lang="cs-CZ" dirty="0" smtClean="0"/>
          </a:p>
          <a:p>
            <a:r>
              <a:rPr lang="cs-CZ" dirty="0" smtClean="0"/>
              <a:t>Čerpadla však musí kromě dodávky potřebného tlaku hydraulické kapaliny </a:t>
            </a:r>
            <a:r>
              <a:rPr lang="cs-CZ" dirty="0" smtClean="0"/>
              <a:t>zajistit:</a:t>
            </a:r>
          </a:p>
          <a:p>
            <a:pPr>
              <a:buFont typeface="Wingdings" pitchFamily="2" charset="2"/>
              <a:buChar char="Ø"/>
            </a:pPr>
            <a:r>
              <a:rPr lang="cs-CZ" dirty="0" smtClean="0"/>
              <a:t>Potřebné </a:t>
            </a:r>
            <a:r>
              <a:rPr lang="cs-CZ" dirty="0" smtClean="0"/>
              <a:t>množství kapaliny, přičemž musí být dodávka kapaliny rovnoměrná.</a:t>
            </a:r>
          </a:p>
          <a:p>
            <a:endParaRPr lang="cs-CZ" dirty="0" smtClean="0"/>
          </a:p>
          <a:p>
            <a:r>
              <a:rPr lang="cs-CZ" dirty="0" smtClean="0"/>
              <a:t>Na hydraulická čerpadla je kladena i řada dalších nároků:</a:t>
            </a:r>
          </a:p>
          <a:p>
            <a:pPr>
              <a:buFont typeface="Wingdings" pitchFamily="2" charset="2"/>
              <a:buChar char="Ø"/>
            </a:pPr>
            <a:r>
              <a:rPr lang="cs-CZ" dirty="0" smtClean="0"/>
              <a:t>minimální ztráty netěsnostmi a třením</a:t>
            </a:r>
          </a:p>
          <a:p>
            <a:pPr>
              <a:buFont typeface="Wingdings" pitchFamily="2" charset="2"/>
              <a:buChar char="Ø"/>
            </a:pPr>
            <a:r>
              <a:rPr lang="cs-CZ" dirty="0" smtClean="0"/>
              <a:t>vysoká provozní spolehlivost a životnost</a:t>
            </a:r>
          </a:p>
          <a:p>
            <a:pPr>
              <a:buFont typeface="Wingdings" pitchFamily="2" charset="2"/>
              <a:buChar char="Ø"/>
            </a:pPr>
            <a:r>
              <a:rPr lang="cs-CZ" dirty="0" smtClean="0"/>
              <a:t>co nejmenší hmotnost čerpadla </a:t>
            </a:r>
          </a:p>
          <a:p>
            <a:pPr>
              <a:buFont typeface="Wingdings" pitchFamily="2" charset="2"/>
              <a:buChar char="Ø"/>
            </a:pPr>
            <a:r>
              <a:rPr lang="cs-CZ" dirty="0" smtClean="0"/>
              <a:t>nízkou pořizovací cena</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Ruční pístové čerpadlo</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Toto čerpadlo se používá především </a:t>
            </a:r>
            <a:r>
              <a:rPr lang="cs-CZ" dirty="0" smtClean="0"/>
              <a:t>u:</a:t>
            </a:r>
          </a:p>
          <a:p>
            <a:pPr>
              <a:buFont typeface="Wingdings" pitchFamily="2" charset="2"/>
              <a:buChar char="Ø"/>
            </a:pPr>
            <a:r>
              <a:rPr lang="cs-CZ" dirty="0" smtClean="0"/>
              <a:t>menších letadel</a:t>
            </a:r>
            <a:endParaRPr lang="cs-CZ" dirty="0" smtClean="0"/>
          </a:p>
          <a:p>
            <a:endParaRPr lang="cs-CZ" dirty="0" smtClean="0"/>
          </a:p>
          <a:p>
            <a:r>
              <a:rPr lang="cs-CZ" dirty="0" smtClean="0"/>
              <a:t> Jako záložní zdroj, například pro vysunutí podvozku</a:t>
            </a:r>
            <a:r>
              <a:rPr lang="cs-CZ" dirty="0" smtClean="0"/>
              <a:t>.</a:t>
            </a:r>
          </a:p>
          <a:p>
            <a:endParaRPr lang="cs-CZ" dirty="0" smtClean="0"/>
          </a:p>
          <a:p>
            <a:r>
              <a:rPr lang="cs-CZ" dirty="0" smtClean="0"/>
              <a:t>Také se používá u pozemních hydraulických vozíků.</a:t>
            </a:r>
          </a:p>
          <a:p>
            <a:pPr>
              <a:buNone/>
            </a:pPr>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Ruční pístové čerpadlo</a:t>
            </a:r>
            <a:endParaRPr lang="cs-CZ" dirty="0"/>
          </a:p>
        </p:txBody>
      </p:sp>
      <p:sp>
        <p:nvSpPr>
          <p:cNvPr id="3" name="Zástupný symbol pro obsah 2"/>
          <p:cNvSpPr>
            <a:spLocks noGrp="1"/>
          </p:cNvSpPr>
          <p:nvPr>
            <p:ph idx="1"/>
          </p:nvPr>
        </p:nvSpPr>
        <p:spPr/>
        <p:txBody>
          <a:bodyPr/>
          <a:lstStyle/>
          <a:p>
            <a:r>
              <a:rPr lang="cs-CZ" dirty="0" smtClean="0"/>
              <a:t>Jedná se o dvojčinné pístové ruční čerpadlo s velmi dobrou účinností.</a:t>
            </a:r>
          </a:p>
          <a:p>
            <a:endParaRPr lang="cs-CZ" dirty="0"/>
          </a:p>
        </p:txBody>
      </p:sp>
      <p:pic>
        <p:nvPicPr>
          <p:cNvPr id="4" name="Obrázek 3" descr="Ruční pístové čerpadlo.jpg"/>
          <p:cNvPicPr>
            <a:picLocks noChangeAspect="1"/>
          </p:cNvPicPr>
          <p:nvPr/>
        </p:nvPicPr>
        <p:blipFill>
          <a:blip r:embed="rId3" cstate="print"/>
          <a:stretch>
            <a:fillRect/>
          </a:stretch>
        </p:blipFill>
        <p:spPr>
          <a:xfrm>
            <a:off x="2843808" y="2996952"/>
            <a:ext cx="3456384" cy="3218495"/>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Zubové čerpadlo</a:t>
            </a:r>
            <a:endParaRPr lang="cs-CZ" dirty="0"/>
          </a:p>
        </p:txBody>
      </p:sp>
      <p:sp>
        <p:nvSpPr>
          <p:cNvPr id="3" name="Zástupný symbol pro obsah 2"/>
          <p:cNvSpPr>
            <a:spLocks noGrp="1"/>
          </p:cNvSpPr>
          <p:nvPr>
            <p:ph idx="1"/>
          </p:nvPr>
        </p:nvSpPr>
        <p:spPr/>
        <p:txBody>
          <a:bodyPr>
            <a:normAutofit fontScale="92500" lnSpcReduction="20000"/>
          </a:bodyPr>
          <a:lstStyle/>
          <a:p>
            <a:endParaRPr lang="cs-CZ" sz="2400" dirty="0" smtClean="0"/>
          </a:p>
          <a:p>
            <a:r>
              <a:rPr lang="cs-CZ" sz="2400" dirty="0" smtClean="0"/>
              <a:t>Jedná se o nejjednodušší rotační čerpadlo, jako náhon se nejčastěji používá letecký motor.</a:t>
            </a:r>
          </a:p>
          <a:p>
            <a:endParaRPr lang="cs-CZ" sz="2400" dirty="0" smtClean="0"/>
          </a:p>
          <a:p>
            <a:r>
              <a:rPr lang="cs-CZ" sz="2400" dirty="0" smtClean="0"/>
              <a:t>Výhody zubového čerpadla:</a:t>
            </a:r>
          </a:p>
          <a:p>
            <a:pPr>
              <a:buFont typeface="Wingdings" pitchFamily="2" charset="2"/>
              <a:buChar char="Ø"/>
            </a:pPr>
            <a:r>
              <a:rPr lang="cs-CZ" sz="2400" dirty="0" smtClean="0"/>
              <a:t> jednoduchosti </a:t>
            </a:r>
          </a:p>
          <a:p>
            <a:pPr>
              <a:buFont typeface="Wingdings" pitchFamily="2" charset="2"/>
              <a:buChar char="Ø"/>
            </a:pPr>
            <a:r>
              <a:rPr lang="cs-CZ" sz="2400" dirty="0" smtClean="0"/>
              <a:t>vysoká provozní spolehlivost</a:t>
            </a:r>
          </a:p>
          <a:p>
            <a:pPr>
              <a:buFont typeface="Wingdings" pitchFamily="2" charset="2"/>
              <a:buChar char="Ø"/>
            </a:pPr>
            <a:r>
              <a:rPr lang="cs-CZ" sz="2400" dirty="0" smtClean="0"/>
              <a:t>malá hmotnost </a:t>
            </a:r>
          </a:p>
          <a:p>
            <a:pPr>
              <a:buFont typeface="Wingdings" pitchFamily="2" charset="2"/>
              <a:buChar char="Ø"/>
            </a:pPr>
            <a:r>
              <a:rPr lang="cs-CZ" sz="2400" dirty="0" smtClean="0"/>
              <a:t>nízká cena</a:t>
            </a:r>
          </a:p>
          <a:p>
            <a:endParaRPr lang="cs-CZ" sz="2400" dirty="0" smtClean="0"/>
          </a:p>
          <a:p>
            <a:r>
              <a:rPr lang="cs-CZ" sz="2400" dirty="0" smtClean="0"/>
              <a:t>Nevýhody:</a:t>
            </a:r>
          </a:p>
          <a:p>
            <a:pPr>
              <a:buFont typeface="Wingdings" pitchFamily="2" charset="2"/>
              <a:buChar char="Ø"/>
            </a:pPr>
            <a:r>
              <a:rPr lang="cs-CZ" sz="2400" dirty="0" smtClean="0"/>
              <a:t>menší účinnost </a:t>
            </a:r>
          </a:p>
          <a:p>
            <a:pPr>
              <a:buFont typeface="Wingdings" pitchFamily="2" charset="2"/>
              <a:buChar char="Ø"/>
            </a:pPr>
            <a:r>
              <a:rPr lang="cs-CZ" sz="2400" dirty="0" smtClean="0"/>
              <a:t>vysoká hlučnost</a:t>
            </a:r>
          </a:p>
          <a:p>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Zubové čerpadlo</a:t>
            </a:r>
            <a:endParaRPr lang="cs-CZ" dirty="0"/>
          </a:p>
        </p:txBody>
      </p:sp>
      <p:sp>
        <p:nvSpPr>
          <p:cNvPr id="3" name="Zástupný symbol pro obsah 2"/>
          <p:cNvSpPr>
            <a:spLocks noGrp="1"/>
          </p:cNvSpPr>
          <p:nvPr>
            <p:ph idx="1"/>
          </p:nvPr>
        </p:nvSpPr>
        <p:spPr/>
        <p:txBody>
          <a:bodyPr/>
          <a:lstStyle/>
          <a:p>
            <a:r>
              <a:rPr lang="cs-CZ" sz="2400" dirty="0" smtClean="0"/>
              <a:t>Skládá se z páru ozubených kol, která jsou těsně uzavřena ve skříni čerpadla.</a:t>
            </a:r>
          </a:p>
          <a:p>
            <a:endParaRPr lang="cs-CZ" sz="2400" dirty="0" smtClean="0"/>
          </a:p>
          <a:p>
            <a:r>
              <a:rPr lang="cs-CZ" sz="2400" dirty="0" smtClean="0"/>
              <a:t>Kudy hydraulická kapalina proudí?</a:t>
            </a:r>
            <a:endParaRPr lang="cs-CZ" sz="2400" dirty="0" smtClean="0"/>
          </a:p>
          <a:p>
            <a:pPr>
              <a:buNone/>
            </a:pPr>
            <a:endParaRPr lang="cs-CZ" dirty="0"/>
          </a:p>
        </p:txBody>
      </p:sp>
      <p:pic>
        <p:nvPicPr>
          <p:cNvPr id="4" name="Obrázek 3" descr="Zubové čerpadlo.jpg"/>
          <p:cNvPicPr>
            <a:picLocks noChangeAspect="1"/>
          </p:cNvPicPr>
          <p:nvPr/>
        </p:nvPicPr>
        <p:blipFill>
          <a:blip r:embed="rId3" cstate="print"/>
          <a:stretch>
            <a:fillRect/>
          </a:stretch>
        </p:blipFill>
        <p:spPr>
          <a:xfrm>
            <a:off x="4139952" y="3789039"/>
            <a:ext cx="2952328" cy="2481301"/>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se stálou dodávkou</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Skládá </a:t>
            </a:r>
            <a:r>
              <a:rPr lang="cs-CZ" dirty="0" smtClean="0"/>
              <a:t>se </a:t>
            </a:r>
            <a:r>
              <a:rPr lang="cs-CZ" dirty="0" smtClean="0"/>
              <a:t>z:</a:t>
            </a:r>
          </a:p>
          <a:p>
            <a:pPr>
              <a:buFont typeface="Wingdings" pitchFamily="2" charset="2"/>
              <a:buChar char="Ø"/>
            </a:pPr>
            <a:r>
              <a:rPr lang="cs-CZ" dirty="0" smtClean="0"/>
              <a:t>Řady </a:t>
            </a:r>
            <a:r>
              <a:rPr lang="cs-CZ" dirty="0" smtClean="0"/>
              <a:t>pístů, které jsou umístěny po vnitřním obvodu tělesa čerpadla.</a:t>
            </a:r>
          </a:p>
          <a:p>
            <a:endParaRPr lang="cs-CZ" dirty="0" smtClean="0"/>
          </a:p>
          <a:p>
            <a:r>
              <a:rPr lang="cs-CZ" dirty="0" smtClean="0"/>
              <a:t>Počet pístů je vždy lichý z důvodu zajištění rovnoměrnosti chodu </a:t>
            </a:r>
            <a:r>
              <a:rPr lang="cs-CZ" dirty="0" smtClean="0"/>
              <a:t>čerpadla.</a:t>
            </a:r>
          </a:p>
          <a:p>
            <a:pPr>
              <a:buFont typeface="Wingdings" pitchFamily="2" charset="2"/>
              <a:buChar char="Ø"/>
            </a:pPr>
            <a:r>
              <a:rPr lang="cs-CZ" dirty="0" smtClean="0"/>
              <a:t>Je </a:t>
            </a:r>
            <a:r>
              <a:rPr lang="cs-CZ" dirty="0" smtClean="0"/>
              <a:t>jich vždy minimálně 5.</a:t>
            </a:r>
          </a:p>
          <a:p>
            <a:endParaRPr lang="cs-CZ" dirty="0" smtClean="0"/>
          </a:p>
          <a:p>
            <a:r>
              <a:rPr lang="cs-CZ" dirty="0" smtClean="0"/>
              <a:t>Posuvný pohyb pístu je zajištěn kloubovým uchycením pístnic k rotující šikmé desce. </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se stálou dodávkou</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Výhody těchto čerpadel:</a:t>
            </a:r>
          </a:p>
          <a:p>
            <a:pPr>
              <a:buFont typeface="Wingdings" pitchFamily="2" charset="2"/>
              <a:buChar char="Ø"/>
            </a:pPr>
            <a:r>
              <a:rPr lang="cs-CZ" dirty="0" smtClean="0"/>
              <a:t>poměrně malá hmotnost </a:t>
            </a:r>
          </a:p>
          <a:p>
            <a:pPr>
              <a:buFont typeface="Wingdings" pitchFamily="2" charset="2"/>
              <a:buChar char="Ø"/>
            </a:pPr>
            <a:r>
              <a:rPr lang="cs-CZ" dirty="0" smtClean="0"/>
              <a:t>vysoká účinnost</a:t>
            </a:r>
          </a:p>
          <a:p>
            <a:pPr>
              <a:buFont typeface="Wingdings" pitchFamily="2" charset="2"/>
              <a:buChar char="Ø"/>
            </a:pPr>
            <a:endParaRPr lang="cs-CZ" dirty="0" smtClean="0"/>
          </a:p>
          <a:p>
            <a:r>
              <a:rPr lang="cs-CZ" dirty="0" smtClean="0"/>
              <a:t>Nevýhody:</a:t>
            </a:r>
          </a:p>
          <a:p>
            <a:pPr>
              <a:buFont typeface="Wingdings" pitchFamily="2" charset="2"/>
              <a:buChar char="Ø"/>
            </a:pPr>
            <a:r>
              <a:rPr lang="cs-CZ" dirty="0" smtClean="0"/>
              <a:t>složitost konstrukce</a:t>
            </a:r>
          </a:p>
          <a:p>
            <a:pPr>
              <a:buFont typeface="Wingdings" pitchFamily="2" charset="2"/>
              <a:buChar char="Ø"/>
            </a:pPr>
            <a:r>
              <a:rPr lang="cs-CZ" dirty="0" smtClean="0"/>
              <a:t>vysoká cena </a:t>
            </a:r>
          </a:p>
          <a:p>
            <a:pPr>
              <a:buFont typeface="Wingdings" pitchFamily="2" charset="2"/>
              <a:buChar char="Ø"/>
            </a:pPr>
            <a:r>
              <a:rPr lang="cs-CZ" dirty="0" smtClean="0"/>
              <a:t>choulostivost na nečistoty. </a:t>
            </a:r>
          </a:p>
          <a:p>
            <a:pPr>
              <a:buFont typeface="Wingdings" pitchFamily="2" charset="2"/>
              <a:buChar char="Ø"/>
            </a:pPr>
            <a:r>
              <a:rPr lang="cs-CZ" dirty="0" smtClean="0"/>
              <a:t>hlučnost a vibrace přenášené na tlakové potrubí</a:t>
            </a:r>
          </a:p>
          <a:p>
            <a:pPr>
              <a:buNone/>
            </a:pPr>
            <a:endParaRPr lang="cs-CZ" dirty="0" smtClean="0"/>
          </a:p>
          <a:p>
            <a:r>
              <a:rPr lang="cs-CZ" dirty="0" smtClean="0"/>
              <a:t>Čím je poslední nevýhoda způsobena?</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se stálou dodávkou</a:t>
            </a:r>
            <a:endParaRPr lang="cs-CZ" dirty="0"/>
          </a:p>
        </p:txBody>
      </p:sp>
      <p:pic>
        <p:nvPicPr>
          <p:cNvPr id="4" name="Zástupný symbol pro obsah 3" descr="ROrační čerpadlo s konstantní dodávkou.jpg"/>
          <p:cNvPicPr>
            <a:picLocks noGrp="1" noChangeAspect="1"/>
          </p:cNvPicPr>
          <p:nvPr>
            <p:ph idx="1"/>
          </p:nvPr>
        </p:nvPicPr>
        <p:blipFill>
          <a:blip r:embed="rId3" cstate="print"/>
          <a:stretch>
            <a:fillRect/>
          </a:stretch>
        </p:blipFill>
        <p:spPr>
          <a:xfrm>
            <a:off x="1187624" y="2636912"/>
            <a:ext cx="6816509" cy="2997071"/>
          </a:xfr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 proměnnou dodávkou</a:t>
            </a:r>
            <a:endParaRPr lang="cs-CZ" dirty="0"/>
          </a:p>
        </p:txBody>
      </p:sp>
      <p:sp>
        <p:nvSpPr>
          <p:cNvPr id="3" name="Zástupný symbol pro obsah 2"/>
          <p:cNvSpPr>
            <a:spLocks noGrp="1"/>
          </p:cNvSpPr>
          <p:nvPr>
            <p:ph idx="1"/>
          </p:nvPr>
        </p:nvSpPr>
        <p:spPr/>
        <p:txBody>
          <a:bodyPr>
            <a:normAutofit lnSpcReduction="10000"/>
          </a:bodyPr>
          <a:lstStyle/>
          <a:p>
            <a:endParaRPr lang="cs-CZ" dirty="0" smtClean="0"/>
          </a:p>
          <a:p>
            <a:r>
              <a:rPr lang="cs-CZ" dirty="0" smtClean="0"/>
              <a:t>Podobně jako čerpadlo se stálou dodávkou se skládá </a:t>
            </a:r>
            <a:r>
              <a:rPr lang="cs-CZ" dirty="0" smtClean="0"/>
              <a:t>z:</a:t>
            </a:r>
          </a:p>
          <a:p>
            <a:pPr>
              <a:buFont typeface="Wingdings" pitchFamily="2" charset="2"/>
              <a:buChar char="Ø"/>
            </a:pPr>
            <a:r>
              <a:rPr lang="cs-CZ" dirty="0" smtClean="0"/>
              <a:t>Tělesa </a:t>
            </a:r>
            <a:r>
              <a:rPr lang="cs-CZ" dirty="0" smtClean="0"/>
              <a:t>a řady </a:t>
            </a:r>
            <a:r>
              <a:rPr lang="cs-CZ" dirty="0" smtClean="0"/>
              <a:t>pístků</a:t>
            </a:r>
            <a:r>
              <a:rPr lang="cs-CZ" dirty="0" smtClean="0"/>
              <a:t>, které čerpají kapalinu.</a:t>
            </a:r>
          </a:p>
          <a:p>
            <a:endParaRPr lang="cs-CZ" dirty="0" smtClean="0"/>
          </a:p>
          <a:p>
            <a:r>
              <a:rPr lang="cs-CZ" dirty="0" smtClean="0"/>
              <a:t>Součástí tohoto typu je však </a:t>
            </a:r>
            <a:r>
              <a:rPr lang="cs-CZ" dirty="0" smtClean="0"/>
              <a:t>ještě:</a:t>
            </a:r>
          </a:p>
          <a:p>
            <a:pPr>
              <a:buFont typeface="Wingdings" pitchFamily="2" charset="2"/>
              <a:buChar char="Ø"/>
            </a:pPr>
            <a:r>
              <a:rPr lang="cs-CZ" dirty="0" smtClean="0"/>
              <a:t>Rotující </a:t>
            </a:r>
            <a:r>
              <a:rPr lang="cs-CZ" dirty="0" smtClean="0"/>
              <a:t>naklápěcí deska, která posouvá pístky.</a:t>
            </a:r>
          </a:p>
          <a:p>
            <a:endParaRPr lang="cs-CZ" dirty="0" smtClean="0"/>
          </a:p>
          <a:p>
            <a:r>
              <a:rPr lang="cs-CZ" dirty="0" smtClean="0"/>
              <a:t>Velkou předností tohoto typu </a:t>
            </a:r>
            <a:r>
              <a:rPr lang="cs-CZ" dirty="0" smtClean="0"/>
              <a:t>je:</a:t>
            </a:r>
          </a:p>
          <a:p>
            <a:pPr>
              <a:buFont typeface="Wingdings" pitchFamily="2" charset="2"/>
              <a:buChar char="Ø"/>
            </a:pPr>
            <a:r>
              <a:rPr lang="cs-CZ" dirty="0" smtClean="0"/>
              <a:t>Možnost </a:t>
            </a:r>
            <a:r>
              <a:rPr lang="cs-CZ" dirty="0" smtClean="0"/>
              <a:t>měnit dodávku při stálých otáčkách náhonu </a:t>
            </a:r>
            <a:r>
              <a:rPr lang="cs-CZ" dirty="0" smtClean="0"/>
              <a:t>čerpadla. Jak je této změny docíleno?</a:t>
            </a:r>
            <a:endParaRPr lang="cs-CZ" dirty="0" smtClean="0"/>
          </a:p>
          <a:p>
            <a:endParaRPr lang="cs-CZ" dirty="0" smtClean="0"/>
          </a:p>
          <a:p>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 proměnnou dodávkou</a:t>
            </a:r>
            <a:endParaRPr lang="cs-CZ" dirty="0"/>
          </a:p>
        </p:txBody>
      </p:sp>
      <p:sp>
        <p:nvSpPr>
          <p:cNvPr id="3" name="Zástupný symbol pro obsah 2"/>
          <p:cNvSpPr>
            <a:spLocks noGrp="1"/>
          </p:cNvSpPr>
          <p:nvPr>
            <p:ph idx="1"/>
          </p:nvPr>
        </p:nvSpPr>
        <p:spPr/>
        <p:txBody>
          <a:bodyPr>
            <a:normAutofit fontScale="92500" lnSpcReduction="20000"/>
          </a:bodyPr>
          <a:lstStyle/>
          <a:p>
            <a:endParaRPr lang="cs-CZ" dirty="0" smtClean="0"/>
          </a:p>
          <a:p>
            <a:r>
              <a:rPr lang="cs-CZ" dirty="0" smtClean="0"/>
              <a:t>To je </a:t>
            </a:r>
            <a:r>
              <a:rPr lang="cs-CZ" dirty="0" smtClean="0"/>
              <a:t>dosaženo:</a:t>
            </a:r>
          </a:p>
          <a:p>
            <a:pPr>
              <a:buFont typeface="Wingdings" pitchFamily="2" charset="2"/>
              <a:buChar char="Ø"/>
            </a:pPr>
            <a:r>
              <a:rPr lang="cs-CZ" dirty="0" smtClean="0"/>
              <a:t>Změnou </a:t>
            </a:r>
            <a:r>
              <a:rPr lang="cs-CZ" dirty="0" smtClean="0"/>
              <a:t>úhlu vychýlení naklápěcí desky, na němž závisí zdvih pístů.</a:t>
            </a:r>
          </a:p>
          <a:p>
            <a:endParaRPr lang="cs-CZ" dirty="0" smtClean="0"/>
          </a:p>
          <a:p>
            <a:r>
              <a:rPr lang="cs-CZ" dirty="0" smtClean="0"/>
              <a:t>Při nulové výchylce desky </a:t>
            </a:r>
            <a:r>
              <a:rPr lang="cs-CZ" dirty="0" smtClean="0"/>
              <a:t>se:</a:t>
            </a:r>
          </a:p>
          <a:p>
            <a:pPr>
              <a:buFont typeface="Wingdings" pitchFamily="2" charset="2"/>
              <a:buChar char="Ø"/>
            </a:pPr>
            <a:r>
              <a:rPr lang="cs-CZ" dirty="0" smtClean="0"/>
              <a:t>Písty </a:t>
            </a:r>
            <a:r>
              <a:rPr lang="cs-CZ" dirty="0" smtClean="0"/>
              <a:t>přestanou pohybovat a dodávka čerpadla tak klesne na nulu.</a:t>
            </a:r>
          </a:p>
          <a:p>
            <a:endParaRPr lang="cs-CZ" dirty="0" smtClean="0"/>
          </a:p>
          <a:p>
            <a:r>
              <a:rPr lang="cs-CZ" dirty="0" smtClean="0"/>
              <a:t>Tato změna vychýlení desky může </a:t>
            </a:r>
            <a:r>
              <a:rPr lang="cs-CZ" dirty="0" smtClean="0"/>
              <a:t>být:</a:t>
            </a:r>
          </a:p>
          <a:p>
            <a:pPr>
              <a:buFont typeface="Wingdings" pitchFamily="2" charset="2"/>
              <a:buChar char="Ø"/>
            </a:pPr>
            <a:r>
              <a:rPr lang="cs-CZ" dirty="0" smtClean="0"/>
              <a:t> ruční</a:t>
            </a:r>
          </a:p>
          <a:p>
            <a:pPr>
              <a:buFont typeface="Wingdings" pitchFamily="2" charset="2"/>
              <a:buChar char="Ø"/>
            </a:pPr>
            <a:r>
              <a:rPr lang="cs-CZ" dirty="0" smtClean="0"/>
              <a:t>automatická</a:t>
            </a:r>
            <a:endParaRPr lang="cs-CZ" dirty="0" smtClean="0"/>
          </a:p>
          <a:p>
            <a:endParaRPr lang="cs-CZ" dirty="0" smtClean="0"/>
          </a:p>
          <a:p>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Rotační pístové čerpadlo s proměnnou dodávkou</a:t>
            </a:r>
            <a:endParaRPr lang="cs-CZ" dirty="0"/>
          </a:p>
        </p:txBody>
      </p:sp>
      <p:sp>
        <p:nvSpPr>
          <p:cNvPr id="5" name="Zástupný symbol pro obsah 4"/>
          <p:cNvSpPr>
            <a:spLocks noGrp="1"/>
          </p:cNvSpPr>
          <p:nvPr>
            <p:ph idx="1"/>
          </p:nvPr>
        </p:nvSpPr>
        <p:spPr/>
        <p:txBody>
          <a:bodyPr/>
          <a:lstStyle/>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sz="1400" i="1" dirty="0" smtClean="0"/>
          </a:p>
          <a:p>
            <a:pPr>
              <a:buNone/>
            </a:pPr>
            <a:endParaRPr lang="cs-CZ" sz="1400" i="1" dirty="0" smtClean="0"/>
          </a:p>
          <a:p>
            <a:pPr>
              <a:buNone/>
            </a:pPr>
            <a:r>
              <a:rPr lang="cs-CZ" sz="1400" dirty="0" smtClean="0"/>
              <a:t>sání </a:t>
            </a:r>
            <a:r>
              <a:rPr lang="cs-CZ" sz="1400" dirty="0" smtClean="0"/>
              <a:t>(1), výtlak (2), náklonná deska (3), píst (4), těleso čerpadla (5), rotační část čerpadla (6), pružina (7)</a:t>
            </a:r>
            <a:endParaRPr lang="cs-CZ" sz="1400" dirty="0"/>
          </a:p>
        </p:txBody>
      </p:sp>
      <p:pic>
        <p:nvPicPr>
          <p:cNvPr id="6" name="Obrázek 5" descr="Rotační pístkové čerpadlo s proměnnou dodávkou.jpg"/>
          <p:cNvPicPr>
            <a:picLocks noChangeAspect="1"/>
          </p:cNvPicPr>
          <p:nvPr/>
        </p:nvPicPr>
        <p:blipFill>
          <a:blip r:embed="rId3" cstate="print"/>
          <a:stretch>
            <a:fillRect/>
          </a:stretch>
        </p:blipFill>
        <p:spPr>
          <a:xfrm>
            <a:off x="1115616" y="2276872"/>
            <a:ext cx="7073936" cy="3080356"/>
          </a:xfrm>
          <a:prstGeom prst="rect">
            <a:avLst/>
          </a:prstGeom>
        </p:spPr>
      </p:pic>
      <p:sp>
        <p:nvSpPr>
          <p:cNvPr id="7" name="Tlačítko akce: Domů 6">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filtry</a:t>
            </a:r>
            <a:endParaRPr lang="cs-CZ" dirty="0"/>
          </a:p>
        </p:txBody>
      </p:sp>
      <p:sp>
        <p:nvSpPr>
          <p:cNvPr id="3" name="Zástupný symbol pro obsah 2"/>
          <p:cNvSpPr>
            <a:spLocks noGrp="1"/>
          </p:cNvSpPr>
          <p:nvPr>
            <p:ph idx="1"/>
          </p:nvPr>
        </p:nvSpPr>
        <p:spPr/>
        <p:txBody>
          <a:bodyPr>
            <a:normAutofit/>
          </a:bodyPr>
          <a:lstStyle/>
          <a:p>
            <a:r>
              <a:rPr lang="cs-CZ" dirty="0" smtClean="0"/>
              <a:t>Z důvodu zajištění správné činnosti hydraulické soustavy je </a:t>
            </a:r>
            <a:r>
              <a:rPr lang="cs-CZ" dirty="0" smtClean="0"/>
              <a:t>třeba:</a:t>
            </a:r>
          </a:p>
          <a:p>
            <a:pPr>
              <a:buFont typeface="Wingdings" pitchFamily="2" charset="2"/>
              <a:buChar char="Ø"/>
            </a:pPr>
            <a:r>
              <a:rPr lang="cs-CZ" dirty="0" smtClean="0"/>
              <a:t>Hydraulickou </a:t>
            </a:r>
            <a:r>
              <a:rPr lang="cs-CZ" dirty="0" smtClean="0"/>
              <a:t>kapalinu </a:t>
            </a:r>
            <a:r>
              <a:rPr lang="cs-CZ" b="1" dirty="0" smtClean="0"/>
              <a:t>čistit</a:t>
            </a:r>
            <a:r>
              <a:rPr lang="cs-CZ" dirty="0" smtClean="0"/>
              <a:t> a </a:t>
            </a:r>
            <a:r>
              <a:rPr lang="cs-CZ" b="1" dirty="0" smtClean="0"/>
              <a:t>odstraňovat z ní nečistoty</a:t>
            </a:r>
            <a:r>
              <a:rPr lang="cs-CZ" dirty="0" smtClean="0"/>
              <a:t>.</a:t>
            </a:r>
          </a:p>
          <a:p>
            <a:endParaRPr lang="cs-CZ" dirty="0" smtClean="0"/>
          </a:p>
          <a:p>
            <a:r>
              <a:rPr lang="cs-CZ" dirty="0" smtClean="0"/>
              <a:t>Jaké nečistoty filtry odstraňují:</a:t>
            </a:r>
          </a:p>
          <a:p>
            <a:pPr>
              <a:buFont typeface="Wingdings" pitchFamily="2" charset="2"/>
              <a:buChar char="Ø"/>
            </a:pPr>
            <a:r>
              <a:rPr lang="cs-CZ" dirty="0" smtClean="0"/>
              <a:t>Prach</a:t>
            </a:r>
            <a:r>
              <a:rPr lang="cs-CZ" dirty="0" smtClean="0"/>
              <a:t>, který se do ní může dostat přetlakovou </a:t>
            </a:r>
            <a:r>
              <a:rPr lang="cs-CZ" dirty="0" smtClean="0"/>
              <a:t>soustavou.</a:t>
            </a:r>
            <a:endParaRPr lang="cs-CZ" dirty="0" smtClean="0"/>
          </a:p>
          <a:p>
            <a:pPr>
              <a:buFont typeface="Wingdings" pitchFamily="2" charset="2"/>
              <a:buChar char="Ø"/>
            </a:pPr>
            <a:r>
              <a:rPr lang="cs-CZ" dirty="0" smtClean="0"/>
              <a:t>Nečistoty </a:t>
            </a:r>
            <a:r>
              <a:rPr lang="cs-CZ" dirty="0" smtClean="0"/>
              <a:t>z pístnic hydraulických válců. </a:t>
            </a:r>
          </a:p>
          <a:p>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filtry</a:t>
            </a:r>
            <a:endParaRPr lang="cs-CZ" dirty="0"/>
          </a:p>
        </p:txBody>
      </p:sp>
      <p:sp>
        <p:nvSpPr>
          <p:cNvPr id="3" name="Zástupný symbol pro obsah 2"/>
          <p:cNvSpPr>
            <a:spLocks noGrp="1"/>
          </p:cNvSpPr>
          <p:nvPr>
            <p:ph idx="1"/>
          </p:nvPr>
        </p:nvSpPr>
        <p:spPr/>
        <p:txBody>
          <a:bodyPr>
            <a:normAutofit/>
          </a:bodyPr>
          <a:lstStyle/>
          <a:p>
            <a:r>
              <a:rPr lang="cs-CZ" dirty="0" smtClean="0"/>
              <a:t>Nečistoty mohou způsobit různé komplikace v hydraulické soustavě:</a:t>
            </a:r>
          </a:p>
          <a:p>
            <a:pPr>
              <a:buFont typeface="Wingdings" pitchFamily="2" charset="2"/>
              <a:buChar char="Ø"/>
            </a:pPr>
            <a:r>
              <a:rPr lang="cs-CZ" dirty="0" smtClean="0"/>
              <a:t>opotřebovávají těsnící kroužky</a:t>
            </a:r>
          </a:p>
          <a:p>
            <a:pPr>
              <a:buFont typeface="Wingdings" pitchFamily="2" charset="2"/>
              <a:buChar char="Ø"/>
            </a:pPr>
            <a:r>
              <a:rPr lang="cs-CZ" dirty="0" smtClean="0"/>
              <a:t>ucpávají kalibrované otvory</a:t>
            </a:r>
          </a:p>
          <a:p>
            <a:pPr>
              <a:buFont typeface="Wingdings" pitchFamily="2" charset="2"/>
              <a:buChar char="Ø"/>
            </a:pPr>
            <a:r>
              <a:rPr lang="cs-CZ" dirty="0" smtClean="0"/>
              <a:t>zadírají šoupátka a ventily</a:t>
            </a:r>
          </a:p>
          <a:p>
            <a:pPr>
              <a:buFont typeface="Wingdings" pitchFamily="2" charset="2"/>
              <a:buChar char="Ø"/>
            </a:pPr>
            <a:r>
              <a:rPr lang="cs-CZ" dirty="0" smtClean="0"/>
              <a:t>zhoršují těsnost celé soustavy</a:t>
            </a:r>
          </a:p>
          <a:p>
            <a:pPr>
              <a:buFont typeface="Wingdings" pitchFamily="2" charset="2"/>
              <a:buChar char="Ø"/>
            </a:pPr>
            <a:endParaRPr lang="cs-CZ" dirty="0" smtClean="0"/>
          </a:p>
          <a:p>
            <a:r>
              <a:rPr lang="cs-CZ" dirty="0" smtClean="0"/>
              <a:t>Nečistoty tak zvyšují pravděpodobnost selhání celé hydraulické soustavy. </a:t>
            </a:r>
          </a:p>
          <a:p>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filtry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Filtry se vkládají </a:t>
            </a:r>
            <a:r>
              <a:rPr lang="cs-CZ" dirty="0" smtClean="0"/>
              <a:t>do:</a:t>
            </a:r>
          </a:p>
          <a:p>
            <a:pPr>
              <a:buFont typeface="Wingdings" pitchFamily="2" charset="2"/>
              <a:buChar char="Ø"/>
            </a:pPr>
            <a:r>
              <a:rPr lang="cs-CZ" dirty="0" smtClean="0"/>
              <a:t>výtlačného </a:t>
            </a:r>
            <a:r>
              <a:rPr lang="cs-CZ" dirty="0" smtClean="0"/>
              <a:t>potrubí za </a:t>
            </a:r>
            <a:r>
              <a:rPr lang="cs-CZ" dirty="0" smtClean="0"/>
              <a:t>čerpadlo</a:t>
            </a:r>
            <a:endParaRPr lang="cs-CZ" dirty="0" smtClean="0"/>
          </a:p>
          <a:p>
            <a:endParaRPr lang="cs-CZ" dirty="0" smtClean="0"/>
          </a:p>
          <a:p>
            <a:r>
              <a:rPr lang="cs-CZ" dirty="0" smtClean="0"/>
              <a:t>Proč nejsou filtry před čerpadlem, aby ho také mohly chránit před nečistotami?</a:t>
            </a:r>
          </a:p>
          <a:p>
            <a:endParaRPr lang="cs-CZ" dirty="0" smtClean="0"/>
          </a:p>
          <a:p>
            <a:r>
              <a:rPr lang="cs-CZ" dirty="0" smtClean="0"/>
              <a:t>Každý filtr je opatřen obtokovým </a:t>
            </a:r>
            <a:r>
              <a:rPr lang="cs-CZ" dirty="0" smtClean="0"/>
              <a:t>ventilem.</a:t>
            </a:r>
          </a:p>
          <a:p>
            <a:pPr>
              <a:buFont typeface="Wingdings" pitchFamily="2" charset="2"/>
              <a:buChar char="Ø"/>
            </a:pPr>
            <a:r>
              <a:rPr lang="cs-CZ" dirty="0" smtClean="0"/>
              <a:t>Ten </a:t>
            </a:r>
            <a:r>
              <a:rPr lang="cs-CZ" dirty="0" smtClean="0"/>
              <a:t>zajistí průchod kapaliny v případě, že by došlo k ucpání filtru</a:t>
            </a:r>
            <a:r>
              <a:rPr lang="cs-CZ" dirty="0" smtClean="0"/>
              <a:t>.</a:t>
            </a:r>
          </a:p>
          <a:p>
            <a:pPr>
              <a:buFont typeface="Wingdings" pitchFamily="2" charset="2"/>
              <a:buChar char="Ø"/>
            </a:pPr>
            <a:endParaRPr lang="cs-CZ" dirty="0" smtClean="0"/>
          </a:p>
          <a:p>
            <a:r>
              <a:rPr lang="cs-CZ" dirty="0" smtClean="0"/>
              <a:t>Filtry jsou schopné zadržet částice větší než 20 mikronů.</a:t>
            </a:r>
          </a:p>
          <a:p>
            <a:endParaRPr lang="cs-CZ" dirty="0"/>
          </a:p>
        </p:txBody>
      </p:sp>
      <p:sp>
        <p:nvSpPr>
          <p:cNvPr id="4" name="Tlačítko akce: Domů 3">
            <a:hlinkClick r:id="rId3" action="ppaction://hlinksldjump" highlightClick="1"/>
          </p:cNvPr>
          <p:cNvSpPr/>
          <p:nvPr/>
        </p:nvSpPr>
        <p:spPr>
          <a:xfrm>
            <a:off x="817240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filtry</a:t>
            </a:r>
            <a:endParaRPr lang="cs-CZ" dirty="0"/>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Zástupný symbol pro obsah 6" descr="Mikronový filtr.jpg"/>
          <p:cNvPicPr>
            <a:picLocks noGrp="1" noChangeAspect="1"/>
          </p:cNvPicPr>
          <p:nvPr>
            <p:ph idx="1"/>
          </p:nvPr>
        </p:nvPicPr>
        <p:blipFill>
          <a:blip r:embed="rId4" cstate="print"/>
          <a:stretch>
            <a:fillRect/>
          </a:stretch>
        </p:blipFill>
        <p:spPr>
          <a:xfrm>
            <a:off x="755576" y="1916832"/>
            <a:ext cx="7859216" cy="4126444"/>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filtry</a:t>
            </a:r>
            <a:endParaRPr lang="cs-CZ" dirty="0"/>
          </a:p>
        </p:txBody>
      </p:sp>
      <p:sp>
        <p:nvSpPr>
          <p:cNvPr id="3" name="Zástupný symbol pro obsah 2"/>
          <p:cNvSpPr>
            <a:spLocks noGrp="1"/>
          </p:cNvSpPr>
          <p:nvPr>
            <p:ph idx="1"/>
          </p:nvPr>
        </p:nvSpPr>
        <p:spPr/>
        <p:txBody>
          <a:bodyPr/>
          <a:lstStyle/>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r>
              <a:rPr lang="cs-CZ" sz="1400" dirty="0" smtClean="0"/>
              <a:t>sítkový </a:t>
            </a:r>
            <a:r>
              <a:rPr lang="cs-CZ" sz="1400" dirty="0" smtClean="0"/>
              <a:t>filtr (A), lamelový filtr (B)</a:t>
            </a:r>
            <a:endParaRPr lang="cs-CZ" sz="1400" dirty="0"/>
          </a:p>
        </p:txBody>
      </p:sp>
      <p:pic>
        <p:nvPicPr>
          <p:cNvPr id="4" name="Obrázek 3" descr="Sítkový filtr.jpg"/>
          <p:cNvPicPr>
            <a:picLocks noChangeAspect="1"/>
          </p:cNvPicPr>
          <p:nvPr/>
        </p:nvPicPr>
        <p:blipFill>
          <a:blip r:embed="rId3" cstate="print"/>
          <a:stretch>
            <a:fillRect/>
          </a:stretch>
        </p:blipFill>
        <p:spPr>
          <a:xfrm>
            <a:off x="1475656" y="1916832"/>
            <a:ext cx="2520280" cy="3655576"/>
          </a:xfrm>
          <a:prstGeom prst="rect">
            <a:avLst/>
          </a:prstGeom>
        </p:spPr>
      </p:pic>
      <p:pic>
        <p:nvPicPr>
          <p:cNvPr id="5" name="Obrázek 4" descr="Lamelový filtr.jpg"/>
          <p:cNvPicPr>
            <a:picLocks noChangeAspect="1"/>
          </p:cNvPicPr>
          <p:nvPr/>
        </p:nvPicPr>
        <p:blipFill>
          <a:blip r:embed="rId4" cstate="print"/>
          <a:stretch>
            <a:fillRect/>
          </a:stretch>
        </p:blipFill>
        <p:spPr>
          <a:xfrm>
            <a:off x="4860032" y="1988840"/>
            <a:ext cx="2448272" cy="4022161"/>
          </a:xfrm>
          <a:prstGeom prst="rect">
            <a:avLst/>
          </a:prstGeom>
        </p:spPr>
      </p:pic>
      <p:sp>
        <p:nvSpPr>
          <p:cNvPr id="6" name="Tlačítko akce: Domů 5">
            <a:hlinkClick r:id="rId5"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akumulátory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Hydraulický akumulátor </a:t>
            </a:r>
            <a:r>
              <a:rPr lang="cs-CZ" dirty="0" smtClean="0"/>
              <a:t>je:</a:t>
            </a:r>
          </a:p>
          <a:p>
            <a:pPr>
              <a:buFont typeface="Wingdings" pitchFamily="2" charset="2"/>
              <a:buChar char="Ø"/>
            </a:pPr>
            <a:r>
              <a:rPr lang="cs-CZ" dirty="0" smtClean="0"/>
              <a:t>Objemová </a:t>
            </a:r>
            <a:r>
              <a:rPr lang="cs-CZ" dirty="0" smtClean="0"/>
              <a:t>tlaková nádoba, která v sobě hromadí energii pomocí stlačeného plynu.</a:t>
            </a:r>
          </a:p>
          <a:p>
            <a:endParaRPr lang="cs-CZ" dirty="0" smtClean="0"/>
          </a:p>
          <a:p>
            <a:r>
              <a:rPr lang="cs-CZ" dirty="0" smtClean="0"/>
              <a:t>U leteckých hydraulických akumulátorů se nejčastěji používá:</a:t>
            </a:r>
          </a:p>
          <a:p>
            <a:pPr>
              <a:buFont typeface="Wingdings" pitchFamily="2" charset="2"/>
              <a:buChar char="Ø"/>
            </a:pPr>
            <a:r>
              <a:rPr lang="cs-CZ" dirty="0" smtClean="0"/>
              <a:t>vzduch</a:t>
            </a:r>
          </a:p>
          <a:p>
            <a:pPr>
              <a:buFont typeface="Wingdings" pitchFamily="2" charset="2"/>
              <a:buChar char="Ø"/>
            </a:pPr>
            <a:r>
              <a:rPr lang="cs-CZ" dirty="0" smtClean="0"/>
              <a:t>dusík</a:t>
            </a:r>
          </a:p>
          <a:p>
            <a:pPr>
              <a:buFont typeface="Wingdings" pitchFamily="2" charset="2"/>
              <a:buChar char="Ø"/>
            </a:pPr>
            <a:endParaRPr lang="cs-CZ" dirty="0" smtClean="0"/>
          </a:p>
          <a:p>
            <a:r>
              <a:rPr lang="cs-CZ" dirty="0" smtClean="0"/>
              <a:t>Místo plynného média lze použít pružiny, ty se využívají především u menších letadel.</a:t>
            </a:r>
          </a:p>
          <a:p>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akumulátory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Takto uložená energie v případě potřeby působí přes membránu na kapalinu</a:t>
            </a:r>
            <a:r>
              <a:rPr lang="cs-CZ" dirty="0" smtClean="0"/>
              <a:t>.</a:t>
            </a:r>
          </a:p>
          <a:p>
            <a:endParaRPr lang="cs-CZ" dirty="0" smtClean="0"/>
          </a:p>
          <a:p>
            <a:r>
              <a:rPr lang="cs-CZ" dirty="0" smtClean="0"/>
              <a:t>Kromě akumulace energie má hydraulický akumulátor řadu dalších důležitých funkcí:</a:t>
            </a:r>
          </a:p>
          <a:p>
            <a:pPr>
              <a:buFont typeface="Wingdings" pitchFamily="2" charset="2"/>
              <a:buChar char="Ø"/>
            </a:pPr>
            <a:r>
              <a:rPr lang="cs-CZ" dirty="0" smtClean="0"/>
              <a:t>Tlumí rázy v hydraulickém systému.</a:t>
            </a:r>
          </a:p>
          <a:p>
            <a:pPr>
              <a:buFont typeface="Wingdings" pitchFamily="2" charset="2"/>
              <a:buChar char="Ø"/>
            </a:pPr>
            <a:r>
              <a:rPr lang="cs-CZ" dirty="0" smtClean="0"/>
              <a:t>Eliminuje pulzace tlaku způsobené nerovnoměrnou dodávkou čerpadla.</a:t>
            </a:r>
          </a:p>
          <a:p>
            <a:pPr>
              <a:buFont typeface="Wingdings" pitchFamily="2" charset="2"/>
              <a:buChar char="Ø"/>
            </a:pPr>
            <a:r>
              <a:rPr lang="cs-CZ" dirty="0" smtClean="0"/>
              <a:t>Pokrývá tlakové špičky při aktivaci několika pracovních okruhů najednou.</a:t>
            </a:r>
          </a:p>
          <a:p>
            <a:pPr>
              <a:buFont typeface="Wingdings" pitchFamily="2" charset="2"/>
              <a:buChar char="Ø"/>
            </a:pPr>
            <a:r>
              <a:rPr lang="cs-CZ" dirty="0" smtClean="0"/>
              <a:t>Slouží jako nouzový zdroj energie při výpadku motorů.</a:t>
            </a:r>
          </a:p>
          <a:p>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akumulátory</a:t>
            </a:r>
            <a:endParaRPr lang="cs-CZ" dirty="0"/>
          </a:p>
        </p:txBody>
      </p:sp>
      <p:pic>
        <p:nvPicPr>
          <p:cNvPr id="4" name="Zástupný symbol pro obsah 3" descr="Akumulátory.jpg"/>
          <p:cNvPicPr>
            <a:picLocks noGrp="1" noChangeAspect="1"/>
          </p:cNvPicPr>
          <p:nvPr>
            <p:ph idx="1"/>
          </p:nvPr>
        </p:nvPicPr>
        <p:blipFill>
          <a:blip r:embed="rId3" cstate="print"/>
          <a:stretch>
            <a:fillRect/>
          </a:stretch>
        </p:blipFill>
        <p:spPr>
          <a:xfrm>
            <a:off x="539552" y="2276872"/>
            <a:ext cx="8229600" cy="3660151"/>
          </a:xfr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zámky</a:t>
            </a:r>
            <a:endParaRPr lang="cs-CZ" dirty="0"/>
          </a:p>
        </p:txBody>
      </p:sp>
      <p:sp>
        <p:nvSpPr>
          <p:cNvPr id="3" name="Zástupný symbol pro obsah 2"/>
          <p:cNvSpPr>
            <a:spLocks noGrp="1"/>
          </p:cNvSpPr>
          <p:nvPr>
            <p:ph idx="1"/>
          </p:nvPr>
        </p:nvSpPr>
        <p:spPr/>
        <p:txBody>
          <a:bodyPr>
            <a:normAutofit/>
          </a:bodyPr>
          <a:lstStyle/>
          <a:p>
            <a:pPr>
              <a:buNone/>
            </a:pPr>
            <a:endParaRPr lang="cs-CZ" dirty="0" smtClean="0"/>
          </a:p>
          <a:p>
            <a:r>
              <a:rPr lang="cs-CZ" dirty="0" smtClean="0"/>
              <a:t>Hydraulické zámky:</a:t>
            </a:r>
          </a:p>
          <a:p>
            <a:pPr>
              <a:buFont typeface="Wingdings" pitchFamily="2" charset="2"/>
              <a:buChar char="Ø"/>
            </a:pPr>
            <a:r>
              <a:rPr lang="cs-CZ" dirty="0" smtClean="0"/>
              <a:t>Zabraňují </a:t>
            </a:r>
            <a:r>
              <a:rPr lang="cs-CZ" dirty="0" smtClean="0"/>
              <a:t>nežádoucímu pohybu pístu pracovního válce v jednom nebo obou směrech po přerušení dodávky tlakové kapaliny. </a:t>
            </a:r>
          </a:p>
          <a:p>
            <a:endParaRPr lang="cs-CZ" dirty="0" smtClean="0"/>
          </a:p>
          <a:p>
            <a:r>
              <a:rPr lang="cs-CZ" dirty="0" smtClean="0"/>
              <a:t>Hydraulické zámky můžeme rozdělit na:</a:t>
            </a:r>
          </a:p>
          <a:p>
            <a:pPr>
              <a:buFont typeface="Wingdings" pitchFamily="2" charset="2"/>
              <a:buChar char="Ø"/>
            </a:pPr>
            <a:r>
              <a:rPr lang="cs-CZ" dirty="0" smtClean="0"/>
              <a:t>jednostranný hydraulický zámek</a:t>
            </a:r>
          </a:p>
          <a:p>
            <a:pPr marL="274320" lvl="1" indent="-274320">
              <a:buClr>
                <a:schemeClr val="accent3"/>
              </a:buClr>
              <a:buSzPct val="95000"/>
              <a:buFont typeface="Wingdings" pitchFamily="2" charset="2"/>
              <a:buChar char="Ø"/>
            </a:pPr>
            <a:r>
              <a:rPr lang="cs-CZ" sz="2600" dirty="0" smtClean="0"/>
              <a:t>dvoustranný hydraulický zámek</a:t>
            </a:r>
          </a:p>
          <a:p>
            <a:pPr>
              <a:buFont typeface="Wingdings" pitchFamily="2" charset="2"/>
              <a:buChar char="Ø"/>
            </a:pPr>
            <a:endParaRPr lang="cs-CZ" dirty="0" smtClean="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Jednostranný hydraulický zámek</a:t>
            </a:r>
            <a:endParaRPr lang="cs-CZ" dirty="0"/>
          </a:p>
        </p:txBody>
      </p:sp>
      <p:pic>
        <p:nvPicPr>
          <p:cNvPr id="4" name="Zástupný symbol pro obsah 3" descr="Hydraulické zámky - jednostranný.jpg"/>
          <p:cNvPicPr>
            <a:picLocks noGrp="1" noChangeAspect="1"/>
          </p:cNvPicPr>
          <p:nvPr>
            <p:ph idx="1"/>
          </p:nvPr>
        </p:nvPicPr>
        <p:blipFill>
          <a:blip r:embed="rId3" cstate="print"/>
          <a:stretch>
            <a:fillRect/>
          </a:stretch>
        </p:blipFill>
        <p:spPr>
          <a:xfrm>
            <a:off x="2195735" y="2708920"/>
            <a:ext cx="5187393" cy="3024336"/>
          </a:xfr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r"/>
            <a:r>
              <a:rPr lang="cs-CZ" dirty="0" smtClean="0"/>
              <a:t>Dvoustranný hydraulický zámek</a:t>
            </a:r>
            <a:endParaRPr lang="cs-CZ" dirty="0"/>
          </a:p>
        </p:txBody>
      </p:sp>
      <p:sp>
        <p:nvSpPr>
          <p:cNvPr id="3" name="Zástupný symbol pro obsah 2"/>
          <p:cNvSpPr>
            <a:spLocks noGrp="1"/>
          </p:cNvSpPr>
          <p:nvPr>
            <p:ph idx="1"/>
          </p:nvPr>
        </p:nvSpPr>
        <p:spPr/>
        <p:txBody>
          <a:bodyPr/>
          <a:lstStyle/>
          <a:p>
            <a:r>
              <a:rPr lang="cs-CZ" dirty="0" smtClean="0"/>
              <a:t>Pracuje na stejném principu jako zámek jednostranný.</a:t>
            </a:r>
          </a:p>
        </p:txBody>
      </p:sp>
      <p:pic>
        <p:nvPicPr>
          <p:cNvPr id="4" name="Obrázek 3" descr="Hydraulické zámky - dvoustranný.jpg"/>
          <p:cNvPicPr>
            <a:picLocks noChangeAspect="1"/>
          </p:cNvPicPr>
          <p:nvPr/>
        </p:nvPicPr>
        <p:blipFill>
          <a:blip r:embed="rId3" cstate="print"/>
          <a:stretch>
            <a:fillRect/>
          </a:stretch>
        </p:blipFill>
        <p:spPr>
          <a:xfrm>
            <a:off x="2483768" y="3501008"/>
            <a:ext cx="4546424" cy="3015069"/>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Tlumič hydraulických rázů</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Při spojení prostorů s různými </a:t>
            </a:r>
            <a:r>
              <a:rPr lang="cs-CZ" dirty="0" smtClean="0"/>
              <a:t>tlaky dochází k:</a:t>
            </a:r>
          </a:p>
          <a:p>
            <a:pPr>
              <a:buFont typeface="Wingdings" pitchFamily="2" charset="2"/>
              <a:buChar char="Ø"/>
            </a:pPr>
            <a:r>
              <a:rPr lang="cs-CZ" dirty="0" smtClean="0"/>
              <a:t>hydraulickým rázům</a:t>
            </a:r>
            <a:endParaRPr lang="cs-CZ" dirty="0" smtClean="0"/>
          </a:p>
          <a:p>
            <a:endParaRPr lang="cs-CZ" dirty="0" smtClean="0"/>
          </a:p>
          <a:p>
            <a:r>
              <a:rPr lang="cs-CZ" dirty="0" smtClean="0"/>
              <a:t>Tomu </a:t>
            </a:r>
            <a:r>
              <a:rPr lang="cs-CZ" dirty="0" smtClean="0"/>
              <a:t>musí zabránit:</a:t>
            </a:r>
          </a:p>
          <a:p>
            <a:pPr>
              <a:buFont typeface="Wingdings" pitchFamily="2" charset="2"/>
              <a:buChar char="Ø"/>
            </a:pPr>
            <a:r>
              <a:rPr lang="cs-CZ" dirty="0" smtClean="0"/>
              <a:t>Tlumič </a:t>
            </a:r>
            <a:r>
              <a:rPr lang="cs-CZ" dirty="0" smtClean="0"/>
              <a:t>hydraulických rázů, který má za </a:t>
            </a:r>
            <a:r>
              <a:rPr lang="cs-CZ" dirty="0" smtClean="0"/>
              <a:t>úkol:</a:t>
            </a:r>
          </a:p>
          <a:p>
            <a:pPr lvl="1">
              <a:buFont typeface="Wingdings" pitchFamily="2" charset="2"/>
              <a:buChar char="§"/>
            </a:pPr>
            <a:r>
              <a:rPr lang="cs-CZ" dirty="0" smtClean="0"/>
              <a:t>prodloužit </a:t>
            </a:r>
            <a:r>
              <a:rPr lang="cs-CZ" dirty="0" smtClean="0"/>
              <a:t>dobu vyrovnávání tlaků </a:t>
            </a:r>
            <a:endParaRPr lang="cs-CZ" dirty="0" smtClean="0"/>
          </a:p>
          <a:p>
            <a:pPr lvl="1">
              <a:buFont typeface="Wingdings" pitchFamily="2" charset="2"/>
              <a:buChar char="§"/>
            </a:pPr>
            <a:r>
              <a:rPr lang="cs-CZ" dirty="0" smtClean="0"/>
              <a:t>eliminovat rázy</a:t>
            </a:r>
            <a:endParaRPr lang="cs-CZ" dirty="0" smtClean="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Tlumič hydraulických rázů</a:t>
            </a:r>
            <a:endParaRPr lang="cs-CZ" dirty="0"/>
          </a:p>
        </p:txBody>
      </p:sp>
      <p:sp>
        <p:nvSpPr>
          <p:cNvPr id="3" name="Zástupný symbol pro obsah 2"/>
          <p:cNvSpPr>
            <a:spLocks noGrp="1"/>
          </p:cNvSpPr>
          <p:nvPr>
            <p:ph idx="1"/>
          </p:nvPr>
        </p:nvSpPr>
        <p:spPr/>
        <p:txBody>
          <a:bodyPr>
            <a:normAutofit/>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píst (1), čep (2), filtr (3), sedlo (4), těleso tlumiče (5), vratná pružina (6), těsnící kroužek (7), kulička (8), pružina (9, 13), opěra (10), šoupátko (11), ventil (12)</a:t>
            </a:r>
            <a:endParaRPr lang="cs-CZ" sz="1400" dirty="0"/>
          </a:p>
        </p:txBody>
      </p:sp>
      <p:pic>
        <p:nvPicPr>
          <p:cNvPr id="4" name="Obrázek 3" descr="Tlumič hydraulických rázů.jpg"/>
          <p:cNvPicPr>
            <a:picLocks noChangeAspect="1"/>
          </p:cNvPicPr>
          <p:nvPr/>
        </p:nvPicPr>
        <p:blipFill>
          <a:blip r:embed="rId3" cstate="print"/>
          <a:stretch>
            <a:fillRect/>
          </a:stretch>
        </p:blipFill>
        <p:spPr>
          <a:xfrm>
            <a:off x="2123728" y="2348880"/>
            <a:ext cx="4948641" cy="2731364"/>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Pracovní válce</a:t>
            </a:r>
            <a:endParaRPr lang="cs-CZ" dirty="0"/>
          </a:p>
        </p:txBody>
      </p:sp>
      <p:sp>
        <p:nvSpPr>
          <p:cNvPr id="3" name="Zástupný symbol pro obsah 2"/>
          <p:cNvSpPr>
            <a:spLocks noGrp="1"/>
          </p:cNvSpPr>
          <p:nvPr>
            <p:ph idx="1"/>
          </p:nvPr>
        </p:nvSpPr>
        <p:spPr/>
        <p:txBody>
          <a:bodyPr>
            <a:normAutofit/>
          </a:bodyPr>
          <a:lstStyle/>
          <a:p>
            <a:endParaRPr lang="cs-CZ" sz="2400" dirty="0" smtClean="0"/>
          </a:p>
          <a:p>
            <a:r>
              <a:rPr lang="cs-CZ" sz="2400" dirty="0" smtClean="0"/>
              <a:t>Hydraulické </a:t>
            </a:r>
            <a:r>
              <a:rPr lang="cs-CZ" sz="2400" dirty="0" smtClean="0"/>
              <a:t>motory </a:t>
            </a:r>
            <a:r>
              <a:rPr lang="cs-CZ" sz="2400" dirty="0" smtClean="0"/>
              <a:t>jsou:</a:t>
            </a:r>
          </a:p>
          <a:p>
            <a:pPr>
              <a:buFont typeface="Wingdings" pitchFamily="2" charset="2"/>
              <a:buChar char="Ø"/>
            </a:pPr>
            <a:r>
              <a:rPr lang="cs-CZ" sz="2400" dirty="0" smtClean="0"/>
              <a:t>koncové </a:t>
            </a:r>
            <a:r>
              <a:rPr lang="cs-CZ" sz="2400" dirty="0" smtClean="0"/>
              <a:t>stupně pracovních </a:t>
            </a:r>
            <a:r>
              <a:rPr lang="cs-CZ" sz="2400" dirty="0" smtClean="0"/>
              <a:t>okruhů</a:t>
            </a:r>
          </a:p>
          <a:p>
            <a:pPr>
              <a:buNone/>
            </a:pPr>
            <a:endParaRPr lang="cs-CZ" sz="2400" dirty="0" smtClean="0"/>
          </a:p>
          <a:p>
            <a:r>
              <a:rPr lang="cs-CZ" sz="2400" dirty="0" smtClean="0"/>
              <a:t>Energie kapaliny se zde přeměňuje </a:t>
            </a:r>
            <a:r>
              <a:rPr lang="cs-CZ" sz="2400" dirty="0" smtClean="0"/>
              <a:t>na:</a:t>
            </a:r>
          </a:p>
          <a:p>
            <a:pPr>
              <a:buFont typeface="Wingdings" pitchFamily="2" charset="2"/>
              <a:buChar char="Ø"/>
            </a:pPr>
            <a:r>
              <a:rPr lang="cs-CZ" sz="2400" dirty="0" smtClean="0"/>
              <a:t>mechanickou </a:t>
            </a:r>
            <a:r>
              <a:rPr lang="cs-CZ" sz="2400" dirty="0" smtClean="0"/>
              <a:t>práci </a:t>
            </a:r>
            <a:r>
              <a:rPr lang="cs-CZ" sz="2400" dirty="0" smtClean="0"/>
              <a:t>pístu</a:t>
            </a:r>
            <a:endParaRPr lang="cs-CZ" sz="2400" dirty="0" smtClean="0"/>
          </a:p>
          <a:p>
            <a:endParaRPr lang="cs-CZ" sz="2400" dirty="0" smtClean="0"/>
          </a:p>
          <a:p>
            <a:r>
              <a:rPr lang="cs-CZ" sz="2400" dirty="0" smtClean="0"/>
              <a:t>Pracovní válec je </a:t>
            </a:r>
            <a:r>
              <a:rPr lang="cs-CZ" sz="2400" dirty="0" smtClean="0"/>
              <a:t>tedy:</a:t>
            </a:r>
          </a:p>
          <a:p>
            <a:pPr>
              <a:buFont typeface="Wingdings" pitchFamily="2" charset="2"/>
              <a:buChar char="Ø"/>
            </a:pPr>
            <a:r>
              <a:rPr lang="cs-CZ" sz="2400" dirty="0" smtClean="0"/>
              <a:t>Hydraulický </a:t>
            </a:r>
            <a:r>
              <a:rPr lang="cs-CZ" sz="2400" dirty="0" smtClean="0"/>
              <a:t>motor s přímočarým vratným pohybem pístu.</a:t>
            </a:r>
          </a:p>
        </p:txBody>
      </p:sp>
      <p:sp>
        <p:nvSpPr>
          <p:cNvPr id="5" name="Tlačítko akce: Domů 4">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Pracovní válce</a:t>
            </a:r>
            <a:endParaRPr lang="cs-CZ" dirty="0"/>
          </a:p>
        </p:txBody>
      </p:sp>
      <p:sp>
        <p:nvSpPr>
          <p:cNvPr id="3" name="Zástupný symbol pro obsah 2"/>
          <p:cNvSpPr>
            <a:spLocks noGrp="1"/>
          </p:cNvSpPr>
          <p:nvPr>
            <p:ph idx="1"/>
          </p:nvPr>
        </p:nvSpPr>
        <p:spPr/>
        <p:txBody>
          <a:bodyPr/>
          <a:lstStyle/>
          <a:p>
            <a:r>
              <a:rPr lang="cs-CZ" sz="2200" dirty="0" smtClean="0"/>
              <a:t>Lze je rozdělit na:</a:t>
            </a:r>
          </a:p>
          <a:p>
            <a:pPr>
              <a:buFont typeface="Wingdings" pitchFamily="2" charset="2"/>
              <a:buChar char="Ø"/>
            </a:pPr>
            <a:r>
              <a:rPr lang="cs-CZ" sz="2200" dirty="0" smtClean="0"/>
              <a:t>jednočinné </a:t>
            </a:r>
          </a:p>
          <a:p>
            <a:pPr>
              <a:buFont typeface="Wingdings" pitchFamily="2" charset="2"/>
              <a:buChar char="Ø"/>
            </a:pPr>
            <a:r>
              <a:rPr lang="cs-CZ" sz="2200" dirty="0" smtClean="0"/>
              <a:t>dvojčinné</a:t>
            </a:r>
          </a:p>
          <a:p>
            <a:pPr>
              <a:buFont typeface="Wingdings" pitchFamily="2" charset="2"/>
              <a:buChar char="Ø"/>
            </a:pPr>
            <a:endParaRPr lang="cs-CZ" sz="2200" dirty="0" smtClean="0"/>
          </a:p>
          <a:p>
            <a:r>
              <a:rPr lang="cs-CZ" sz="2200" dirty="0" smtClean="0"/>
              <a:t>Podle toho přivádí-li se kapalina na jednu či obě strany pístu.</a:t>
            </a:r>
          </a:p>
          <a:p>
            <a:pPr>
              <a:buNone/>
            </a:pPr>
            <a:r>
              <a:rPr lang="cs-CZ" dirty="0" smtClean="0"/>
              <a:t>	</a:t>
            </a:r>
          </a:p>
          <a:p>
            <a:pPr>
              <a:buNone/>
            </a:pPr>
            <a:endParaRPr lang="cs-CZ" sz="1400" dirty="0" smtClean="0"/>
          </a:p>
          <a:p>
            <a:pPr>
              <a:buNone/>
            </a:pPr>
            <a:endParaRPr lang="cs-CZ" sz="1400" dirty="0" smtClean="0"/>
          </a:p>
          <a:p>
            <a:pPr>
              <a:buNone/>
            </a:pPr>
            <a:r>
              <a:rPr lang="cs-CZ" sz="1400" dirty="0" smtClean="0"/>
              <a:t>	</a:t>
            </a:r>
          </a:p>
          <a:p>
            <a:pPr>
              <a:buNone/>
            </a:pPr>
            <a:endParaRPr lang="cs-CZ" sz="1400" dirty="0" smtClean="0"/>
          </a:p>
          <a:p>
            <a:pPr>
              <a:buNone/>
            </a:pPr>
            <a:endParaRPr lang="cs-CZ" sz="1400" dirty="0" smtClean="0"/>
          </a:p>
          <a:p>
            <a:pPr>
              <a:buNone/>
            </a:pPr>
            <a:endParaRPr lang="cs-CZ" sz="1400" dirty="0" smtClean="0"/>
          </a:p>
          <a:p>
            <a:pPr>
              <a:buNone/>
            </a:pPr>
            <a:r>
              <a:rPr lang="cs-CZ" sz="1400" dirty="0" smtClean="0"/>
              <a:t>Schéma jednočinného (A) </a:t>
            </a:r>
            <a:r>
              <a:rPr lang="cs-CZ" sz="1400" dirty="0" err="1" smtClean="0"/>
              <a:t>a</a:t>
            </a:r>
            <a:r>
              <a:rPr lang="cs-CZ" sz="1400" dirty="0" smtClean="0"/>
              <a:t> dvojčinného (B) pracovního válce s přímočarým </a:t>
            </a:r>
            <a:r>
              <a:rPr lang="cs-CZ" sz="1400" dirty="0" smtClean="0"/>
              <a:t>pohybem.</a:t>
            </a:r>
            <a:endParaRPr lang="cs-CZ" sz="1400" dirty="0"/>
          </a:p>
        </p:txBody>
      </p:sp>
      <p:pic>
        <p:nvPicPr>
          <p:cNvPr id="4" name="Obrázek 3" descr="Jednočinný a dvojčinný pracovní válec a přímočarým pohybem.jpg"/>
          <p:cNvPicPr>
            <a:picLocks noChangeAspect="1"/>
          </p:cNvPicPr>
          <p:nvPr/>
        </p:nvPicPr>
        <p:blipFill>
          <a:blip r:embed="rId3" cstate="print"/>
          <a:stretch>
            <a:fillRect/>
          </a:stretch>
        </p:blipFill>
        <p:spPr>
          <a:xfrm>
            <a:off x="1331640" y="4293096"/>
            <a:ext cx="6428576" cy="1296144"/>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Pracovní válce</a:t>
            </a:r>
            <a:endParaRPr lang="cs-CZ" dirty="0"/>
          </a:p>
        </p:txBody>
      </p:sp>
      <p:sp>
        <p:nvSpPr>
          <p:cNvPr id="3" name="Zástupný symbol pro obsah 2"/>
          <p:cNvSpPr>
            <a:spLocks noGrp="1"/>
          </p:cNvSpPr>
          <p:nvPr>
            <p:ph idx="1"/>
          </p:nvPr>
        </p:nvSpPr>
        <p:spPr/>
        <p:txBody>
          <a:bodyPr>
            <a:normAutofit/>
          </a:bodyPr>
          <a:lstStyle/>
          <a:p>
            <a:pPr>
              <a:buFont typeface="Arial" pitchFamily="34" charset="0"/>
              <a:buChar char="•"/>
            </a:pPr>
            <a:r>
              <a:rPr lang="cs-CZ" dirty="0" smtClean="0"/>
              <a:t>Jednočinný pracovní válec</a:t>
            </a:r>
          </a:p>
          <a:p>
            <a:endParaRPr lang="cs-CZ" i="1" dirty="0" smtClean="0"/>
          </a:p>
          <a:p>
            <a:endParaRPr lang="cs-CZ" i="1" dirty="0" smtClean="0"/>
          </a:p>
          <a:p>
            <a:endParaRPr lang="cs-CZ" i="1"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závěsná vidlice (1), stavitelná vidlice (2), zámek (3), komorový přepínač (3), otočný spoj (5), potrubí (6)</a:t>
            </a:r>
            <a:endParaRPr lang="cs-CZ" sz="1400" dirty="0"/>
          </a:p>
        </p:txBody>
      </p:sp>
      <p:pic>
        <p:nvPicPr>
          <p:cNvPr id="4" name="Obrázek 3" descr="Jednočinný pracovní válec.jpg"/>
          <p:cNvPicPr>
            <a:picLocks noChangeAspect="1"/>
          </p:cNvPicPr>
          <p:nvPr/>
        </p:nvPicPr>
        <p:blipFill>
          <a:blip r:embed="rId3" cstate="print"/>
          <a:stretch>
            <a:fillRect/>
          </a:stretch>
        </p:blipFill>
        <p:spPr>
          <a:xfrm>
            <a:off x="1619672" y="2996952"/>
            <a:ext cx="5524142" cy="2495148"/>
          </a:xfrm>
          <a:prstGeom prst="rect">
            <a:avLst/>
          </a:prstGeom>
        </p:spPr>
      </p:pic>
      <p:sp>
        <p:nvSpPr>
          <p:cNvPr id="5" name="Tlačítko akce: Domů 4">
            <a:hlinkClick r:id="rId4" action="ppaction://hlinksldjump" highlightClick="1"/>
          </p:cNvPr>
          <p:cNvSpPr/>
          <p:nvPr/>
        </p:nvSpPr>
        <p:spPr>
          <a:xfrm>
            <a:off x="7812360"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Pracovní válce</a:t>
            </a:r>
            <a:endParaRPr lang="cs-CZ" dirty="0"/>
          </a:p>
        </p:txBody>
      </p:sp>
      <p:sp>
        <p:nvSpPr>
          <p:cNvPr id="3" name="Zástupný symbol pro obsah 2"/>
          <p:cNvSpPr>
            <a:spLocks noGrp="1"/>
          </p:cNvSpPr>
          <p:nvPr>
            <p:ph idx="1"/>
          </p:nvPr>
        </p:nvSpPr>
        <p:spPr/>
        <p:txBody>
          <a:bodyPr/>
          <a:lstStyle/>
          <a:p>
            <a:r>
              <a:rPr lang="cs-CZ" dirty="0" smtClean="0"/>
              <a:t>Dalším konstrukčním provedením je pracovní válec s rotačním pohybem vnitřního ústrojí.</a:t>
            </a:r>
          </a:p>
          <a:p>
            <a:r>
              <a:rPr lang="cs-CZ" dirty="0" smtClean="0"/>
              <a:t>Ty se ale využívají podstatně méně z </a:t>
            </a:r>
            <a:r>
              <a:rPr lang="cs-CZ" dirty="0" smtClean="0"/>
              <a:t>důvodu</a:t>
            </a:r>
            <a:r>
              <a:rPr lang="cs-CZ" dirty="0" smtClean="0"/>
              <a:t>, že </a:t>
            </a:r>
            <a:r>
              <a:rPr lang="cs-CZ" dirty="0" smtClean="0"/>
              <a:t>je:</a:t>
            </a:r>
          </a:p>
          <a:p>
            <a:pPr>
              <a:buFont typeface="Wingdings" pitchFamily="2" charset="2"/>
              <a:buChar char="Ø"/>
            </a:pPr>
            <a:r>
              <a:rPr lang="cs-CZ" dirty="0" smtClean="0"/>
              <a:t>Přímočarý pohyb </a:t>
            </a:r>
            <a:r>
              <a:rPr lang="cs-CZ" dirty="0" smtClean="0"/>
              <a:t>obvyklejší a konstrukční řešení je jednodušší, hospodárnější a tím i spolehlivější.</a:t>
            </a:r>
          </a:p>
          <a:p>
            <a:endParaRPr lang="cs-CZ" dirty="0"/>
          </a:p>
        </p:txBody>
      </p:sp>
      <p:pic>
        <p:nvPicPr>
          <p:cNvPr id="4" name="Obrázek 3" descr="Pracovní válec s rotačním pohybem.jpg"/>
          <p:cNvPicPr>
            <a:picLocks noChangeAspect="1"/>
          </p:cNvPicPr>
          <p:nvPr/>
        </p:nvPicPr>
        <p:blipFill>
          <a:blip r:embed="rId3" cstate="print"/>
          <a:stretch>
            <a:fillRect/>
          </a:stretch>
        </p:blipFill>
        <p:spPr>
          <a:xfrm>
            <a:off x="2051720" y="4221088"/>
            <a:ext cx="4615658" cy="1944216"/>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posilovače</a:t>
            </a:r>
            <a:endParaRPr lang="cs-CZ" dirty="0"/>
          </a:p>
        </p:txBody>
      </p:sp>
      <p:sp>
        <p:nvSpPr>
          <p:cNvPr id="3" name="Zástupný symbol pro obsah 2"/>
          <p:cNvSpPr>
            <a:spLocks noGrp="1"/>
          </p:cNvSpPr>
          <p:nvPr>
            <p:ph idx="1"/>
          </p:nvPr>
        </p:nvSpPr>
        <p:spPr/>
        <p:txBody>
          <a:bodyPr/>
          <a:lstStyle/>
          <a:p>
            <a:r>
              <a:rPr lang="cs-CZ" sz="2200" dirty="0" smtClean="0"/>
              <a:t>Jedná se o hydraulické motory s přímočarým pohybem, které jsou mechanicky spojeny s ručními rozvaděči (šoupátky</a:t>
            </a:r>
            <a:r>
              <a:rPr lang="cs-CZ" sz="2200" dirty="0" smtClean="0"/>
              <a:t>).</a:t>
            </a:r>
            <a:endParaRPr lang="cs-CZ" sz="2200" dirty="0" smtClean="0"/>
          </a:p>
          <a:p>
            <a:r>
              <a:rPr lang="cs-CZ" sz="2200" dirty="0" smtClean="0"/>
              <a:t>Jsou určeny k posílení řízení u mechanismů, u </a:t>
            </a:r>
            <a:r>
              <a:rPr lang="cs-CZ" sz="2200" dirty="0" smtClean="0"/>
              <a:t>kterých:</a:t>
            </a:r>
          </a:p>
          <a:p>
            <a:pPr>
              <a:buFont typeface="Wingdings" pitchFamily="2" charset="2"/>
              <a:buChar char="Ø"/>
            </a:pPr>
            <a:r>
              <a:rPr lang="cs-CZ" sz="2200" dirty="0" smtClean="0"/>
              <a:t>Je přímé ovládání </a:t>
            </a:r>
            <a:r>
              <a:rPr lang="cs-CZ" sz="2200" dirty="0" smtClean="0"/>
              <a:t>nemožné z důvodu vysokého zatížení a značných sil.</a:t>
            </a:r>
          </a:p>
          <a:p>
            <a:pPr>
              <a:buNone/>
            </a:pPr>
            <a:endParaRPr lang="cs-CZ" dirty="0"/>
          </a:p>
        </p:txBody>
      </p:sp>
      <p:pic>
        <p:nvPicPr>
          <p:cNvPr id="4" name="Obrázek 3" descr="Posilovač řízení.jpg"/>
          <p:cNvPicPr>
            <a:picLocks noChangeAspect="1"/>
          </p:cNvPicPr>
          <p:nvPr/>
        </p:nvPicPr>
        <p:blipFill>
          <a:blip r:embed="rId3" cstate="print"/>
          <a:stretch>
            <a:fillRect/>
          </a:stretch>
        </p:blipFill>
        <p:spPr>
          <a:xfrm>
            <a:off x="1187624" y="3861048"/>
            <a:ext cx="6624736" cy="2493019"/>
          </a:xfrm>
          <a:prstGeom prst="rect">
            <a:avLst/>
          </a:prstGeom>
        </p:spPr>
      </p:pic>
      <p:sp>
        <p:nvSpPr>
          <p:cNvPr id="5" name="Tlačítko akce: Domů 4">
            <a:hlinkClick r:id="rId4"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posilovače</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Používají se například pro ovládání:</a:t>
            </a:r>
          </a:p>
          <a:p>
            <a:endParaRPr lang="cs-CZ" dirty="0" smtClean="0"/>
          </a:p>
          <a:p>
            <a:pPr>
              <a:buFont typeface="Wingdings" pitchFamily="2" charset="2"/>
              <a:buChar char="Ø"/>
            </a:pPr>
            <a:r>
              <a:rPr lang="cs-CZ" dirty="0" smtClean="0"/>
              <a:t>ocasních ploch</a:t>
            </a:r>
          </a:p>
          <a:p>
            <a:pPr>
              <a:buFont typeface="Wingdings" pitchFamily="2" charset="2"/>
              <a:buChar char="Ø"/>
            </a:pPr>
            <a:r>
              <a:rPr lang="cs-CZ" dirty="0" smtClean="0"/>
              <a:t>křidélek</a:t>
            </a:r>
          </a:p>
          <a:p>
            <a:pPr>
              <a:buFont typeface="Wingdings" pitchFamily="2" charset="2"/>
              <a:buChar char="Ø"/>
            </a:pPr>
            <a:r>
              <a:rPr lang="cs-CZ" dirty="0" smtClean="0"/>
              <a:t>klapek </a:t>
            </a:r>
          </a:p>
          <a:p>
            <a:pPr>
              <a:buFont typeface="Wingdings" pitchFamily="2" charset="2"/>
              <a:buChar char="Ø"/>
            </a:pPr>
            <a:r>
              <a:rPr lang="cs-CZ" dirty="0" smtClean="0"/>
              <a:t>podvozku</a:t>
            </a:r>
            <a:endParaRPr lang="cs-CZ" dirty="0"/>
          </a:p>
        </p:txBody>
      </p:sp>
      <p:sp>
        <p:nvSpPr>
          <p:cNvPr id="4" name="Tlačítko akce: Domů 3">
            <a:hlinkClick r:id="rId3" action="ppaction://hlinksldjump" highlightClick="1"/>
          </p:cNvPr>
          <p:cNvSpPr/>
          <p:nvPr/>
        </p:nvSpPr>
        <p:spPr>
          <a:xfrm>
            <a:off x="7812360" y="6093296"/>
            <a:ext cx="720080"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467</TotalTime>
  <Words>877</Words>
  <Application>Microsoft Office PowerPoint</Application>
  <PresentationFormat>Předvádění na obrazovce (4:3)</PresentationFormat>
  <Paragraphs>337</Paragraphs>
  <Slides>37</Slides>
  <Notes>37</Notes>
  <HiddenSlides>0</HiddenSlides>
  <MMClips>0</MMClips>
  <ScaleCrop>false</ScaleCrop>
  <HeadingPairs>
    <vt:vector size="4" baseType="variant">
      <vt:variant>
        <vt:lpstr>Motiv</vt:lpstr>
      </vt:variant>
      <vt:variant>
        <vt:i4>1</vt:i4>
      </vt:variant>
      <vt:variant>
        <vt:lpstr>Nadpisy snímků</vt:lpstr>
      </vt:variant>
      <vt:variant>
        <vt:i4>37</vt:i4>
      </vt:variant>
    </vt:vector>
  </HeadingPairs>
  <TitlesOfParts>
    <vt:vector size="38" baseType="lpstr">
      <vt:lpstr>Tok</vt:lpstr>
      <vt:lpstr> Hydraulická soustava</vt:lpstr>
      <vt:lpstr>Hydraulická soustava</vt:lpstr>
      <vt:lpstr>Hydraulické nádrže</vt:lpstr>
      <vt:lpstr>Hydraulické nádrže</vt:lpstr>
      <vt:lpstr>Hydraulické nádrže - beztlakové</vt:lpstr>
      <vt:lpstr>Hydraulické nádrže - přetlakové</vt:lpstr>
      <vt:lpstr>Hydraulická čerpadla</vt:lpstr>
      <vt:lpstr>Hydraulická čerpadla</vt:lpstr>
      <vt:lpstr>Ruční pístové čerpadlo</vt:lpstr>
      <vt:lpstr>Ruční pístové čerpadlo</vt:lpstr>
      <vt:lpstr>Zubové čerpadlo</vt:lpstr>
      <vt:lpstr>Zubové čerpadlo</vt:lpstr>
      <vt:lpstr>Rotační pístové čerpadlo se stálou dodávkou</vt:lpstr>
      <vt:lpstr>Rotační pístové čerpadlo se stálou dodávkou</vt:lpstr>
      <vt:lpstr>Rotační pístové čerpadlo se stálou dodávkou</vt:lpstr>
      <vt:lpstr>Rotační pístové čerpadlo s proměnnou dodávkou</vt:lpstr>
      <vt:lpstr>Rotační pístové čerpadlo s proměnnou dodávkou</vt:lpstr>
      <vt:lpstr>Rotační pístové čerpadlo s proměnnou dodávkou</vt:lpstr>
      <vt:lpstr>Hydraulické filtry</vt:lpstr>
      <vt:lpstr>Hydraulické filtry</vt:lpstr>
      <vt:lpstr>Hydraulické filtry</vt:lpstr>
      <vt:lpstr>Hydraulické filtry</vt:lpstr>
      <vt:lpstr>Hydraulické filtry</vt:lpstr>
      <vt:lpstr>Hydraulické akumulátory</vt:lpstr>
      <vt:lpstr>Hydraulické akumulátory</vt:lpstr>
      <vt:lpstr>Hydraulické akumulátory</vt:lpstr>
      <vt:lpstr>Hydraulické zámky</vt:lpstr>
      <vt:lpstr>Jednostranný hydraulický zámek</vt:lpstr>
      <vt:lpstr>Dvoustranný hydraulický zámek</vt:lpstr>
      <vt:lpstr>Tlumič hydraulických rázů</vt:lpstr>
      <vt:lpstr>Tlumič hydraulických rázů</vt:lpstr>
      <vt:lpstr>Pracovní válce</vt:lpstr>
      <vt:lpstr>Pracovní válce</vt:lpstr>
      <vt:lpstr>Pracovní válce</vt:lpstr>
      <vt:lpstr>Pracovní válce</vt:lpstr>
      <vt:lpstr>Hydraulické posilovače</vt:lpstr>
      <vt:lpstr>Hydraulické posilovače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Hydraulická soustava</dc:title>
  <dc:creator>Lukáš Plocek</dc:creator>
  <cp:lastModifiedBy>Lukáš Plocek</cp:lastModifiedBy>
  <cp:revision>26</cp:revision>
  <dcterms:created xsi:type="dcterms:W3CDTF">2016-05-15T15:55:15Z</dcterms:created>
  <dcterms:modified xsi:type="dcterms:W3CDTF">2016-06-01T08:12:06Z</dcterms:modified>
</cp:coreProperties>
</file>