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7"/>
  </p:notesMasterIdLst>
  <p:sldIdLst>
    <p:sldId id="256" r:id="rId2"/>
    <p:sldId id="257" r:id="rId3"/>
    <p:sldId id="258" r:id="rId4"/>
    <p:sldId id="276" r:id="rId5"/>
    <p:sldId id="259" r:id="rId6"/>
    <p:sldId id="277" r:id="rId7"/>
    <p:sldId id="260" r:id="rId8"/>
    <p:sldId id="262" r:id="rId9"/>
    <p:sldId id="263" r:id="rId10"/>
    <p:sldId id="278" r:id="rId11"/>
    <p:sldId id="264" r:id="rId12"/>
    <p:sldId id="279" r:id="rId13"/>
    <p:sldId id="265" r:id="rId14"/>
    <p:sldId id="266" r:id="rId15"/>
    <p:sldId id="280" r:id="rId16"/>
    <p:sldId id="267" r:id="rId17"/>
    <p:sldId id="268" r:id="rId18"/>
    <p:sldId id="269" r:id="rId19"/>
    <p:sldId id="270" r:id="rId20"/>
    <p:sldId id="281" r:id="rId21"/>
    <p:sldId id="271" r:id="rId22"/>
    <p:sldId id="272" r:id="rId23"/>
    <p:sldId id="273" r:id="rId24"/>
    <p:sldId id="274" r:id="rId25"/>
    <p:sldId id="275" r:id="rId26"/>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833" autoAdjust="0"/>
  </p:normalViewPr>
  <p:slideViewPr>
    <p:cSldViewPr>
      <p:cViewPr varScale="1">
        <p:scale>
          <a:sx n="69" d="100"/>
          <a:sy n="69" d="100"/>
        </p:scale>
        <p:origin x="-11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00262A-F66C-4D47-A539-DD079A784331}" type="datetimeFigureOut">
              <a:rPr lang="cs-CZ" smtClean="0"/>
              <a:pPr/>
              <a:t>1.6.2016</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C65AB1-4F6D-4EEE-8CFB-288962D969A7}"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5</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Hydraulická kapalina je nasávána čerpadlem (2) z nádrže (1) a přes filtr (4) je vedena potrubím (3) jednosměrnými ventily (5,6) k rozváděcím kohoutům (7). Odtud jde do pracovních válců (8) jednotlivých ovládaných soustav. V případě, že by v přívodní větvi došlo k nárůstu tlaku nad povolenou hodnotu je výtlačné potrubí (3) propojeno se zpětnou větví (9) pomocí pojistného ventilu (11) a potrubí (10), tím je systém chráněn proti přetížení. Akumulátor (12) jednak tlumí v soustavě hydraulické rázy a jeho dalším podstatným úkolem je pokrýt odběrové špičky, aby nedošlo v soustavě k poklesu tlaku. Zpětným potrubím (9) je hydraulická kapalina odváděna přes čistič (17) a jednosměrný ventil (18) zpět do nádrže (1). Na základě funkce tohoto ukázkového hydraulického okruhu tedy lze rozdělit soustavu na elementární části a to na tlakový okruh, který začíná nádrží a končí rozdělovacími kohouty. Od rozdělovacích kohoutů k pracovním válcům následuje pracovní okruh, kde se tlaková energie kapaliny znovu mění v mechanickou energii a od pracovních válců zpět do nádrže vede zpětný okruh. </a:t>
            </a:r>
            <a:endParaRPr lang="cs-CZ" dirty="0"/>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Závisí na počtu ovládaných prvků na letadle.</a:t>
            </a:r>
            <a:endParaRPr lang="cs-CZ" dirty="0"/>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8</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10</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11</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12</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13</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14</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Aby bylo zajištěno mazání a chlazení čerpadla, dopravuje neustále 5 až 10 % maximálního dodávaného množství přes chladič do nádrže.</a:t>
            </a:r>
          </a:p>
          <a:p>
            <a:endParaRPr lang="cs-CZ" dirty="0"/>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15</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16</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17</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Skládá se z vyrovnávací nádržky (1), která je opatřena membránou s ruční regulací a dvou pracovních válců (2,3), kdy jeden plní funkci čerpadla a druhý pracuje jako hydraulický motor.</a:t>
            </a:r>
          </a:p>
          <a:p>
            <a:endParaRPr lang="cs-CZ" dirty="0"/>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18</a:t>
            </a:fld>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19</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20</a:t>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21</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Nouzový okruh musí splnit požadovaný úkon (vysunutí podvozku, vztlakových klapek,…) při poškození hlavní soustavy. </a:t>
            </a:r>
            <a:endParaRPr lang="cs-CZ" dirty="0"/>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22</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23</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24</a:t>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C9C65AB1-4F6D-4EEE-8CFB-288962D969A7}" type="slidenum">
              <a:rPr lang="cs-CZ" smtClean="0"/>
              <a:pPr/>
              <a:t>25</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9" name="Nadpis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17" name="Podnadpis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Klepnutím lze upravit styl předlohy podnadpisů.</a:t>
            </a:r>
            <a:endParaRPr kumimoji="0" lang="en-US"/>
          </a:p>
        </p:txBody>
      </p:sp>
      <p:sp>
        <p:nvSpPr>
          <p:cNvPr id="30" name="Zástupný symbol pro datum 29"/>
          <p:cNvSpPr>
            <a:spLocks noGrp="1"/>
          </p:cNvSpPr>
          <p:nvPr>
            <p:ph type="dt" sz="half" idx="10"/>
          </p:nvPr>
        </p:nvSpPr>
        <p:spPr/>
        <p:txBody>
          <a:bodyPr/>
          <a:lstStyle/>
          <a:p>
            <a:fld id="{B7579D99-79AF-4882-9653-D081ED762C9B}" type="datetime1">
              <a:rPr lang="cs-CZ" smtClean="0"/>
              <a:pPr/>
              <a:t>1.6.2016</a:t>
            </a:fld>
            <a:endParaRPr lang="cs-CZ"/>
          </a:p>
        </p:txBody>
      </p:sp>
      <p:sp>
        <p:nvSpPr>
          <p:cNvPr id="19" name="Zástupný symbol pro zápatí 18"/>
          <p:cNvSpPr>
            <a:spLocks noGrp="1"/>
          </p:cNvSpPr>
          <p:nvPr>
            <p:ph type="ftr" sz="quarter" idx="11"/>
          </p:nvPr>
        </p:nvSpPr>
        <p:spPr/>
        <p:txBody>
          <a:bodyPr/>
          <a:lstStyle/>
          <a:p>
            <a:endParaRPr lang="cs-CZ"/>
          </a:p>
        </p:txBody>
      </p:sp>
      <p:sp>
        <p:nvSpPr>
          <p:cNvPr id="27" name="Zástupný symbol pro číslo snímku 26"/>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obsah 2"/>
          <p:cNvSpPr>
            <a:spLocks noGrp="1"/>
          </p:cNvSpPr>
          <p:nvPr>
            <p:ph idx="1"/>
          </p:nvPr>
        </p:nvSpPr>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8FB41053-FB8E-42EF-BDAE-2756AC6C0800}" type="datetime1">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Klepnutím lze upravit styly předlohy textu.</a:t>
            </a:r>
          </a:p>
        </p:txBody>
      </p:sp>
      <p:sp>
        <p:nvSpPr>
          <p:cNvPr id="4" name="Zástupný symbol pro datum 3"/>
          <p:cNvSpPr>
            <a:spLocks noGrp="1"/>
          </p:cNvSpPr>
          <p:nvPr>
            <p:ph type="dt" sz="half" idx="10"/>
          </p:nvPr>
        </p:nvSpPr>
        <p:spPr/>
        <p:txBody>
          <a:bodyPr/>
          <a:lstStyle/>
          <a:p>
            <a:fld id="{5FE1EA78-1B79-47E2-A288-37B1E96F941F}" type="datetime1">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a:lstStyle/>
          <a:p>
            <a:r>
              <a:rPr kumimoji="0" lang="cs-CZ" smtClean="0"/>
              <a:t>Klepnutím lze upravit styl předlohy nadpisů.</a:t>
            </a:r>
            <a:endParaRPr kumimoji="0" lang="en-US"/>
          </a:p>
        </p:txBody>
      </p:sp>
      <p:sp>
        <p:nvSpPr>
          <p:cNvPr id="3" name="Zástupný symbol pro obsah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7EC27ACB-3EA6-4328-B055-247C7FFB8846}" type="datetime1">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tIns="45720" anchor="b"/>
          <a:lstStyle>
            <a:lvl1pPr>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4" name="Zástupný symbol pro tex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5" name="Zástupný symbol pro obsah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p>
            <a:fld id="{86335F55-8DAF-4707-8A46-D92112019106}" type="datetime1">
              <a:rPr lang="cs-CZ" smtClean="0"/>
              <a:pPr/>
              <a:t>1.6.2016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datum 2"/>
          <p:cNvSpPr>
            <a:spLocks noGrp="1"/>
          </p:cNvSpPr>
          <p:nvPr>
            <p:ph type="dt" sz="half" idx="10"/>
          </p:nvPr>
        </p:nvSpPr>
        <p:spPr/>
        <p:txBody>
          <a:bodyPr/>
          <a:lstStyle/>
          <a:p>
            <a:fld id="{E0B08DF7-1753-43C1-86B8-53C93D831600}" type="datetime1">
              <a:rPr lang="cs-CZ" smtClean="0"/>
              <a:pPr/>
              <a:t>1.6.2016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F06F9CAA-980A-47DB-8AEC-14B42F82093E}" type="datetime1">
              <a:rPr lang="cs-CZ" smtClean="0"/>
              <a:pPr/>
              <a:t>1.6.2016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cs-CZ" smtClean="0"/>
              <a:t>Klepnutím lze upravit styly předlohy textu.</a:t>
            </a:r>
          </a:p>
        </p:txBody>
      </p:sp>
      <p:sp>
        <p:nvSpPr>
          <p:cNvPr id="4" name="Zástupný symbol pro obsah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B2ECB44B-EB34-41B5-8FA8-1B602CB7EA9B}" type="datetime1">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9" name="Obdélník s odříznutým a zakulaceným jedním rohem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Pravoúhlý trojúhelník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Nadpis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cs-CZ" smtClean="0"/>
              <a:t>Klepnutím lze upravit styl předlohy nadpisů.</a:t>
            </a:r>
            <a:endParaRPr kumimoji="0" lang="en-US"/>
          </a:p>
        </p:txBody>
      </p:sp>
      <p:sp>
        <p:nvSpPr>
          <p:cNvPr id="4" name="Zástupný symbol pro tex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cs-CZ" smtClean="0"/>
              <a:t>Klepnutím lze upravit styly předlohy textu.</a:t>
            </a:r>
          </a:p>
        </p:txBody>
      </p:sp>
      <p:sp>
        <p:nvSpPr>
          <p:cNvPr id="5" name="Zástupný symbol pro datum 4"/>
          <p:cNvSpPr>
            <a:spLocks noGrp="1"/>
          </p:cNvSpPr>
          <p:nvPr>
            <p:ph type="dt" sz="half" idx="10"/>
          </p:nvPr>
        </p:nvSpPr>
        <p:spPr/>
        <p:txBody>
          <a:bodyPr/>
          <a:lstStyle/>
          <a:p>
            <a:fld id="{C722F6C3-7E02-4CA3-AEE9-9BD5482D5F57}" type="datetime1">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a:xfrm>
            <a:off x="8077200" y="6356350"/>
            <a:ext cx="609600" cy="365125"/>
          </a:xfrm>
        </p:spPr>
        <p:txBody>
          <a:bodyPr/>
          <a:lstStyle/>
          <a:p>
            <a:fld id="{A01F1DB2-985B-4B72-A5B3-689D282227A9}" type="slidenum">
              <a:rPr lang="cs-CZ" smtClean="0"/>
              <a:pPr/>
              <a:t>‹#›</a:t>
            </a:fld>
            <a:endParaRPr lang="cs-CZ"/>
          </a:p>
        </p:txBody>
      </p:sp>
      <p:sp>
        <p:nvSpPr>
          <p:cNvPr id="3" name="Zástupný symbol pro obrázek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cs-CZ" smtClean="0"/>
              <a:t>Klepnutím na ikonu přidáte obrázek.</a:t>
            </a:r>
            <a:endParaRPr kumimoji="0" lang="en-US" dirty="0"/>
          </a:p>
        </p:txBody>
      </p:sp>
      <p:sp>
        <p:nvSpPr>
          <p:cNvPr id="10" name="Volný tvar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Volný tvar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9606DE28-EA49-4A0B-934B-FE87BBD72D68}" type="datetime1">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914401"/>
            <a:ext cx="2057400" cy="5211763"/>
          </a:xfrm>
        </p:spPr>
        <p:txBody>
          <a:bodyPr vert="eaVer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a:xfrm>
            <a:off x="457200" y="914401"/>
            <a:ext cx="6019800" cy="5211763"/>
          </a:xfrm>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E9C86730-C35C-41C8-89A5-28214F006826}" type="datetime1">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01F1DB2-985B-4B72-A5B3-689D282227A9}"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Volný tvar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Volný tvar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Zástupný symbol pro nadpi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cs-CZ" smtClean="0"/>
              <a:t>Klepnutím lze upravit styl předlohy nadpisů.</a:t>
            </a:r>
            <a:endParaRPr kumimoji="0" lang="en-US"/>
          </a:p>
        </p:txBody>
      </p:sp>
      <p:sp>
        <p:nvSpPr>
          <p:cNvPr id="30" name="Zástupný symbol pro tex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cs-CZ" smtClean="0"/>
              <a:t>Klepnutím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0" name="Zástupný symbol pro datum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8C533A0-E14A-4D6D-8319-95848D61CDA3}" type="datetime1">
              <a:rPr lang="cs-CZ" smtClean="0"/>
              <a:pPr/>
              <a:t>1.6.2016</a:t>
            </a:fld>
            <a:endParaRPr lang="cs-CZ"/>
          </a:p>
        </p:txBody>
      </p:sp>
      <p:sp>
        <p:nvSpPr>
          <p:cNvPr id="22" name="Zástupný symbol pro zápatí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cs-CZ"/>
          </a:p>
        </p:txBody>
      </p:sp>
      <p:sp>
        <p:nvSpPr>
          <p:cNvPr id="18" name="Zástupný symbol pro číslo snímku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01F1DB2-985B-4B72-A5B3-689D282227A9}" type="slidenum">
              <a:rPr lang="cs-CZ" smtClean="0"/>
              <a:pPr/>
              <a:t>‹#›</a:t>
            </a:fld>
            <a:endParaRPr lang="cs-CZ"/>
          </a:p>
        </p:txBody>
      </p:sp>
      <p:grpSp>
        <p:nvGrpSpPr>
          <p:cNvPr id="2" name="Skupina 1"/>
          <p:cNvGrpSpPr/>
          <p:nvPr/>
        </p:nvGrpSpPr>
        <p:grpSpPr>
          <a:xfrm>
            <a:off x="-19017" y="202408"/>
            <a:ext cx="9180548" cy="649224"/>
            <a:chOff x="-19045" y="216550"/>
            <a:chExt cx="9180548" cy="649224"/>
          </a:xfrm>
        </p:grpSpPr>
        <p:sp>
          <p:nvSpPr>
            <p:cNvPr id="12" name="Volný tvar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Volný tvar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11.xml"/><Relationship Id="rId10" Type="http://schemas.openxmlformats.org/officeDocument/2006/relationships/slide" Target="slide22.xml"/><Relationship Id="rId4" Type="http://schemas.openxmlformats.org/officeDocument/2006/relationships/slide" Target="slide9.xml"/><Relationship Id="rId9" Type="http://schemas.openxmlformats.org/officeDocument/2006/relationships/slide" Target="slide21.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33400" y="1371600"/>
            <a:ext cx="7851648" cy="2561456"/>
          </a:xfrm>
        </p:spPr>
        <p:txBody>
          <a:bodyPr>
            <a:normAutofit/>
          </a:bodyPr>
          <a:lstStyle/>
          <a:p>
            <a:r>
              <a:rPr lang="cs-CZ" dirty="0" smtClean="0"/>
              <a:t/>
            </a:r>
            <a:br>
              <a:rPr lang="cs-CZ" dirty="0" smtClean="0"/>
            </a:br>
            <a:r>
              <a:rPr lang="cs-CZ" dirty="0" smtClean="0"/>
              <a:t/>
            </a:r>
            <a:br>
              <a:rPr lang="cs-CZ" dirty="0" smtClean="0"/>
            </a:br>
            <a:r>
              <a:rPr lang="cs-CZ" dirty="0" smtClean="0"/>
              <a:t>Hydraulická soustava</a:t>
            </a:r>
            <a:endParaRPr lang="cs-CZ" dirty="0"/>
          </a:p>
        </p:txBody>
      </p:sp>
      <p:sp>
        <p:nvSpPr>
          <p:cNvPr id="3" name="Podnadpis 2"/>
          <p:cNvSpPr>
            <a:spLocks noGrp="1"/>
          </p:cNvSpPr>
          <p:nvPr>
            <p:ph type="subTitle" idx="1"/>
          </p:nvPr>
        </p:nvSpPr>
        <p:spPr>
          <a:xfrm>
            <a:off x="533400" y="2564904"/>
            <a:ext cx="7854696" cy="2416232"/>
          </a:xfrm>
        </p:spPr>
        <p:txBody>
          <a:bodyPr/>
          <a:lstStyle/>
          <a:p>
            <a:endParaRPr lang="cs-CZ" dirty="0" smtClean="0"/>
          </a:p>
          <a:p>
            <a:endParaRPr lang="cs-CZ" dirty="0" smtClean="0"/>
          </a:p>
          <a:p>
            <a:endParaRPr lang="cs-CZ" dirty="0" smtClean="0"/>
          </a:p>
          <a:p>
            <a:endParaRPr lang="cs-CZ" dirty="0" smtClean="0"/>
          </a:p>
          <a:p>
            <a:r>
              <a:rPr lang="cs-CZ" dirty="0" smtClean="0"/>
              <a:t>Typy hydraulických soustav</a:t>
            </a:r>
            <a:endParaRPr lang="cs-CZ" dirty="0"/>
          </a:p>
        </p:txBody>
      </p:sp>
      <p:pic>
        <p:nvPicPr>
          <p:cNvPr id="4" name="Obrázek 3" descr="čvut uld.jpg"/>
          <p:cNvPicPr>
            <a:picLocks noChangeAspect="1"/>
          </p:cNvPicPr>
          <p:nvPr/>
        </p:nvPicPr>
        <p:blipFill>
          <a:blip r:embed="rId3" cstate="print"/>
          <a:stretch>
            <a:fillRect/>
          </a:stretch>
        </p:blipFill>
        <p:spPr>
          <a:xfrm>
            <a:off x="1187624" y="836712"/>
            <a:ext cx="1504645" cy="1440160"/>
          </a:xfrm>
          <a:prstGeom prst="rect">
            <a:avLst/>
          </a:prstGeom>
        </p:spPr>
      </p:pic>
      <p:pic>
        <p:nvPicPr>
          <p:cNvPr id="5" name="Obrázek 4" descr="DSALOGO2.png"/>
          <p:cNvPicPr>
            <a:picLocks noChangeAspect="1"/>
          </p:cNvPicPr>
          <p:nvPr/>
        </p:nvPicPr>
        <p:blipFill>
          <a:blip r:embed="rId4" cstate="print"/>
          <a:stretch>
            <a:fillRect/>
          </a:stretch>
        </p:blipFill>
        <p:spPr>
          <a:xfrm>
            <a:off x="4644008" y="1052736"/>
            <a:ext cx="4221595" cy="1080120"/>
          </a:xfrm>
          <a:prstGeom prst="rect">
            <a:avLst/>
          </a:prstGeom>
        </p:spPr>
      </p:pic>
      <p:sp>
        <p:nvSpPr>
          <p:cNvPr id="6" name="Obdélník 5"/>
          <p:cNvSpPr/>
          <p:nvPr/>
        </p:nvSpPr>
        <p:spPr>
          <a:xfrm>
            <a:off x="5004048" y="5229493"/>
            <a:ext cx="3960440" cy="1200329"/>
          </a:xfrm>
          <a:prstGeom prst="rect">
            <a:avLst/>
          </a:prstGeom>
        </p:spPr>
        <p:txBody>
          <a:bodyPr wrap="square">
            <a:spAutoFit/>
          </a:bodyPr>
          <a:lstStyle/>
          <a:p>
            <a:r>
              <a:rPr lang="cs-CZ" dirty="0" smtClean="0">
                <a:latin typeface="Arial" panose="020B0604020202020204" pitchFamily="34" charset="0"/>
                <a:cs typeface="Arial" panose="020B0604020202020204" pitchFamily="34" charset="0"/>
              </a:rPr>
              <a:t>Poslední aktualizace: 14.5.2016</a:t>
            </a:r>
          </a:p>
          <a:p>
            <a:r>
              <a:rPr lang="cs-CZ" dirty="0" smtClean="0">
                <a:latin typeface="Arial" panose="020B0604020202020204" pitchFamily="34" charset="0"/>
                <a:cs typeface="Arial" panose="020B0604020202020204" pitchFamily="34" charset="0"/>
              </a:rPr>
              <a:t>Verze: 1.0</a:t>
            </a:r>
          </a:p>
          <a:p>
            <a:endParaRPr lang="cs-CZ" dirty="0" smtClean="0">
              <a:latin typeface="Arial" panose="020B0604020202020204" pitchFamily="34" charset="0"/>
              <a:cs typeface="Arial" panose="020B0604020202020204" pitchFamily="34" charset="0"/>
            </a:endParaRPr>
          </a:p>
          <a:p>
            <a:r>
              <a:rPr lang="cs-CZ" dirty="0" smtClean="0">
                <a:latin typeface="Arial" panose="020B0604020202020204" pitchFamily="34" charset="0"/>
                <a:cs typeface="Arial" panose="020B0604020202020204" pitchFamily="34" charset="0"/>
              </a:rPr>
              <a:t>© Použití pouze se svolením autora.</a:t>
            </a:r>
          </a:p>
        </p:txBody>
      </p:sp>
      <p:sp>
        <p:nvSpPr>
          <p:cNvPr id="7" name="TextovéPole 6"/>
          <p:cNvSpPr txBox="1"/>
          <p:nvPr/>
        </p:nvSpPr>
        <p:spPr>
          <a:xfrm>
            <a:off x="251520" y="2420888"/>
            <a:ext cx="3456384" cy="369332"/>
          </a:xfrm>
          <a:prstGeom prst="rect">
            <a:avLst/>
          </a:prstGeom>
          <a:noFill/>
        </p:spPr>
        <p:txBody>
          <a:bodyPr wrap="square" rtlCol="0">
            <a:spAutoFit/>
          </a:bodyPr>
          <a:lstStyle/>
          <a:p>
            <a:r>
              <a:rPr lang="cs-CZ" dirty="0" smtClean="0"/>
              <a:t>ČVUT FD, Ústav letecké dopravy</a:t>
            </a:r>
            <a:endParaRPr lang="cs-CZ"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soustava</a:t>
            </a:r>
            <a:endParaRPr lang="cs-CZ" dirty="0"/>
          </a:p>
        </p:txBody>
      </p:sp>
      <p:sp>
        <p:nvSpPr>
          <p:cNvPr id="3" name="Zástupný symbol pro obsah 2"/>
          <p:cNvSpPr>
            <a:spLocks noGrp="1"/>
          </p:cNvSpPr>
          <p:nvPr>
            <p:ph idx="1"/>
          </p:nvPr>
        </p:nvSpPr>
        <p:spPr/>
        <p:txBody>
          <a:bodyPr/>
          <a:lstStyle/>
          <a:p>
            <a:pPr>
              <a:buNone/>
            </a:pPr>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2</a:t>
            </a:fld>
            <a:endParaRPr lang="cs-CZ"/>
          </a:p>
        </p:txBody>
      </p:sp>
      <p:sp>
        <p:nvSpPr>
          <p:cNvPr id="8" name="Tlačítko akce: Vlastní 7">
            <a:hlinkClick r:id="rId3" action="ppaction://hlinksldjump" highlightClick="1"/>
          </p:cNvPr>
          <p:cNvSpPr/>
          <p:nvPr/>
        </p:nvSpPr>
        <p:spPr>
          <a:xfrm>
            <a:off x="467544" y="1988840"/>
            <a:ext cx="8208912" cy="50405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Schéma zobrazující základní funkci hydraulické soustavy</a:t>
            </a:r>
            <a:endParaRPr lang="cs-CZ" dirty="0"/>
          </a:p>
        </p:txBody>
      </p:sp>
      <p:sp>
        <p:nvSpPr>
          <p:cNvPr id="9" name="Tlačítko akce: Vlastní 8">
            <a:hlinkClick r:id="rId4" action="ppaction://hlinksldjump" highlightClick="1"/>
          </p:cNvPr>
          <p:cNvSpPr/>
          <p:nvPr/>
        </p:nvSpPr>
        <p:spPr>
          <a:xfrm>
            <a:off x="467544" y="2564904"/>
            <a:ext cx="8208912" cy="50405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Hydraulická soustava s otevřeným okruhem</a:t>
            </a:r>
            <a:endParaRPr lang="cs-CZ" dirty="0"/>
          </a:p>
        </p:txBody>
      </p:sp>
      <p:sp>
        <p:nvSpPr>
          <p:cNvPr id="10" name="Tlačítko akce: Vlastní 9">
            <a:hlinkClick r:id="rId5" action="ppaction://hlinksldjump" highlightClick="1"/>
          </p:cNvPr>
          <p:cNvSpPr/>
          <p:nvPr/>
        </p:nvSpPr>
        <p:spPr>
          <a:xfrm>
            <a:off x="467544" y="3140968"/>
            <a:ext cx="8208912" cy="50405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Hydraulická soustava s konstantním tlakem a odlehčovacím automatem</a:t>
            </a:r>
            <a:endParaRPr lang="cs-CZ" dirty="0"/>
          </a:p>
        </p:txBody>
      </p:sp>
      <p:sp>
        <p:nvSpPr>
          <p:cNvPr id="11" name="Tlačítko akce: Vlastní 10">
            <a:hlinkClick r:id="rId6" action="ppaction://hlinksldjump" highlightClick="1"/>
          </p:cNvPr>
          <p:cNvSpPr/>
          <p:nvPr/>
        </p:nvSpPr>
        <p:spPr>
          <a:xfrm>
            <a:off x="467544" y="3717032"/>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Hydraulická soustava s čerpadlem s proměnou dodávkou</a:t>
            </a:r>
            <a:endParaRPr lang="cs-CZ" dirty="0"/>
          </a:p>
        </p:txBody>
      </p:sp>
      <p:sp>
        <p:nvSpPr>
          <p:cNvPr id="12" name="Tlačítko akce: Vlastní 11">
            <a:hlinkClick r:id="rId7" action="ppaction://hlinksldjump" highlightClick="1"/>
          </p:cNvPr>
          <p:cNvSpPr/>
          <p:nvPr/>
        </p:nvSpPr>
        <p:spPr>
          <a:xfrm>
            <a:off x="467544" y="4221088"/>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Hydraulická soustava s uzavřeným okruhem</a:t>
            </a:r>
            <a:endParaRPr lang="cs-CZ" dirty="0"/>
          </a:p>
        </p:txBody>
      </p:sp>
      <p:sp>
        <p:nvSpPr>
          <p:cNvPr id="13" name="Tlačítko akce: Vlastní 12">
            <a:hlinkClick r:id="rId8" action="ppaction://hlinksldjump" highlightClick="1"/>
          </p:cNvPr>
          <p:cNvSpPr/>
          <p:nvPr/>
        </p:nvSpPr>
        <p:spPr>
          <a:xfrm>
            <a:off x="467544" y="4725144"/>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Další rozdělení hydraulických soustav</a:t>
            </a:r>
            <a:endParaRPr lang="cs-CZ" dirty="0"/>
          </a:p>
        </p:txBody>
      </p:sp>
      <p:sp>
        <p:nvSpPr>
          <p:cNvPr id="14" name="Tlačítko akce: Vlastní 13">
            <a:hlinkClick r:id="rId9" action="ppaction://hlinksldjump" highlightClick="1"/>
          </p:cNvPr>
          <p:cNvSpPr/>
          <p:nvPr/>
        </p:nvSpPr>
        <p:spPr>
          <a:xfrm>
            <a:off x="467544" y="5229200"/>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Více okruhové soustavy  s několika hlavními okruhy</a:t>
            </a:r>
            <a:endParaRPr lang="cs-CZ" dirty="0"/>
          </a:p>
        </p:txBody>
      </p:sp>
      <p:sp>
        <p:nvSpPr>
          <p:cNvPr id="15" name="Tlačítko akce: Vlastní 14">
            <a:hlinkClick r:id="rId10" action="ppaction://hlinksldjump" highlightClick="1"/>
          </p:cNvPr>
          <p:cNvSpPr/>
          <p:nvPr/>
        </p:nvSpPr>
        <p:spPr>
          <a:xfrm>
            <a:off x="467544" y="5733256"/>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Nouzové okruhy</a:t>
            </a:r>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soustava</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Hydraulické systémy letadel a vrtulníků jsou základní energetické systémy středních a velkých letadel i vrtulníků.</a:t>
            </a:r>
          </a:p>
          <a:p>
            <a:endParaRPr lang="cs-CZ" dirty="0" smtClean="0"/>
          </a:p>
          <a:p>
            <a:r>
              <a:rPr lang="cs-CZ" dirty="0" smtClean="0"/>
              <a:t>Čerpadla:</a:t>
            </a:r>
          </a:p>
          <a:p>
            <a:pPr>
              <a:buFont typeface="Wingdings" pitchFamily="2" charset="2"/>
              <a:buChar char="Ø"/>
            </a:pPr>
            <a:r>
              <a:rPr lang="cs-CZ" dirty="0" smtClean="0"/>
              <a:t>Generují tlakovou energii v pracovní kapalině.</a:t>
            </a:r>
          </a:p>
          <a:p>
            <a:pPr>
              <a:buFont typeface="Wingdings" pitchFamily="2" charset="2"/>
              <a:buChar char="Ø"/>
            </a:pPr>
            <a:r>
              <a:rPr lang="cs-CZ" dirty="0" smtClean="0"/>
              <a:t>Jsou poháněna od pohonných jednotek.</a:t>
            </a:r>
          </a:p>
          <a:p>
            <a:pPr>
              <a:buFont typeface="Wingdings" pitchFamily="2" charset="2"/>
              <a:buChar char="Ø"/>
            </a:pPr>
            <a:endParaRPr lang="cs-CZ" dirty="0" smtClean="0"/>
          </a:p>
          <a:p>
            <a:r>
              <a:rPr lang="cs-CZ" dirty="0" smtClean="0"/>
              <a:t>Pomocí tlakového potrubí je tlaková energie rozvedena k řídícím prvkům.</a:t>
            </a:r>
          </a:p>
          <a:p>
            <a:pPr>
              <a:buFont typeface="Wingdings" pitchFamily="2" charset="2"/>
              <a:buChar char="Ø"/>
            </a:pPr>
            <a:r>
              <a:rPr lang="cs-CZ" dirty="0" smtClean="0"/>
              <a:t>Tam je následně tlaková energie kapaliny přeměněna na energii pohybovou.</a:t>
            </a:r>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3</a:t>
            </a:fld>
            <a:endParaRPr lang="cs-CZ"/>
          </a:p>
        </p:txBody>
      </p:sp>
      <p:sp>
        <p:nvSpPr>
          <p:cNvPr id="6" name="Tlačítko akce: Domů 5">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soustava</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Pro nouzové stavy se využívá:</a:t>
            </a:r>
          </a:p>
          <a:p>
            <a:endParaRPr lang="cs-CZ" dirty="0" smtClean="0"/>
          </a:p>
          <a:p>
            <a:pPr>
              <a:buFont typeface="Wingdings" pitchFamily="2" charset="2"/>
              <a:buChar char="Ø"/>
            </a:pPr>
            <a:r>
              <a:rPr lang="cs-CZ" dirty="0" smtClean="0"/>
              <a:t> elektropohonu</a:t>
            </a:r>
          </a:p>
          <a:p>
            <a:pPr>
              <a:buFont typeface="Wingdings" pitchFamily="2" charset="2"/>
              <a:buChar char="Ø"/>
            </a:pPr>
            <a:r>
              <a:rPr lang="cs-CZ" dirty="0" smtClean="0"/>
              <a:t> pneumatického pohonu</a:t>
            </a:r>
          </a:p>
          <a:p>
            <a:pPr>
              <a:buFont typeface="Wingdings" pitchFamily="2" charset="2"/>
              <a:buChar char="Ø"/>
            </a:pPr>
            <a:r>
              <a:rPr lang="cs-CZ" dirty="0" smtClean="0"/>
              <a:t>u menších letadel je často použit ruční pohon</a:t>
            </a:r>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4</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soustava</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Hydraulická soustava je využívána k ovládání primárních řídících ploch:</a:t>
            </a:r>
          </a:p>
          <a:p>
            <a:pPr>
              <a:buFont typeface="Wingdings" pitchFamily="2" charset="2"/>
              <a:buChar char="Ø"/>
            </a:pPr>
            <a:r>
              <a:rPr lang="cs-CZ" dirty="0" smtClean="0"/>
              <a:t> výškového kormidla</a:t>
            </a:r>
          </a:p>
          <a:p>
            <a:pPr>
              <a:buFont typeface="Wingdings" pitchFamily="2" charset="2"/>
              <a:buChar char="Ø"/>
            </a:pPr>
            <a:r>
              <a:rPr lang="cs-CZ" dirty="0" smtClean="0"/>
              <a:t>směrového kormidla</a:t>
            </a:r>
          </a:p>
          <a:p>
            <a:pPr>
              <a:buFont typeface="Wingdings" pitchFamily="2" charset="2"/>
              <a:buChar char="Ø"/>
            </a:pPr>
            <a:r>
              <a:rPr lang="cs-CZ" dirty="0" smtClean="0"/>
              <a:t>křidélka</a:t>
            </a:r>
          </a:p>
          <a:p>
            <a:pPr>
              <a:buFont typeface="Wingdings" pitchFamily="2" charset="2"/>
              <a:buChar char="Ø"/>
            </a:pPr>
            <a:endParaRPr lang="cs-CZ" dirty="0" smtClean="0"/>
          </a:p>
          <a:p>
            <a:r>
              <a:rPr lang="cs-CZ" dirty="0" smtClean="0"/>
              <a:t>Dále ovládají sekundární řídící plochy:</a:t>
            </a:r>
          </a:p>
          <a:p>
            <a:pPr>
              <a:buFont typeface="Wingdings" pitchFamily="2" charset="2"/>
              <a:buChar char="Ø"/>
            </a:pPr>
            <a:r>
              <a:rPr lang="cs-CZ" dirty="0" smtClean="0"/>
              <a:t>vztlakovou mechanizaci na náběžné křídla</a:t>
            </a:r>
          </a:p>
          <a:p>
            <a:pPr>
              <a:buFont typeface="Wingdings" pitchFamily="2" charset="2"/>
              <a:buChar char="Ø"/>
            </a:pPr>
            <a:r>
              <a:rPr lang="cs-CZ" dirty="0" smtClean="0"/>
              <a:t> vztlakovou mechanizaci na odtokové hraně křídla</a:t>
            </a:r>
          </a:p>
          <a:p>
            <a:pPr>
              <a:buFont typeface="Wingdings" pitchFamily="2" charset="2"/>
              <a:buChar char="Ø"/>
            </a:pPr>
            <a:r>
              <a:rPr lang="cs-CZ" dirty="0" smtClean="0"/>
              <a:t>spoilery</a:t>
            </a:r>
          </a:p>
          <a:p>
            <a:pPr>
              <a:buFont typeface="Wingdings" pitchFamily="2" charset="2"/>
              <a:buChar char="Ø"/>
            </a:pPr>
            <a:r>
              <a:rPr lang="cs-CZ" dirty="0" smtClean="0"/>
              <a:t>aerodynamické brzy</a:t>
            </a:r>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5</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soustava</a:t>
            </a:r>
            <a:endParaRPr lang="cs-CZ" dirty="0"/>
          </a:p>
        </p:txBody>
      </p:sp>
      <p:sp>
        <p:nvSpPr>
          <p:cNvPr id="3" name="Zástupný symbol pro obsah 2"/>
          <p:cNvSpPr>
            <a:spLocks noGrp="1"/>
          </p:cNvSpPr>
          <p:nvPr>
            <p:ph idx="1"/>
          </p:nvPr>
        </p:nvSpPr>
        <p:spPr/>
        <p:txBody>
          <a:bodyPr/>
          <a:lstStyle/>
          <a:p>
            <a:r>
              <a:rPr lang="cs-CZ" dirty="0" smtClean="0"/>
              <a:t>Slouží také k ovládání ostatních provozních systémů:</a:t>
            </a:r>
          </a:p>
          <a:p>
            <a:pPr>
              <a:buFont typeface="Wingdings" pitchFamily="2" charset="2"/>
              <a:buChar char="Ø"/>
            </a:pPr>
            <a:r>
              <a:rPr lang="cs-CZ" dirty="0" smtClean="0"/>
              <a:t> podvozku</a:t>
            </a:r>
          </a:p>
          <a:p>
            <a:pPr>
              <a:buFont typeface="Wingdings" pitchFamily="2" charset="2"/>
              <a:buChar char="Ø"/>
            </a:pPr>
            <a:r>
              <a:rPr lang="cs-CZ" dirty="0" smtClean="0"/>
              <a:t>nákladových dveří</a:t>
            </a:r>
          </a:p>
          <a:p>
            <a:pPr>
              <a:buFont typeface="Wingdings" pitchFamily="2" charset="2"/>
              <a:buChar char="Ø"/>
            </a:pPr>
            <a:r>
              <a:rPr lang="cs-CZ" dirty="0" smtClean="0"/>
              <a:t>otevírání schodů pro cestující </a:t>
            </a:r>
          </a:p>
          <a:p>
            <a:pPr>
              <a:buFont typeface="Wingdings" pitchFamily="2" charset="2"/>
              <a:buChar char="Ø"/>
            </a:pPr>
            <a:endParaRPr lang="cs-CZ" dirty="0" smtClean="0"/>
          </a:p>
          <a:p>
            <a:r>
              <a:rPr lang="cs-CZ" dirty="0" smtClean="0"/>
              <a:t>U vrtulníků je hydraulický systém využit především k:</a:t>
            </a:r>
          </a:p>
          <a:p>
            <a:pPr>
              <a:buFont typeface="Wingdings" pitchFamily="2" charset="2"/>
              <a:buChar char="Ø"/>
            </a:pPr>
            <a:r>
              <a:rPr lang="cs-CZ" dirty="0" smtClean="0"/>
              <a:t>ovládání hlavního a ocasního rotoru</a:t>
            </a:r>
          </a:p>
          <a:p>
            <a:pPr>
              <a:buFont typeface="Wingdings" pitchFamily="2" charset="2"/>
              <a:buChar char="Ø"/>
            </a:pPr>
            <a:r>
              <a:rPr lang="cs-CZ" dirty="0" smtClean="0"/>
              <a:t>podvozku</a:t>
            </a:r>
          </a:p>
          <a:p>
            <a:pPr>
              <a:buFont typeface="Wingdings" pitchFamily="2" charset="2"/>
              <a:buChar char="Ø"/>
            </a:pPr>
            <a:r>
              <a:rPr lang="cs-CZ" dirty="0" smtClean="0"/>
              <a:t>nákladových dveří u velkých transportních vrtulníků</a:t>
            </a:r>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6</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Schéma zobrazující základní funkci hydraulické soustavy</a:t>
            </a:r>
            <a:endParaRPr lang="cs-CZ" dirty="0"/>
          </a:p>
        </p:txBody>
      </p:sp>
      <p:sp>
        <p:nvSpPr>
          <p:cNvPr id="3" name="Zástupný symbol pro obsah 2"/>
          <p:cNvSpPr>
            <a:spLocks noGrp="1"/>
          </p:cNvSpPr>
          <p:nvPr>
            <p:ph idx="1"/>
          </p:nvPr>
        </p:nvSpPr>
        <p:spPr/>
        <p:txBody>
          <a:bodyPr>
            <a:normAutofit fontScale="92500" lnSpcReduction="10000"/>
          </a:bodyPr>
          <a:lstStyle/>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r>
              <a:rPr lang="cs-CZ" sz="1200" dirty="0" smtClean="0"/>
              <a:t>	</a:t>
            </a:r>
            <a:r>
              <a:rPr lang="cs-CZ" sz="1400" dirty="0" smtClean="0"/>
              <a:t>hydraulická nádrž (1), čerpadlo (2), výtlačné potrubí (3), filtr (4,17), jednosměrný ventil (5,6,16,18), rozdělovací kohouty (7), pracovní válce (8), zpětné potrubí (9), zpětné potrubí za pojistným ventilem (10), pojistný ventil (11), hydraulický akumulátor (12), tlakoměr (13), plnící přípojka (14), přípojka pro pozemní zdroj (15)</a:t>
            </a:r>
            <a:endParaRPr lang="cs-CZ" sz="1400" dirty="0"/>
          </a:p>
        </p:txBody>
      </p:sp>
      <p:sp>
        <p:nvSpPr>
          <p:cNvPr id="7" name="Zástupný symbol pro číslo snímku 6"/>
          <p:cNvSpPr>
            <a:spLocks noGrp="1"/>
          </p:cNvSpPr>
          <p:nvPr>
            <p:ph type="sldNum" sz="quarter" idx="12"/>
          </p:nvPr>
        </p:nvSpPr>
        <p:spPr/>
        <p:txBody>
          <a:bodyPr/>
          <a:lstStyle/>
          <a:p>
            <a:fld id="{A01F1DB2-985B-4B72-A5B3-689D282227A9}" type="slidenum">
              <a:rPr lang="cs-CZ" smtClean="0"/>
              <a:pPr/>
              <a:t>7</a:t>
            </a:fld>
            <a:endParaRPr lang="cs-CZ"/>
          </a:p>
        </p:txBody>
      </p:sp>
      <p:sp>
        <p:nvSpPr>
          <p:cNvPr id="8" name="Tlačítko akce: Domů 7">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9" name="Obrázek 8" descr="hyd sys animace.gif"/>
          <p:cNvPicPr>
            <a:picLocks noChangeAspect="1"/>
          </p:cNvPicPr>
          <p:nvPr/>
        </p:nvPicPr>
        <p:blipFill>
          <a:blip r:embed="rId4" cstate="print"/>
          <a:stretch>
            <a:fillRect/>
          </a:stretch>
        </p:blipFill>
        <p:spPr>
          <a:xfrm>
            <a:off x="2267744" y="1988840"/>
            <a:ext cx="4659341" cy="316835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Typy hydraulických soustav</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Hydraulické soustavy se většinou skládají z několika pracovních okruhů, na čem jejich počet závisí?</a:t>
            </a:r>
          </a:p>
          <a:p>
            <a:r>
              <a:rPr lang="cs-CZ" dirty="0" smtClean="0"/>
              <a:t>Podle typu hlavního okruhu lze hydraulické soustavy rozdělit na čtyři základní typy. </a:t>
            </a:r>
          </a:p>
          <a:p>
            <a:pPr marL="514350" indent="-514350">
              <a:buFont typeface="+mj-lt"/>
              <a:buAutoNum type="arabicParenR"/>
            </a:pPr>
            <a:r>
              <a:rPr lang="cs-CZ" b="1" dirty="0" smtClean="0"/>
              <a:t>Soustava s otevřeným okruhem.</a:t>
            </a:r>
          </a:p>
          <a:p>
            <a:pPr marL="514350" indent="-514350">
              <a:buFont typeface="+mj-lt"/>
              <a:buAutoNum type="arabicParenR"/>
            </a:pPr>
            <a:r>
              <a:rPr lang="cs-CZ" b="1" dirty="0" smtClean="0"/>
              <a:t>Soustava s konstantním tlakem a odlehčovacím automatem.</a:t>
            </a:r>
          </a:p>
          <a:p>
            <a:pPr marL="514350" indent="-514350">
              <a:buFont typeface="+mj-lt"/>
              <a:buAutoNum type="arabicParenR"/>
            </a:pPr>
            <a:r>
              <a:rPr lang="cs-CZ" b="1" dirty="0" smtClean="0"/>
              <a:t>Soustava s konstantním tlakem a čerpadlem s proměnou dodávkou.</a:t>
            </a:r>
          </a:p>
          <a:p>
            <a:pPr marL="514350" indent="-514350">
              <a:buFont typeface="+mj-lt"/>
              <a:buAutoNum type="arabicParenR"/>
            </a:pPr>
            <a:r>
              <a:rPr lang="cs-CZ" b="1" dirty="0" smtClean="0"/>
              <a:t>Soustava s uzavřeným okruhem.</a:t>
            </a:r>
          </a:p>
          <a:p>
            <a:pPr marL="514350" indent="-514350">
              <a:buFont typeface="+mj-lt"/>
              <a:buAutoNum type="arabicParenR"/>
            </a:pPr>
            <a:endParaRPr lang="cs-CZ" b="1" dirty="0" smtClean="0"/>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8</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Soustava s otevřeným okruhem</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Hlavní okruh u soustavy s otevřeným okruhem je pod tlakem pouze v okamžiku provádění některé hydraulické funkce.</a:t>
            </a:r>
          </a:p>
          <a:p>
            <a:endParaRPr lang="cs-CZ" dirty="0" smtClean="0"/>
          </a:p>
          <a:p>
            <a:r>
              <a:rPr lang="cs-CZ" dirty="0" smtClean="0"/>
              <a:t>Hydraulická kapalina je neustále dopravována čerpadlem z nádrže přes filtr a ovládací prvky pracovních okruhů zpět do nádrže. </a:t>
            </a:r>
          </a:p>
          <a:p>
            <a:endParaRPr lang="cs-CZ" dirty="0" smtClean="0"/>
          </a:p>
          <a:p>
            <a:r>
              <a:rPr lang="cs-CZ" dirty="0" smtClean="0"/>
              <a:t>V případě ovládání některého systému letadla dojde k přepnutí elektrohydraulického přepínače a stoupne tak tlak v soustavě na potřebnou hodnotu. </a:t>
            </a:r>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9</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Soustava s otevřeným okruhem</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Tlak je omezen pojistným přepouštěcím ventilem.</a:t>
            </a:r>
          </a:p>
          <a:p>
            <a:pPr>
              <a:buFont typeface="Wingdings" pitchFamily="2" charset="2"/>
              <a:buChar char="Ø"/>
            </a:pPr>
            <a:r>
              <a:rPr lang="cs-CZ" dirty="0" smtClean="0"/>
              <a:t>Ten přebytečnou hydraulickou kapalinu přepustí od čerpadla, které dodává konstantní množství zpět do nádrže.</a:t>
            </a:r>
          </a:p>
          <a:p>
            <a:endParaRPr lang="cs-CZ" dirty="0" smtClean="0"/>
          </a:p>
          <a:p>
            <a:r>
              <a:rPr lang="cs-CZ" dirty="0" smtClean="0"/>
              <a:t>Po ukončení hydraulické funkce tlak v soustavě opět poklesne a pracovní okruhy se vrátí do neutrální polohy.</a:t>
            </a:r>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10</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692696"/>
            <a:ext cx="8229600" cy="1143000"/>
          </a:xfrm>
        </p:spPr>
        <p:txBody>
          <a:bodyPr>
            <a:normAutofit fontScale="90000"/>
          </a:bodyPr>
          <a:lstStyle/>
          <a:p>
            <a:pPr algn="ctr"/>
            <a:r>
              <a:rPr lang="cs-CZ" dirty="0" smtClean="0"/>
              <a:t>Soustava s konstantním tlakem a odlehčovacím automatem</a:t>
            </a:r>
            <a:endParaRPr lang="cs-CZ" dirty="0"/>
          </a:p>
        </p:txBody>
      </p:sp>
      <p:sp>
        <p:nvSpPr>
          <p:cNvPr id="3" name="Zástupný symbol pro obsah 2"/>
          <p:cNvSpPr>
            <a:spLocks noGrp="1"/>
          </p:cNvSpPr>
          <p:nvPr>
            <p:ph idx="1"/>
          </p:nvPr>
        </p:nvSpPr>
        <p:spPr/>
        <p:txBody>
          <a:bodyPr>
            <a:normAutofit/>
          </a:bodyPr>
          <a:lstStyle/>
          <a:p>
            <a:r>
              <a:rPr lang="cs-CZ" dirty="0" smtClean="0"/>
              <a:t>Tato soustava se někdy nazývá jako soustava s konstantním průtokem.</a:t>
            </a:r>
          </a:p>
          <a:p>
            <a:pPr>
              <a:buFont typeface="Wingdings" pitchFamily="2" charset="2"/>
              <a:buChar char="Ø"/>
            </a:pPr>
            <a:r>
              <a:rPr lang="cs-CZ" dirty="0" smtClean="0"/>
              <a:t>odlehčovací automat zde udržuje v hlavním okruhu konstantní tlak v rozmezí hodnot, na které je seřízen. </a:t>
            </a:r>
          </a:p>
          <a:p>
            <a:endParaRPr lang="cs-CZ" dirty="0" smtClean="0"/>
          </a:p>
          <a:p>
            <a:r>
              <a:rPr lang="cs-CZ" dirty="0" smtClean="0"/>
              <a:t>Tyto soustavy se používají:</a:t>
            </a:r>
          </a:p>
          <a:p>
            <a:pPr>
              <a:buFont typeface="Wingdings" pitchFamily="2" charset="2"/>
              <a:buChar char="Ø"/>
            </a:pPr>
            <a:r>
              <a:rPr lang="cs-CZ" dirty="0" smtClean="0"/>
              <a:t>Když je potřeba ovládat několik pracovních okruhů najednou.</a:t>
            </a:r>
          </a:p>
          <a:p>
            <a:pPr>
              <a:buFont typeface="Wingdings" pitchFamily="2" charset="2"/>
              <a:buChar char="Ø"/>
            </a:pPr>
            <a:r>
              <a:rPr lang="cs-CZ" dirty="0" smtClean="0"/>
              <a:t>Nebo v jakémkoli sledu nezávisle na sobě.</a:t>
            </a:r>
          </a:p>
          <a:p>
            <a:pPr>
              <a:buNone/>
            </a:pPr>
            <a:endParaRPr lang="cs-CZ" dirty="0" smtClean="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11</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Soustava s konstantním tlakem a odlehčovacím automatem</a:t>
            </a:r>
            <a:endParaRPr lang="cs-CZ" dirty="0"/>
          </a:p>
        </p:txBody>
      </p:sp>
      <p:sp>
        <p:nvSpPr>
          <p:cNvPr id="3" name="Zástupný symbol pro obsah 2"/>
          <p:cNvSpPr>
            <a:spLocks noGrp="1"/>
          </p:cNvSpPr>
          <p:nvPr>
            <p:ph idx="1"/>
          </p:nvPr>
        </p:nvSpPr>
        <p:spPr/>
        <p:txBody>
          <a:bodyPr>
            <a:normAutofit fontScale="92500" lnSpcReduction="10000"/>
          </a:bodyPr>
          <a:lstStyle/>
          <a:p>
            <a:endParaRPr lang="cs-CZ" dirty="0" smtClean="0"/>
          </a:p>
          <a:p>
            <a:r>
              <a:rPr lang="cs-CZ" dirty="0" smtClean="0"/>
              <a:t>Počet systémů, které je možné ovládat je libovolný.</a:t>
            </a:r>
          </a:p>
          <a:p>
            <a:endParaRPr lang="cs-CZ" dirty="0" smtClean="0"/>
          </a:p>
          <a:p>
            <a:r>
              <a:rPr lang="cs-CZ" dirty="0" smtClean="0"/>
              <a:t> V případech kdy je to třeba je lze udržovat pod tlakem po celou dobu letu. </a:t>
            </a:r>
          </a:p>
          <a:p>
            <a:endParaRPr lang="cs-CZ" dirty="0" smtClean="0"/>
          </a:p>
          <a:p>
            <a:r>
              <a:rPr lang="cs-CZ" dirty="0" smtClean="0"/>
              <a:t>Nevýhodou tohoto uspořádání jsou:</a:t>
            </a:r>
          </a:p>
          <a:p>
            <a:pPr>
              <a:buFont typeface="Wingdings" pitchFamily="2" charset="2"/>
              <a:buChar char="Ø"/>
            </a:pPr>
            <a:r>
              <a:rPr lang="cs-CZ" dirty="0" smtClean="0"/>
              <a:t>hydraulické rázy</a:t>
            </a:r>
          </a:p>
          <a:p>
            <a:endParaRPr lang="cs-CZ" dirty="0" smtClean="0"/>
          </a:p>
          <a:p>
            <a:r>
              <a:rPr lang="cs-CZ" dirty="0" smtClean="0"/>
              <a:t>Hydraulické rázy vznikají při přepínání odlehčovacího automatu.</a:t>
            </a:r>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12</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Soustava s konstantním tlakem a odlehčovacím automatem</a:t>
            </a:r>
            <a:endParaRPr lang="cs-CZ" dirty="0"/>
          </a:p>
        </p:txBody>
      </p:sp>
      <p:sp>
        <p:nvSpPr>
          <p:cNvPr id="3" name="Zástupný symbol pro obsah 2"/>
          <p:cNvSpPr>
            <a:spLocks noGrp="1"/>
          </p:cNvSpPr>
          <p:nvPr>
            <p:ph idx="1"/>
          </p:nvPr>
        </p:nvSpPr>
        <p:spPr/>
        <p:txBody>
          <a:bodyPr>
            <a:normAutofit/>
          </a:bodyPr>
          <a:lstStyle/>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r>
              <a:rPr lang="cs-CZ" dirty="0" smtClean="0"/>
              <a:t>	</a:t>
            </a:r>
            <a:r>
              <a:rPr lang="cs-CZ" sz="1400" dirty="0" smtClean="0"/>
              <a:t>hydraulická nádrž (1), čerpadlo (2), filtr (3), pojistný ventil (4), odlehčovací automat (5), zpětný ventil (6), hydraulický akumulátor (7), ovládací kohouty pracovních okruhů (8, 9, 10)</a:t>
            </a:r>
            <a:endParaRPr lang="cs-CZ" sz="1400"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13</a:t>
            </a:fld>
            <a:endParaRPr lang="cs-CZ"/>
          </a:p>
        </p:txBody>
      </p:sp>
      <p:pic>
        <p:nvPicPr>
          <p:cNvPr id="6" name="Obrázek 5" descr="s odlehčovacím automatem.jpg"/>
          <p:cNvPicPr>
            <a:picLocks noChangeAspect="1"/>
          </p:cNvPicPr>
          <p:nvPr/>
        </p:nvPicPr>
        <p:blipFill>
          <a:blip r:embed="rId3" cstate="print"/>
          <a:stretch>
            <a:fillRect/>
          </a:stretch>
        </p:blipFill>
        <p:spPr>
          <a:xfrm>
            <a:off x="1907704" y="2060848"/>
            <a:ext cx="5347975" cy="2952328"/>
          </a:xfrm>
          <a:prstGeom prst="rect">
            <a:avLst/>
          </a:prstGeom>
        </p:spPr>
      </p:pic>
      <p:sp>
        <p:nvSpPr>
          <p:cNvPr id="7" name="Tlačítko akce: Domů 6">
            <a:hlinkClick r:id="rId4"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Soustava s konstantním tlakem a čerpadlem s proměnou dodávkou</a:t>
            </a:r>
            <a:endParaRPr lang="cs-CZ" dirty="0"/>
          </a:p>
        </p:txBody>
      </p:sp>
      <p:sp>
        <p:nvSpPr>
          <p:cNvPr id="3" name="Zástupný symbol pro obsah 2"/>
          <p:cNvSpPr>
            <a:spLocks noGrp="1"/>
          </p:cNvSpPr>
          <p:nvPr>
            <p:ph idx="1"/>
          </p:nvPr>
        </p:nvSpPr>
        <p:spPr/>
        <p:txBody>
          <a:bodyPr>
            <a:normAutofit lnSpcReduction="10000"/>
          </a:bodyPr>
          <a:lstStyle/>
          <a:p>
            <a:endParaRPr lang="cs-CZ" dirty="0" smtClean="0"/>
          </a:p>
          <a:p>
            <a:r>
              <a:rPr lang="cs-CZ" dirty="0" smtClean="0"/>
              <a:t>Tato soustava je podobná soustavě s konstantním průtokem.</a:t>
            </a:r>
          </a:p>
          <a:p>
            <a:endParaRPr lang="cs-CZ" dirty="0" smtClean="0"/>
          </a:p>
          <a:p>
            <a:r>
              <a:rPr lang="cs-CZ" dirty="0" smtClean="0"/>
              <a:t>Místo odlehčovacího automatu je zde:</a:t>
            </a:r>
          </a:p>
          <a:p>
            <a:pPr>
              <a:buFont typeface="Wingdings" pitchFamily="2" charset="2"/>
              <a:buChar char="Ø"/>
            </a:pPr>
            <a:r>
              <a:rPr lang="cs-CZ" dirty="0" smtClean="0"/>
              <a:t>Čerpadlo s proměnnou dodávkou s automatickou regulací tlaku. </a:t>
            </a:r>
          </a:p>
          <a:p>
            <a:endParaRPr lang="cs-CZ" dirty="0" smtClean="0"/>
          </a:p>
          <a:p>
            <a:r>
              <a:rPr lang="cs-CZ" dirty="0" smtClean="0"/>
              <a:t>Čerpadlo dopravuje tlakovou kapalinu z nádrže do té doby, než protitlak stoupne na určitou hodnotu. </a:t>
            </a:r>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14</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Soustava s konstantním tlakem a čerpadlem s proměnou dodávkou</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Poté se začne dodávka kapaliny od čerpadla zmenšovat až do dosažení maximálního provozního tlaku.</a:t>
            </a:r>
          </a:p>
          <a:p>
            <a:endParaRPr lang="cs-CZ" dirty="0" smtClean="0"/>
          </a:p>
          <a:p>
            <a:r>
              <a:rPr lang="cs-CZ" dirty="0" smtClean="0"/>
              <a:t>Jak si myslíte, že je zajištěno mazání a chlazení čerpadla?</a:t>
            </a:r>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15</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Soustava s konstantním tlakem a čerpadlem s proměnou dodávkou</a:t>
            </a:r>
            <a:endParaRPr lang="cs-CZ" dirty="0"/>
          </a:p>
        </p:txBody>
      </p:sp>
      <p:sp>
        <p:nvSpPr>
          <p:cNvPr id="3" name="Zástupný symbol pro obsah 2"/>
          <p:cNvSpPr>
            <a:spLocks noGrp="1"/>
          </p:cNvSpPr>
          <p:nvPr>
            <p:ph idx="1"/>
          </p:nvPr>
        </p:nvSpPr>
        <p:spPr/>
        <p:txBody>
          <a:bodyPr>
            <a:normAutofit lnSpcReduction="10000"/>
          </a:bodyPr>
          <a:lstStyle/>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endParaRPr lang="cs-CZ" sz="1200" dirty="0" smtClean="0"/>
          </a:p>
          <a:p>
            <a:pPr>
              <a:buNone/>
            </a:pPr>
            <a:r>
              <a:rPr lang="cs-CZ" sz="1200" dirty="0" smtClean="0"/>
              <a:t>	</a:t>
            </a:r>
            <a:r>
              <a:rPr lang="cs-CZ" sz="1400" dirty="0" smtClean="0"/>
              <a:t>hydraulická nádrž (1), čerpadlo (2), filtr (3), zpětný ventil (4), hydraulický akumulátor (5), ovládací kohouty pracovních okruhů (6, 7, 8), chladič (9), pojistný ventil (10)</a:t>
            </a:r>
            <a:endParaRPr lang="cs-CZ" sz="1400"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16</a:t>
            </a:fld>
            <a:endParaRPr lang="cs-CZ"/>
          </a:p>
        </p:txBody>
      </p:sp>
      <p:pic>
        <p:nvPicPr>
          <p:cNvPr id="5" name="Obrázek 4" descr="s čerpadlem s regulací tlaku.jpg"/>
          <p:cNvPicPr>
            <a:picLocks noChangeAspect="1"/>
          </p:cNvPicPr>
          <p:nvPr/>
        </p:nvPicPr>
        <p:blipFill>
          <a:blip r:embed="rId3" cstate="print"/>
          <a:stretch>
            <a:fillRect/>
          </a:stretch>
        </p:blipFill>
        <p:spPr>
          <a:xfrm>
            <a:off x="1619672" y="2276872"/>
            <a:ext cx="5905646" cy="3260188"/>
          </a:xfrm>
          <a:prstGeom prst="rect">
            <a:avLst/>
          </a:prstGeom>
        </p:spPr>
      </p:pic>
      <p:sp>
        <p:nvSpPr>
          <p:cNvPr id="6" name="Tlačítko akce: Domů 5">
            <a:hlinkClick r:id="rId4"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Soustava s uzavřeným okruhem</a:t>
            </a:r>
            <a:endParaRPr lang="cs-CZ" dirty="0"/>
          </a:p>
        </p:txBody>
      </p:sp>
      <p:sp>
        <p:nvSpPr>
          <p:cNvPr id="3" name="Zástupný symbol pro obsah 2"/>
          <p:cNvSpPr>
            <a:spLocks noGrp="1"/>
          </p:cNvSpPr>
          <p:nvPr>
            <p:ph idx="1"/>
          </p:nvPr>
        </p:nvSpPr>
        <p:spPr/>
        <p:txBody>
          <a:bodyPr>
            <a:normAutofit fontScale="92500" lnSpcReduction="20000"/>
          </a:bodyPr>
          <a:lstStyle/>
          <a:p>
            <a:endParaRPr lang="cs-CZ" dirty="0" smtClean="0"/>
          </a:p>
          <a:p>
            <a:r>
              <a:rPr lang="cs-CZ" dirty="0" smtClean="0"/>
              <a:t>Její konstrukce je velmi jednoduchá.</a:t>
            </a:r>
          </a:p>
          <a:p>
            <a:endParaRPr lang="cs-CZ" dirty="0" smtClean="0"/>
          </a:p>
          <a:p>
            <a:r>
              <a:rPr lang="cs-CZ" dirty="0" smtClean="0"/>
              <a:t>Skládá se z:</a:t>
            </a:r>
          </a:p>
          <a:p>
            <a:pPr>
              <a:buFont typeface="Wingdings" pitchFamily="2" charset="2"/>
              <a:buChar char="Ø"/>
            </a:pPr>
            <a:r>
              <a:rPr lang="cs-CZ" dirty="0" smtClean="0"/>
              <a:t>vyrovnávací nádržky s membránou</a:t>
            </a:r>
          </a:p>
          <a:p>
            <a:pPr>
              <a:buFont typeface="Wingdings" pitchFamily="2" charset="2"/>
              <a:buChar char="Ø"/>
            </a:pPr>
            <a:r>
              <a:rPr lang="cs-CZ" dirty="0" smtClean="0"/>
              <a:t>dvou pracovních válců</a:t>
            </a:r>
          </a:p>
          <a:p>
            <a:endParaRPr lang="cs-CZ" dirty="0" smtClean="0"/>
          </a:p>
          <a:p>
            <a:r>
              <a:rPr lang="cs-CZ" dirty="0" smtClean="0"/>
              <a:t>Jeden pracovní válec plní funkci čerpadla a druhý pracuje jako hydraulický motor.</a:t>
            </a:r>
          </a:p>
          <a:p>
            <a:endParaRPr lang="cs-CZ" dirty="0" smtClean="0"/>
          </a:p>
          <a:p>
            <a:r>
              <a:rPr lang="cs-CZ" dirty="0" smtClean="0"/>
              <a:t>Používá se převážně jen u podvozkových brzd s menšími pracovními tlaky. </a:t>
            </a:r>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17</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Soustava s uzavřeným okruhem</a:t>
            </a:r>
            <a:endParaRPr lang="cs-CZ" dirty="0"/>
          </a:p>
        </p:txBody>
      </p:sp>
      <p:sp>
        <p:nvSpPr>
          <p:cNvPr id="3" name="Zástupný symbol pro obsah 2"/>
          <p:cNvSpPr>
            <a:spLocks noGrp="1"/>
          </p:cNvSpPr>
          <p:nvPr>
            <p:ph idx="1"/>
          </p:nvPr>
        </p:nvSpPr>
        <p:spPr/>
        <p:txBody>
          <a:bodyPr>
            <a:normAutofit lnSpcReduction="10000"/>
          </a:bodyPr>
          <a:lstStyle/>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r>
              <a:rPr lang="cs-CZ" sz="1400" i="1" dirty="0" smtClean="0"/>
              <a:t>	hydraulická nádrž (1), hydraulický válec (2,3)</a:t>
            </a:r>
            <a:endParaRPr lang="cs-CZ" sz="1400" dirty="0" smtClean="0"/>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18</a:t>
            </a:fld>
            <a:endParaRPr lang="cs-CZ"/>
          </a:p>
        </p:txBody>
      </p:sp>
      <p:pic>
        <p:nvPicPr>
          <p:cNvPr id="5" name="Obrázek 4" descr="Schéma hydraulické soustavy bez zpětné větve.jpg"/>
          <p:cNvPicPr>
            <a:picLocks noChangeAspect="1"/>
          </p:cNvPicPr>
          <p:nvPr/>
        </p:nvPicPr>
        <p:blipFill>
          <a:blip r:embed="rId3" cstate="print"/>
          <a:stretch>
            <a:fillRect/>
          </a:stretch>
        </p:blipFill>
        <p:spPr>
          <a:xfrm>
            <a:off x="1619672" y="2492896"/>
            <a:ext cx="5904656" cy="2376811"/>
          </a:xfrm>
          <a:prstGeom prst="rect">
            <a:avLst/>
          </a:prstGeom>
        </p:spPr>
      </p:pic>
      <p:sp>
        <p:nvSpPr>
          <p:cNvPr id="6" name="Tlačítko akce: Domů 5">
            <a:hlinkClick r:id="rId4"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Další rozdělení hydraulických soustav</a:t>
            </a:r>
            <a:endParaRPr lang="cs-CZ" dirty="0"/>
          </a:p>
        </p:txBody>
      </p:sp>
      <p:sp>
        <p:nvSpPr>
          <p:cNvPr id="3" name="Zástupný symbol pro obsah 2"/>
          <p:cNvSpPr>
            <a:spLocks noGrp="1"/>
          </p:cNvSpPr>
          <p:nvPr>
            <p:ph idx="1"/>
          </p:nvPr>
        </p:nvSpPr>
        <p:spPr/>
        <p:txBody>
          <a:bodyPr>
            <a:normAutofit lnSpcReduction="10000"/>
          </a:bodyPr>
          <a:lstStyle/>
          <a:p>
            <a:r>
              <a:rPr lang="cs-CZ" b="1" dirty="0" smtClean="0"/>
              <a:t>Dělení z hlediska použitého druhu pracovního prostředí.</a:t>
            </a:r>
            <a:endParaRPr lang="cs-CZ" dirty="0" smtClean="0"/>
          </a:p>
          <a:p>
            <a:pPr lvl="0">
              <a:buFont typeface="Wingdings" pitchFamily="2" charset="2"/>
              <a:buChar char="Ø"/>
            </a:pPr>
            <a:r>
              <a:rPr lang="cs-CZ" dirty="0" smtClean="0"/>
              <a:t>výlučně s hydraulickou kapalinou</a:t>
            </a:r>
          </a:p>
          <a:p>
            <a:pPr lvl="0">
              <a:buFont typeface="Wingdings" pitchFamily="2" charset="2"/>
              <a:buChar char="Ø"/>
            </a:pPr>
            <a:r>
              <a:rPr lang="cs-CZ" dirty="0" smtClean="0"/>
              <a:t>kombinované (například hydraulicko-dusíkové)</a:t>
            </a:r>
          </a:p>
          <a:p>
            <a:pPr lvl="0">
              <a:buFont typeface="Wingdings" pitchFamily="2" charset="2"/>
              <a:buChar char="Ø"/>
            </a:pPr>
            <a:endParaRPr lang="cs-CZ" dirty="0" smtClean="0"/>
          </a:p>
          <a:p>
            <a:r>
              <a:rPr lang="cs-CZ" b="1" dirty="0" smtClean="0"/>
              <a:t>Dělení z hlediska vykonané funkce v letadle.</a:t>
            </a:r>
          </a:p>
          <a:p>
            <a:pPr>
              <a:buFont typeface="Wingdings" pitchFamily="2" charset="2"/>
              <a:buChar char="Ø"/>
            </a:pPr>
            <a:r>
              <a:rPr lang="cs-CZ" dirty="0" smtClean="0"/>
              <a:t>výkonné: například soustavy vysouvání a zasouvání podvozku</a:t>
            </a:r>
          </a:p>
          <a:p>
            <a:pPr lvl="0">
              <a:buFont typeface="Wingdings" pitchFamily="2" charset="2"/>
              <a:buChar char="Ø"/>
            </a:pPr>
            <a:r>
              <a:rPr lang="cs-CZ" dirty="0" smtClean="0"/>
              <a:t>řídící: hydraulické servořízení</a:t>
            </a:r>
          </a:p>
          <a:p>
            <a:pPr>
              <a:buNone/>
            </a:pPr>
            <a:r>
              <a:rPr lang="cs-CZ" dirty="0" smtClean="0"/>
              <a:t> </a:t>
            </a:r>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19</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Další rozdělení hydraulických soustav</a:t>
            </a:r>
            <a:endParaRPr lang="cs-CZ" dirty="0"/>
          </a:p>
        </p:txBody>
      </p:sp>
      <p:sp>
        <p:nvSpPr>
          <p:cNvPr id="3" name="Zástupný symbol pro obsah 2"/>
          <p:cNvSpPr>
            <a:spLocks noGrp="1"/>
          </p:cNvSpPr>
          <p:nvPr>
            <p:ph idx="1"/>
          </p:nvPr>
        </p:nvSpPr>
        <p:spPr/>
        <p:txBody>
          <a:bodyPr/>
          <a:lstStyle/>
          <a:p>
            <a:pPr>
              <a:buNone/>
            </a:pPr>
            <a:endParaRPr lang="cs-CZ" b="1" dirty="0" smtClean="0"/>
          </a:p>
          <a:p>
            <a:r>
              <a:rPr lang="cs-CZ" b="1" dirty="0" smtClean="0"/>
              <a:t>Dělení z hlediska charakteru funkce v letadle.</a:t>
            </a:r>
            <a:endParaRPr lang="cs-CZ" dirty="0" smtClean="0"/>
          </a:p>
          <a:p>
            <a:pPr lvl="0">
              <a:buFont typeface="Wingdings" pitchFamily="2" charset="2"/>
              <a:buChar char="Ø"/>
            </a:pPr>
            <a:r>
              <a:rPr lang="cs-CZ" dirty="0" smtClean="0"/>
              <a:t>hlavní soustavy (okruhy)</a:t>
            </a:r>
          </a:p>
          <a:p>
            <a:pPr lvl="0">
              <a:buFont typeface="Wingdings" pitchFamily="2" charset="2"/>
              <a:buChar char="Ø"/>
            </a:pPr>
            <a:r>
              <a:rPr lang="cs-CZ" dirty="0" smtClean="0"/>
              <a:t>nouzové (záložní) soustavy</a:t>
            </a:r>
          </a:p>
          <a:p>
            <a:endParaRPr lang="cs-CZ" dirty="0" smtClean="0"/>
          </a:p>
          <a:p>
            <a:r>
              <a:rPr lang="cs-CZ" b="1" dirty="0" smtClean="0"/>
              <a:t>Další rozdělení hydraulické soustavy.</a:t>
            </a:r>
            <a:endParaRPr lang="cs-CZ" dirty="0" smtClean="0"/>
          </a:p>
          <a:p>
            <a:pPr lvl="0">
              <a:buFont typeface="Wingdings" pitchFamily="2" charset="2"/>
              <a:buChar char="Ø"/>
            </a:pPr>
            <a:r>
              <a:rPr lang="cs-CZ" dirty="0" smtClean="0"/>
              <a:t>hlavní tlakový okruh (od nádrže k rozvaděčům)</a:t>
            </a:r>
          </a:p>
          <a:p>
            <a:pPr>
              <a:buFont typeface="Wingdings" pitchFamily="2" charset="2"/>
              <a:buChar char="Ø"/>
            </a:pPr>
            <a:r>
              <a:rPr lang="cs-CZ" dirty="0" smtClean="0"/>
              <a:t>vedlejší tlakový okruh (od rozvaděčů k pracovním válcům)</a:t>
            </a:r>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20</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b="1" dirty="0" smtClean="0"/>
              <a:t/>
            </a:r>
            <a:br>
              <a:rPr lang="cs-CZ" b="1" dirty="0" smtClean="0"/>
            </a:br>
            <a:r>
              <a:rPr lang="cs-CZ" b="1" dirty="0" smtClean="0"/>
              <a:t>Více okruhové soustavy s několika hlavními okruhy</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smtClean="0"/>
              <a:t>S rostoucími rychlostmi, hmotnostmi a stále narůstající kapacitou letadel se zvýšily:</a:t>
            </a:r>
          </a:p>
          <a:p>
            <a:pPr>
              <a:buFont typeface="Wingdings" pitchFamily="2" charset="2"/>
              <a:buChar char="Ø"/>
            </a:pPr>
            <a:r>
              <a:rPr lang="cs-CZ" dirty="0" smtClean="0"/>
              <a:t>Nároky na množství ovládaných prvků a síly, které jsou k jejich ovládání potřeba.</a:t>
            </a:r>
          </a:p>
          <a:p>
            <a:pPr>
              <a:buFont typeface="Wingdings" pitchFamily="2" charset="2"/>
              <a:buChar char="Ø"/>
            </a:pPr>
            <a:endParaRPr lang="cs-CZ" dirty="0" smtClean="0"/>
          </a:p>
          <a:p>
            <a:r>
              <a:rPr lang="cs-CZ" dirty="0" smtClean="0"/>
              <a:t>Stejně tak se kladou vysoké nároky i na spolehlivost celého systému. Z těchto důvodu narůstají i výkonové požadavky na hydraulickou soustavu.</a:t>
            </a:r>
          </a:p>
          <a:p>
            <a:endParaRPr lang="cs-CZ" dirty="0" smtClean="0"/>
          </a:p>
          <a:p>
            <a:r>
              <a:rPr lang="cs-CZ" dirty="0" smtClean="0"/>
              <a:t>U velkých letadel již není možné efektivně zajistit tyto požadavky pouze jedním hlavním okruhem.</a:t>
            </a:r>
          </a:p>
          <a:p>
            <a:pPr>
              <a:buFont typeface="Wingdings" pitchFamily="2" charset="2"/>
              <a:buChar char="Ø"/>
            </a:pPr>
            <a:r>
              <a:rPr lang="cs-CZ" dirty="0" smtClean="0"/>
              <a:t>Proto je třeba využití více hlavních okruhů, které se navzájem i zálohují. </a:t>
            </a:r>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21</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Nouzové okruhy</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smtClean="0"/>
              <a:t>Hlavní hydraulické okruhy jsou zálohovány pomocí:</a:t>
            </a:r>
          </a:p>
          <a:p>
            <a:pPr>
              <a:buFont typeface="Wingdings" pitchFamily="2" charset="2"/>
              <a:buChar char="Ø"/>
            </a:pPr>
            <a:r>
              <a:rPr lang="cs-CZ" dirty="0" smtClean="0"/>
              <a:t>Nouzových okruhů za účelem zvýšení provozní spolehlivosti.</a:t>
            </a:r>
          </a:p>
          <a:p>
            <a:pPr>
              <a:buFont typeface="Wingdings" pitchFamily="2" charset="2"/>
              <a:buChar char="Ø"/>
            </a:pPr>
            <a:endParaRPr lang="cs-CZ" dirty="0" smtClean="0"/>
          </a:p>
          <a:p>
            <a:r>
              <a:rPr lang="cs-CZ" dirty="0" smtClean="0"/>
              <a:t>Je třeba zajistit nezávislost těchto okruhů.</a:t>
            </a:r>
          </a:p>
          <a:p>
            <a:r>
              <a:rPr lang="cs-CZ" dirty="0" smtClean="0"/>
              <a:t>Nádrž a potrubí nouzových systému je třeba řešit odděleně od hlavní soustavy.</a:t>
            </a:r>
          </a:p>
          <a:p>
            <a:r>
              <a:rPr lang="cs-CZ" dirty="0" smtClean="0"/>
              <a:t>Je-li jako záložní okruh používána hydraulická soustava (především pro soustavy, která ovládají kormidla) je provedena jako samostatný hydraulický okruh s vlastním čerpadlem a nádrží.</a:t>
            </a:r>
          </a:p>
          <a:p>
            <a:r>
              <a:rPr lang="cs-CZ" dirty="0" smtClean="0"/>
              <a:t>Co a kdy tedy musí nouzový okruh zajistit?</a:t>
            </a:r>
          </a:p>
          <a:p>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22</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Nouzové okruhy</a:t>
            </a:r>
            <a:endParaRPr lang="cs-CZ" dirty="0"/>
          </a:p>
        </p:txBody>
      </p:sp>
      <p:sp>
        <p:nvSpPr>
          <p:cNvPr id="3" name="Zástupný symbol pro obsah 2"/>
          <p:cNvSpPr>
            <a:spLocks noGrp="1"/>
          </p:cNvSpPr>
          <p:nvPr>
            <p:ph idx="1"/>
          </p:nvPr>
        </p:nvSpPr>
        <p:spPr/>
        <p:txBody>
          <a:bodyPr>
            <a:normAutofit lnSpcReduction="10000"/>
          </a:bodyPr>
          <a:lstStyle/>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	hydraulická nádrž (1), čerpadlo (2), filtr (3), hydraulický akumulátor (4), pojistný ventil (5), šoupátkový přepínač (6), jednosměrný ventil (7), směr toku k pracovnímu válci (8), směr toku od hlavního hydraulického okruhu (9), Zpětná větev hlavního hydraulického okruhu (10), zpětná větev nouzového okruhu (11)</a:t>
            </a:r>
            <a:endParaRPr lang="cs-CZ" sz="1400"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23</a:t>
            </a:fld>
            <a:endParaRPr lang="cs-CZ"/>
          </a:p>
        </p:txBody>
      </p:sp>
      <p:pic>
        <p:nvPicPr>
          <p:cNvPr id="5" name="Obrázek 4" descr="Schéma nouzového hydraulického okruhu.jpg"/>
          <p:cNvPicPr>
            <a:picLocks noChangeAspect="1"/>
          </p:cNvPicPr>
          <p:nvPr/>
        </p:nvPicPr>
        <p:blipFill>
          <a:blip r:embed="rId3" cstate="print"/>
          <a:stretch>
            <a:fillRect/>
          </a:stretch>
        </p:blipFill>
        <p:spPr>
          <a:xfrm>
            <a:off x="2411760" y="2132856"/>
            <a:ext cx="4252587" cy="2808312"/>
          </a:xfrm>
          <a:prstGeom prst="rect">
            <a:avLst/>
          </a:prstGeom>
        </p:spPr>
      </p:pic>
      <p:sp>
        <p:nvSpPr>
          <p:cNvPr id="6" name="Tlačítko akce: Domů 5">
            <a:hlinkClick r:id="rId4"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Nouzové okruhy</a:t>
            </a:r>
            <a:endParaRPr lang="cs-CZ" dirty="0"/>
          </a:p>
        </p:txBody>
      </p:sp>
      <p:sp>
        <p:nvSpPr>
          <p:cNvPr id="3" name="Zástupný symbol pro obsah 2"/>
          <p:cNvSpPr>
            <a:spLocks noGrp="1"/>
          </p:cNvSpPr>
          <p:nvPr>
            <p:ph idx="1"/>
          </p:nvPr>
        </p:nvSpPr>
        <p:spPr/>
        <p:txBody>
          <a:bodyPr>
            <a:normAutofit fontScale="85000" lnSpcReduction="10000"/>
          </a:bodyPr>
          <a:lstStyle/>
          <a:p>
            <a:r>
              <a:rPr lang="cs-CZ" dirty="0" smtClean="0"/>
              <a:t>Dalším způsobem jak lze realizovat nouzový okruh, je použití jiné soustavy.</a:t>
            </a:r>
          </a:p>
          <a:p>
            <a:pPr>
              <a:buFont typeface="Wingdings" pitchFamily="2" charset="2"/>
              <a:buChar char="Ø"/>
            </a:pPr>
            <a:r>
              <a:rPr lang="cs-CZ" dirty="0" smtClean="0"/>
              <a:t>pneumatické</a:t>
            </a:r>
          </a:p>
          <a:p>
            <a:pPr>
              <a:buFont typeface="Wingdings" pitchFamily="2" charset="2"/>
              <a:buChar char="Ø"/>
            </a:pPr>
            <a:r>
              <a:rPr lang="cs-CZ" dirty="0" smtClean="0"/>
              <a:t>elektromechanické</a:t>
            </a:r>
          </a:p>
          <a:p>
            <a:pPr>
              <a:buFont typeface="Wingdings" pitchFamily="2" charset="2"/>
              <a:buChar char="Ø"/>
            </a:pPr>
            <a:endParaRPr lang="cs-CZ" dirty="0" smtClean="0"/>
          </a:p>
          <a:p>
            <a:r>
              <a:rPr lang="cs-CZ" dirty="0" smtClean="0"/>
              <a:t>V pneumatické soustavě se jako zdroj tlaku se používá:</a:t>
            </a:r>
          </a:p>
          <a:p>
            <a:pPr>
              <a:buFont typeface="Wingdings" pitchFamily="2" charset="2"/>
              <a:buChar char="Ø"/>
            </a:pPr>
            <a:r>
              <a:rPr lang="cs-CZ" dirty="0" smtClean="0"/>
              <a:t>Tlaková láhev. Vysoký tkal v láhvi, se zmenšuje na požadovanou hodnotu pomocí redukčního ventilu.</a:t>
            </a:r>
          </a:p>
          <a:p>
            <a:pPr>
              <a:buFont typeface="Wingdings" pitchFamily="2" charset="2"/>
              <a:buChar char="Ø"/>
            </a:pPr>
            <a:endParaRPr lang="cs-CZ" dirty="0" smtClean="0"/>
          </a:p>
          <a:p>
            <a:r>
              <a:rPr lang="cs-CZ" dirty="0" smtClean="0"/>
              <a:t>U elektromechanického ovládání je jako záložní zdroj použit:</a:t>
            </a:r>
          </a:p>
          <a:p>
            <a:pPr>
              <a:buFont typeface="Wingdings" pitchFamily="2" charset="2"/>
              <a:buChar char="Ø"/>
            </a:pPr>
            <a:r>
              <a:rPr lang="cs-CZ" dirty="0" smtClean="0"/>
              <a:t> Elektromotor, jehož otáčivý pohyb se následně v převodovém mechanismu mění na pohyb přímočarý.</a:t>
            </a:r>
            <a:endParaRPr lang="cs-CZ"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24</a:t>
            </a:fld>
            <a:endParaRPr lang="cs-CZ"/>
          </a:p>
        </p:txBody>
      </p:sp>
      <p:sp>
        <p:nvSpPr>
          <p:cNvPr id="5" name="Tlačítko akce: Domů 4">
            <a:hlinkClick r:id="rId3"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Nouzové okruhy</a:t>
            </a:r>
            <a:endParaRPr lang="cs-CZ" dirty="0"/>
          </a:p>
        </p:txBody>
      </p:sp>
      <p:sp>
        <p:nvSpPr>
          <p:cNvPr id="3" name="Zástupný symbol pro obsah 2"/>
          <p:cNvSpPr>
            <a:spLocks noGrp="1"/>
          </p:cNvSpPr>
          <p:nvPr>
            <p:ph idx="1"/>
          </p:nvPr>
        </p:nvSpPr>
        <p:spPr/>
        <p:txBody>
          <a:bodyPr/>
          <a:lstStyle/>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sz="1400" i="1" dirty="0" smtClean="0"/>
          </a:p>
          <a:p>
            <a:pPr>
              <a:buNone/>
            </a:pPr>
            <a:endParaRPr lang="cs-CZ" sz="1400" i="1" dirty="0" smtClean="0"/>
          </a:p>
          <a:p>
            <a:pPr>
              <a:buNone/>
            </a:pPr>
            <a:endParaRPr lang="cs-CZ" sz="1400" i="1" dirty="0" smtClean="0"/>
          </a:p>
          <a:p>
            <a:pPr>
              <a:buNone/>
            </a:pPr>
            <a:r>
              <a:rPr lang="cs-CZ" sz="1400" i="1" dirty="0" smtClean="0"/>
              <a:t>	tlaková láhev (1), manometr (2), uzavírací kohout (3), rozdělovací kohout (4), pracovní válec (5), potrubí od hydraulické soustavy (6)</a:t>
            </a:r>
            <a:endParaRPr lang="cs-CZ" sz="1400" dirty="0"/>
          </a:p>
        </p:txBody>
      </p:sp>
      <p:sp>
        <p:nvSpPr>
          <p:cNvPr id="4" name="Zástupný symbol pro číslo snímku 3"/>
          <p:cNvSpPr>
            <a:spLocks noGrp="1"/>
          </p:cNvSpPr>
          <p:nvPr>
            <p:ph type="sldNum" sz="quarter" idx="12"/>
          </p:nvPr>
        </p:nvSpPr>
        <p:spPr/>
        <p:txBody>
          <a:bodyPr/>
          <a:lstStyle/>
          <a:p>
            <a:fld id="{A01F1DB2-985B-4B72-A5B3-689D282227A9}" type="slidenum">
              <a:rPr lang="cs-CZ" smtClean="0"/>
              <a:pPr/>
              <a:t>25</a:t>
            </a:fld>
            <a:endParaRPr lang="cs-CZ"/>
          </a:p>
        </p:txBody>
      </p:sp>
      <p:pic>
        <p:nvPicPr>
          <p:cNvPr id="5" name="Obrázek 4" descr="nouzový pneumatický.jpg"/>
          <p:cNvPicPr>
            <a:picLocks noChangeAspect="1"/>
          </p:cNvPicPr>
          <p:nvPr/>
        </p:nvPicPr>
        <p:blipFill>
          <a:blip r:embed="rId3" cstate="print"/>
          <a:stretch>
            <a:fillRect/>
          </a:stretch>
        </p:blipFill>
        <p:spPr>
          <a:xfrm>
            <a:off x="2339752" y="2276872"/>
            <a:ext cx="4604741" cy="2705456"/>
          </a:xfrm>
          <a:prstGeom prst="rect">
            <a:avLst/>
          </a:prstGeom>
        </p:spPr>
      </p:pic>
      <p:sp>
        <p:nvSpPr>
          <p:cNvPr id="7" name="Tlačítko akce: Domů 6">
            <a:hlinkClick r:id="rId4" action="ppaction://hlinksldjump" highlightClick="1"/>
          </p:cNvPr>
          <p:cNvSpPr/>
          <p:nvPr/>
        </p:nvSpPr>
        <p:spPr>
          <a:xfrm>
            <a:off x="7884368" y="6165304"/>
            <a:ext cx="360040" cy="4046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ok">
  <a:themeElements>
    <a:clrScheme name="Tok">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ok">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ok">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304</TotalTime>
  <Words>551</Words>
  <Application>Microsoft Office PowerPoint</Application>
  <PresentationFormat>Předvádění na obrazovce (4:3)</PresentationFormat>
  <Paragraphs>307</Paragraphs>
  <Slides>25</Slides>
  <Notes>25</Notes>
  <HiddenSlides>0</HiddenSlides>
  <MMClips>0</MMClips>
  <ScaleCrop>false</ScaleCrop>
  <HeadingPairs>
    <vt:vector size="4" baseType="variant">
      <vt:variant>
        <vt:lpstr>Motiv</vt:lpstr>
      </vt:variant>
      <vt:variant>
        <vt:i4>1</vt:i4>
      </vt:variant>
      <vt:variant>
        <vt:lpstr>Nadpisy snímků</vt:lpstr>
      </vt:variant>
      <vt:variant>
        <vt:i4>25</vt:i4>
      </vt:variant>
    </vt:vector>
  </HeadingPairs>
  <TitlesOfParts>
    <vt:vector size="26" baseType="lpstr">
      <vt:lpstr>Tok</vt:lpstr>
      <vt:lpstr>  Hydraulická soustava</vt:lpstr>
      <vt:lpstr>Hydraulická soustava</vt:lpstr>
      <vt:lpstr>Hydraulická soustava</vt:lpstr>
      <vt:lpstr>Hydraulická soustava</vt:lpstr>
      <vt:lpstr>Hydraulická soustava</vt:lpstr>
      <vt:lpstr>Hydraulická soustava</vt:lpstr>
      <vt:lpstr>Schéma zobrazující základní funkci hydraulické soustavy</vt:lpstr>
      <vt:lpstr>Typy hydraulických soustav</vt:lpstr>
      <vt:lpstr>Soustava s otevřeným okruhem</vt:lpstr>
      <vt:lpstr>Soustava s otevřeným okruhem</vt:lpstr>
      <vt:lpstr>Soustava s konstantním tlakem a odlehčovacím automatem</vt:lpstr>
      <vt:lpstr>Soustava s konstantním tlakem a odlehčovacím automatem</vt:lpstr>
      <vt:lpstr>Soustava s konstantním tlakem a odlehčovacím automatem</vt:lpstr>
      <vt:lpstr>Soustava s konstantním tlakem a čerpadlem s proměnou dodávkou</vt:lpstr>
      <vt:lpstr>Soustava s konstantním tlakem a čerpadlem s proměnou dodávkou</vt:lpstr>
      <vt:lpstr>Soustava s konstantním tlakem a čerpadlem s proměnou dodávkou</vt:lpstr>
      <vt:lpstr>Soustava s uzavřeným okruhem</vt:lpstr>
      <vt:lpstr>Soustava s uzavřeným okruhem</vt:lpstr>
      <vt:lpstr>Další rozdělení hydraulických soustav</vt:lpstr>
      <vt:lpstr>Další rozdělení hydraulických soustav</vt:lpstr>
      <vt:lpstr> Více okruhové soustavy s několika hlavními okruhy</vt:lpstr>
      <vt:lpstr>Nouzové okruhy</vt:lpstr>
      <vt:lpstr>Nouzové okruhy</vt:lpstr>
      <vt:lpstr>Nouzové okruhy</vt:lpstr>
      <vt:lpstr>Nouzové okruhy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Hydraulická soustava</dc:title>
  <dc:creator>Lukáš Plocek</dc:creator>
  <cp:lastModifiedBy>Lukáš Plocek</cp:lastModifiedBy>
  <cp:revision>34</cp:revision>
  <dcterms:created xsi:type="dcterms:W3CDTF">2016-05-15T11:53:01Z</dcterms:created>
  <dcterms:modified xsi:type="dcterms:W3CDTF">2016-06-01T09:55:14Z</dcterms:modified>
</cp:coreProperties>
</file>